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0" r:id="rId2"/>
    <p:sldId id="257" r:id="rId3"/>
    <p:sldId id="291" r:id="rId4"/>
    <p:sldId id="292" r:id="rId5"/>
    <p:sldId id="293" r:id="rId6"/>
    <p:sldId id="266" r:id="rId7"/>
    <p:sldId id="267" r:id="rId8"/>
    <p:sldId id="294" r:id="rId9"/>
    <p:sldId id="270" r:id="rId10"/>
    <p:sldId id="271" r:id="rId11"/>
    <p:sldId id="286" r:id="rId12"/>
    <p:sldId id="287" r:id="rId13"/>
    <p:sldId id="288" r:id="rId14"/>
    <p:sldId id="289" r:id="rId15"/>
    <p:sldId id="295" r:id="rId16"/>
    <p:sldId id="296" r:id="rId17"/>
    <p:sldId id="278" r:id="rId18"/>
    <p:sldId id="283" r:id="rId19"/>
    <p:sldId id="284" r:id="rId20"/>
    <p:sldId id="258"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3399"/>
    <a:srgbClr val="0066CC"/>
    <a:srgbClr val="00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2629" autoAdjust="0"/>
  </p:normalViewPr>
  <p:slideViewPr>
    <p:cSldViewPr>
      <p:cViewPr>
        <p:scale>
          <a:sx n="80" d="100"/>
          <a:sy n="80" d="100"/>
        </p:scale>
        <p:origin x="-1020"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593B7-33C3-43D8-8F78-0343FC4DE49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EE51FE23-38C4-4D26-B2DC-14BC4A116DE2}">
      <dgm:prSet phldrT="[Text]"/>
      <dgm:spPr/>
      <dgm:t>
        <a:bodyPr/>
        <a:lstStyle/>
        <a:p>
          <a:r>
            <a:rPr lang="en-US" b="1" noProof="0" dirty="0" smtClean="0"/>
            <a:t>November 2010</a:t>
          </a:r>
        </a:p>
        <a:p>
          <a:r>
            <a:rPr lang="en-US" noProof="0" dirty="0" smtClean="0"/>
            <a:t>First Meeting</a:t>
          </a:r>
          <a:endParaRPr lang="en-US" noProof="0" dirty="0"/>
        </a:p>
      </dgm:t>
    </dgm:pt>
    <dgm:pt modelId="{908272B6-A912-45C4-BF2B-F97E430795D7}" type="parTrans" cxnId="{86B5040C-FFB1-4D94-8AA6-08FE1A6D64A4}">
      <dgm:prSet/>
      <dgm:spPr/>
      <dgm:t>
        <a:bodyPr/>
        <a:lstStyle/>
        <a:p>
          <a:endParaRPr lang="sv-SE"/>
        </a:p>
      </dgm:t>
    </dgm:pt>
    <dgm:pt modelId="{65048B50-2293-451A-A187-21F82DD11AE4}" type="sibTrans" cxnId="{86B5040C-FFB1-4D94-8AA6-08FE1A6D64A4}">
      <dgm:prSet/>
      <dgm:spPr/>
      <dgm:t>
        <a:bodyPr/>
        <a:lstStyle/>
        <a:p>
          <a:endParaRPr lang="sv-SE"/>
        </a:p>
      </dgm:t>
    </dgm:pt>
    <dgm:pt modelId="{6204DF60-08D3-47FB-82A6-C3849C588F14}">
      <dgm:prSet phldrT="[Text]"/>
      <dgm:spPr/>
      <dgm:t>
        <a:bodyPr/>
        <a:lstStyle/>
        <a:p>
          <a:r>
            <a:rPr lang="en-US" b="1" noProof="0" dirty="0" smtClean="0"/>
            <a:t>July 2011</a:t>
          </a:r>
        </a:p>
        <a:p>
          <a:r>
            <a:rPr lang="en-US" noProof="0" dirty="0" smtClean="0"/>
            <a:t>Large Consultation</a:t>
          </a:r>
          <a:endParaRPr lang="en-US" noProof="0" dirty="0"/>
        </a:p>
      </dgm:t>
    </dgm:pt>
    <dgm:pt modelId="{542E80D0-6296-4DEE-B947-2B43959E893E}" type="parTrans" cxnId="{9F6CBC8B-2591-4EC9-9062-715B6BBCD8C2}">
      <dgm:prSet/>
      <dgm:spPr/>
      <dgm:t>
        <a:bodyPr/>
        <a:lstStyle/>
        <a:p>
          <a:endParaRPr lang="sv-SE"/>
        </a:p>
      </dgm:t>
    </dgm:pt>
    <dgm:pt modelId="{CD6C1B36-1D08-44D8-B1C8-B2C5850A8EB0}" type="sibTrans" cxnId="{9F6CBC8B-2591-4EC9-9062-715B6BBCD8C2}">
      <dgm:prSet/>
      <dgm:spPr/>
      <dgm:t>
        <a:bodyPr/>
        <a:lstStyle/>
        <a:p>
          <a:endParaRPr lang="sv-SE"/>
        </a:p>
      </dgm:t>
    </dgm:pt>
    <dgm:pt modelId="{0FC11275-0DE2-4027-A8C3-B57D44BE52B6}">
      <dgm:prSet phldrT="[Text]"/>
      <dgm:spPr/>
      <dgm:t>
        <a:bodyPr/>
        <a:lstStyle/>
        <a:p>
          <a:r>
            <a:rPr lang="en-US" b="1" noProof="0" dirty="0" smtClean="0"/>
            <a:t>April 2012</a:t>
          </a:r>
        </a:p>
        <a:p>
          <a:r>
            <a:rPr lang="en-US" noProof="0" dirty="0" smtClean="0"/>
            <a:t>Country Consultations (4 languages)</a:t>
          </a:r>
          <a:endParaRPr lang="en-US" noProof="0" dirty="0"/>
        </a:p>
      </dgm:t>
    </dgm:pt>
    <dgm:pt modelId="{67AF4D50-7338-428A-9B3E-C61444D3CCBC}" type="parTrans" cxnId="{DFB8B3E8-8F6B-4F9A-BA37-A730905C9379}">
      <dgm:prSet/>
      <dgm:spPr/>
      <dgm:t>
        <a:bodyPr/>
        <a:lstStyle/>
        <a:p>
          <a:endParaRPr lang="sv-SE"/>
        </a:p>
      </dgm:t>
    </dgm:pt>
    <dgm:pt modelId="{E4CF5D3D-97C4-458C-A8D7-D13B2AADB002}" type="sibTrans" cxnId="{DFB8B3E8-8F6B-4F9A-BA37-A730905C9379}">
      <dgm:prSet/>
      <dgm:spPr/>
      <dgm:t>
        <a:bodyPr/>
        <a:lstStyle/>
        <a:p>
          <a:endParaRPr lang="sv-SE"/>
        </a:p>
      </dgm:t>
    </dgm:pt>
    <dgm:pt modelId="{DDF81D1C-4C03-40ED-A2DA-3CBBD0D52EC3}">
      <dgm:prSet phldrT="[Text]"/>
      <dgm:spPr/>
      <dgm:t>
        <a:bodyPr/>
        <a:lstStyle/>
        <a:p>
          <a:r>
            <a:rPr lang="en-US" b="1" noProof="0" dirty="0" smtClean="0"/>
            <a:t>October 2012</a:t>
          </a:r>
        </a:p>
        <a:p>
          <a:r>
            <a:rPr lang="en-US" noProof="0" dirty="0" smtClean="0"/>
            <a:t>Global Launch</a:t>
          </a:r>
          <a:endParaRPr lang="en-US" noProof="0" dirty="0"/>
        </a:p>
      </dgm:t>
    </dgm:pt>
    <dgm:pt modelId="{D8DF5701-7ABA-4157-A658-7699BCB98C1B}" type="parTrans" cxnId="{2D564A99-858D-48DA-9A8C-CB0325120FC4}">
      <dgm:prSet/>
      <dgm:spPr/>
      <dgm:t>
        <a:bodyPr/>
        <a:lstStyle/>
        <a:p>
          <a:endParaRPr lang="sv-SE"/>
        </a:p>
      </dgm:t>
    </dgm:pt>
    <dgm:pt modelId="{7EC26FCD-1FE9-4233-BA34-99BB00CEF607}" type="sibTrans" cxnId="{2D564A99-858D-48DA-9A8C-CB0325120FC4}">
      <dgm:prSet/>
      <dgm:spPr/>
      <dgm:t>
        <a:bodyPr/>
        <a:lstStyle/>
        <a:p>
          <a:endParaRPr lang="sv-SE"/>
        </a:p>
      </dgm:t>
    </dgm:pt>
    <dgm:pt modelId="{D8C6DEDA-597A-4A2B-A867-4684D3DF049E}" type="pres">
      <dgm:prSet presAssocID="{0A0593B7-33C3-43D8-8F78-0343FC4DE49A}" presName="CompostProcess" presStyleCnt="0">
        <dgm:presLayoutVars>
          <dgm:dir/>
          <dgm:resizeHandles val="exact"/>
        </dgm:presLayoutVars>
      </dgm:prSet>
      <dgm:spPr/>
      <dgm:t>
        <a:bodyPr/>
        <a:lstStyle/>
        <a:p>
          <a:endParaRPr lang="sv-SE"/>
        </a:p>
      </dgm:t>
    </dgm:pt>
    <dgm:pt modelId="{E0DF3DCF-9E1A-4F5C-A6AF-51E362A45B8C}" type="pres">
      <dgm:prSet presAssocID="{0A0593B7-33C3-43D8-8F78-0343FC4DE49A}" presName="arrow" presStyleLbl="bgShp" presStyleIdx="0" presStyleCnt="1"/>
      <dgm:spPr/>
    </dgm:pt>
    <dgm:pt modelId="{AA402AB1-4D36-48D2-AD44-EA7B864AA978}" type="pres">
      <dgm:prSet presAssocID="{0A0593B7-33C3-43D8-8F78-0343FC4DE49A}" presName="linearProcess" presStyleCnt="0"/>
      <dgm:spPr/>
    </dgm:pt>
    <dgm:pt modelId="{5FB89CAD-B241-47FB-B27E-E920C361494C}" type="pres">
      <dgm:prSet presAssocID="{EE51FE23-38C4-4D26-B2DC-14BC4A116DE2}" presName="textNode" presStyleLbl="node1" presStyleIdx="0" presStyleCnt="4">
        <dgm:presLayoutVars>
          <dgm:bulletEnabled val="1"/>
        </dgm:presLayoutVars>
      </dgm:prSet>
      <dgm:spPr/>
      <dgm:t>
        <a:bodyPr/>
        <a:lstStyle/>
        <a:p>
          <a:endParaRPr lang="sv-SE"/>
        </a:p>
      </dgm:t>
    </dgm:pt>
    <dgm:pt modelId="{51965FE8-A6C0-4E79-AC9E-6D36B5E9C53C}" type="pres">
      <dgm:prSet presAssocID="{65048B50-2293-451A-A187-21F82DD11AE4}" presName="sibTrans" presStyleCnt="0"/>
      <dgm:spPr/>
    </dgm:pt>
    <dgm:pt modelId="{A97E6F79-CE1A-4616-ABBE-33F1B035186A}" type="pres">
      <dgm:prSet presAssocID="{6204DF60-08D3-47FB-82A6-C3849C588F14}" presName="textNode" presStyleLbl="node1" presStyleIdx="1" presStyleCnt="4">
        <dgm:presLayoutVars>
          <dgm:bulletEnabled val="1"/>
        </dgm:presLayoutVars>
      </dgm:prSet>
      <dgm:spPr/>
      <dgm:t>
        <a:bodyPr/>
        <a:lstStyle/>
        <a:p>
          <a:endParaRPr lang="sv-SE"/>
        </a:p>
      </dgm:t>
    </dgm:pt>
    <dgm:pt modelId="{8F28ACD3-EADD-4FE5-8926-2C3A254CE092}" type="pres">
      <dgm:prSet presAssocID="{CD6C1B36-1D08-44D8-B1C8-B2C5850A8EB0}" presName="sibTrans" presStyleCnt="0"/>
      <dgm:spPr/>
    </dgm:pt>
    <dgm:pt modelId="{A1AC1084-0D21-453B-BFDD-2B9C1B6B1B27}" type="pres">
      <dgm:prSet presAssocID="{0FC11275-0DE2-4027-A8C3-B57D44BE52B6}" presName="textNode" presStyleLbl="node1" presStyleIdx="2" presStyleCnt="4">
        <dgm:presLayoutVars>
          <dgm:bulletEnabled val="1"/>
        </dgm:presLayoutVars>
      </dgm:prSet>
      <dgm:spPr/>
      <dgm:t>
        <a:bodyPr/>
        <a:lstStyle/>
        <a:p>
          <a:endParaRPr lang="sv-SE"/>
        </a:p>
      </dgm:t>
    </dgm:pt>
    <dgm:pt modelId="{2A172E30-F193-4621-816A-A774272AF5D0}" type="pres">
      <dgm:prSet presAssocID="{E4CF5D3D-97C4-458C-A8D7-D13B2AADB002}" presName="sibTrans" presStyleCnt="0"/>
      <dgm:spPr/>
    </dgm:pt>
    <dgm:pt modelId="{F776EB2E-C698-4C48-BBAC-72E569FA607A}" type="pres">
      <dgm:prSet presAssocID="{DDF81D1C-4C03-40ED-A2DA-3CBBD0D52EC3}" presName="textNode" presStyleLbl="node1" presStyleIdx="3" presStyleCnt="4">
        <dgm:presLayoutVars>
          <dgm:bulletEnabled val="1"/>
        </dgm:presLayoutVars>
      </dgm:prSet>
      <dgm:spPr/>
      <dgm:t>
        <a:bodyPr/>
        <a:lstStyle/>
        <a:p>
          <a:endParaRPr lang="sv-SE"/>
        </a:p>
      </dgm:t>
    </dgm:pt>
  </dgm:ptLst>
  <dgm:cxnLst>
    <dgm:cxn modelId="{86B5040C-FFB1-4D94-8AA6-08FE1A6D64A4}" srcId="{0A0593B7-33C3-43D8-8F78-0343FC4DE49A}" destId="{EE51FE23-38C4-4D26-B2DC-14BC4A116DE2}" srcOrd="0" destOrd="0" parTransId="{908272B6-A912-45C4-BF2B-F97E430795D7}" sibTransId="{65048B50-2293-451A-A187-21F82DD11AE4}"/>
    <dgm:cxn modelId="{4FE291BF-18AF-476E-BEE1-0392FADA01C0}" type="presOf" srcId="{0FC11275-0DE2-4027-A8C3-B57D44BE52B6}" destId="{A1AC1084-0D21-453B-BFDD-2B9C1B6B1B27}" srcOrd="0" destOrd="0" presId="urn:microsoft.com/office/officeart/2005/8/layout/hProcess9"/>
    <dgm:cxn modelId="{8518B1A4-FA35-46A6-801E-54F5E59E2D8B}" type="presOf" srcId="{0A0593B7-33C3-43D8-8F78-0343FC4DE49A}" destId="{D8C6DEDA-597A-4A2B-A867-4684D3DF049E}" srcOrd="0" destOrd="0" presId="urn:microsoft.com/office/officeart/2005/8/layout/hProcess9"/>
    <dgm:cxn modelId="{6CAE5056-AE08-44D3-B61F-8F1E77627EF1}" type="presOf" srcId="{EE51FE23-38C4-4D26-B2DC-14BC4A116DE2}" destId="{5FB89CAD-B241-47FB-B27E-E920C361494C}" srcOrd="0" destOrd="0" presId="urn:microsoft.com/office/officeart/2005/8/layout/hProcess9"/>
    <dgm:cxn modelId="{0A4A1495-2439-4427-B94E-66FCE5EB3845}" type="presOf" srcId="{6204DF60-08D3-47FB-82A6-C3849C588F14}" destId="{A97E6F79-CE1A-4616-ABBE-33F1B035186A}" srcOrd="0" destOrd="0" presId="urn:microsoft.com/office/officeart/2005/8/layout/hProcess9"/>
    <dgm:cxn modelId="{DFB8B3E8-8F6B-4F9A-BA37-A730905C9379}" srcId="{0A0593B7-33C3-43D8-8F78-0343FC4DE49A}" destId="{0FC11275-0DE2-4027-A8C3-B57D44BE52B6}" srcOrd="2" destOrd="0" parTransId="{67AF4D50-7338-428A-9B3E-C61444D3CCBC}" sibTransId="{E4CF5D3D-97C4-458C-A8D7-D13B2AADB002}"/>
    <dgm:cxn modelId="{2D564A99-858D-48DA-9A8C-CB0325120FC4}" srcId="{0A0593B7-33C3-43D8-8F78-0343FC4DE49A}" destId="{DDF81D1C-4C03-40ED-A2DA-3CBBD0D52EC3}" srcOrd="3" destOrd="0" parTransId="{D8DF5701-7ABA-4157-A658-7699BCB98C1B}" sibTransId="{7EC26FCD-1FE9-4233-BA34-99BB00CEF607}"/>
    <dgm:cxn modelId="{2C485B16-5F5F-40C3-BA33-60E980F94CF0}" type="presOf" srcId="{DDF81D1C-4C03-40ED-A2DA-3CBBD0D52EC3}" destId="{F776EB2E-C698-4C48-BBAC-72E569FA607A}" srcOrd="0" destOrd="0" presId="urn:microsoft.com/office/officeart/2005/8/layout/hProcess9"/>
    <dgm:cxn modelId="{9F6CBC8B-2591-4EC9-9062-715B6BBCD8C2}" srcId="{0A0593B7-33C3-43D8-8F78-0343FC4DE49A}" destId="{6204DF60-08D3-47FB-82A6-C3849C588F14}" srcOrd="1" destOrd="0" parTransId="{542E80D0-6296-4DEE-B947-2B43959E893E}" sibTransId="{CD6C1B36-1D08-44D8-B1C8-B2C5850A8EB0}"/>
    <dgm:cxn modelId="{9C967E2B-EED8-4E2D-8D24-5A1C720CF8A7}" type="presParOf" srcId="{D8C6DEDA-597A-4A2B-A867-4684D3DF049E}" destId="{E0DF3DCF-9E1A-4F5C-A6AF-51E362A45B8C}" srcOrd="0" destOrd="0" presId="urn:microsoft.com/office/officeart/2005/8/layout/hProcess9"/>
    <dgm:cxn modelId="{52040F9A-439E-44CC-95B5-9CC1076F06AF}" type="presParOf" srcId="{D8C6DEDA-597A-4A2B-A867-4684D3DF049E}" destId="{AA402AB1-4D36-48D2-AD44-EA7B864AA978}" srcOrd="1" destOrd="0" presId="urn:microsoft.com/office/officeart/2005/8/layout/hProcess9"/>
    <dgm:cxn modelId="{0E0CF449-D5C8-4EB1-841B-84C95F85D921}" type="presParOf" srcId="{AA402AB1-4D36-48D2-AD44-EA7B864AA978}" destId="{5FB89CAD-B241-47FB-B27E-E920C361494C}" srcOrd="0" destOrd="0" presId="urn:microsoft.com/office/officeart/2005/8/layout/hProcess9"/>
    <dgm:cxn modelId="{FBE2EF20-0FB8-470C-BCB9-D4AC2B3820BE}" type="presParOf" srcId="{AA402AB1-4D36-48D2-AD44-EA7B864AA978}" destId="{51965FE8-A6C0-4E79-AC9E-6D36B5E9C53C}" srcOrd="1" destOrd="0" presId="urn:microsoft.com/office/officeart/2005/8/layout/hProcess9"/>
    <dgm:cxn modelId="{13D38AB6-728C-483D-B759-68C93BEA5761}" type="presParOf" srcId="{AA402AB1-4D36-48D2-AD44-EA7B864AA978}" destId="{A97E6F79-CE1A-4616-ABBE-33F1B035186A}" srcOrd="2" destOrd="0" presId="urn:microsoft.com/office/officeart/2005/8/layout/hProcess9"/>
    <dgm:cxn modelId="{4D91E581-DBB9-4E0A-A0CB-00260102FB54}" type="presParOf" srcId="{AA402AB1-4D36-48D2-AD44-EA7B864AA978}" destId="{8F28ACD3-EADD-4FE5-8926-2C3A254CE092}" srcOrd="3" destOrd="0" presId="urn:microsoft.com/office/officeart/2005/8/layout/hProcess9"/>
    <dgm:cxn modelId="{B10A653A-7E48-498C-9D17-679A8865C17E}" type="presParOf" srcId="{AA402AB1-4D36-48D2-AD44-EA7B864AA978}" destId="{A1AC1084-0D21-453B-BFDD-2B9C1B6B1B27}" srcOrd="4" destOrd="0" presId="urn:microsoft.com/office/officeart/2005/8/layout/hProcess9"/>
    <dgm:cxn modelId="{F565A45F-75CB-4472-A5BE-0228503A1DB5}" type="presParOf" srcId="{AA402AB1-4D36-48D2-AD44-EA7B864AA978}" destId="{2A172E30-F193-4621-816A-A774272AF5D0}" srcOrd="5" destOrd="0" presId="urn:microsoft.com/office/officeart/2005/8/layout/hProcess9"/>
    <dgm:cxn modelId="{413315A4-0E8B-45BE-98F2-54A65C1292A2}" type="presParOf" srcId="{AA402AB1-4D36-48D2-AD44-EA7B864AA978}" destId="{F776EB2E-C698-4C48-BBAC-72E569FA607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C7B03-DE16-4AD6-A111-0A8F6E4CD6E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sv-SE"/>
        </a:p>
      </dgm:t>
    </dgm:pt>
    <dgm:pt modelId="{A9D83913-F2D1-45E0-AF71-C462F6F3CCB7}">
      <dgm:prSet phldrT="[Text]"/>
      <dgm:spPr>
        <a:solidFill>
          <a:schemeClr val="bg1">
            <a:lumMod val="85000"/>
          </a:schemeClr>
        </a:solidFill>
      </dgm:spPr>
      <dgm:t>
        <a:bodyPr/>
        <a:lstStyle/>
        <a:p>
          <a:r>
            <a:rPr lang="sv-SE" dirty="0" smtClean="0">
              <a:solidFill>
                <a:schemeClr val="tx1"/>
              </a:solidFill>
            </a:rPr>
            <a:t>CRC</a:t>
          </a:r>
          <a:endParaRPr lang="sv-SE" dirty="0">
            <a:solidFill>
              <a:schemeClr val="tx1"/>
            </a:solidFill>
          </a:endParaRPr>
        </a:p>
      </dgm:t>
    </dgm:pt>
    <dgm:pt modelId="{E557643E-D908-4013-800E-8A074F66C787}" type="parTrans" cxnId="{63ED314C-4F50-4B0E-9855-93ACDF5B6CF4}">
      <dgm:prSet/>
      <dgm:spPr>
        <a:ln>
          <a:solidFill>
            <a:srgbClr val="006666"/>
          </a:solidFill>
        </a:ln>
      </dgm:spPr>
      <dgm:t>
        <a:bodyPr/>
        <a:lstStyle/>
        <a:p>
          <a:endParaRPr lang="sv-SE"/>
        </a:p>
      </dgm:t>
    </dgm:pt>
    <dgm:pt modelId="{9B28362A-68B2-4037-BFC4-2FCA520088DB}" type="sibTrans" cxnId="{63ED314C-4F50-4B0E-9855-93ACDF5B6CF4}">
      <dgm:prSet/>
      <dgm:spPr/>
      <dgm:t>
        <a:bodyPr/>
        <a:lstStyle/>
        <a:p>
          <a:endParaRPr lang="sv-SE"/>
        </a:p>
      </dgm:t>
    </dgm:pt>
    <dgm:pt modelId="{E2A1DD95-C19E-42D5-9189-EF4ABEC3C1DD}">
      <dgm:prSet phldrT="[Text]" custT="1"/>
      <dgm:spPr/>
      <dgm:t>
        <a:bodyPr/>
        <a:lstStyle/>
        <a:p>
          <a:r>
            <a:rPr lang="en-US" sz="1400" noProof="0" dirty="0" smtClean="0">
              <a:latin typeface="Arial" pitchFamily="34" charset="0"/>
              <a:cs typeface="Arial" pitchFamily="34" charset="0"/>
            </a:rPr>
            <a:t>Survival and development</a:t>
          </a:r>
          <a:endParaRPr lang="en-US" sz="1400" noProof="0" dirty="0">
            <a:latin typeface="Arial" pitchFamily="34" charset="0"/>
            <a:cs typeface="Arial" pitchFamily="34" charset="0"/>
          </a:endParaRPr>
        </a:p>
      </dgm:t>
    </dgm:pt>
    <dgm:pt modelId="{5372E91C-446B-4CD1-90ED-812C33D1195C}" type="parTrans" cxnId="{524374BB-BACC-48B7-8ED7-DA4D4157E491}">
      <dgm:prSet/>
      <dgm:spPr/>
      <dgm:t>
        <a:bodyPr/>
        <a:lstStyle/>
        <a:p>
          <a:endParaRPr lang="sv-SE"/>
        </a:p>
      </dgm:t>
    </dgm:pt>
    <dgm:pt modelId="{417152FA-5D5B-4B3A-BCF1-8C1A97E2BB03}" type="sibTrans" cxnId="{524374BB-BACC-48B7-8ED7-DA4D4157E491}">
      <dgm:prSet/>
      <dgm:spPr/>
      <dgm:t>
        <a:bodyPr/>
        <a:lstStyle/>
        <a:p>
          <a:endParaRPr lang="sv-SE"/>
        </a:p>
      </dgm:t>
    </dgm:pt>
    <dgm:pt modelId="{BA4C606D-E9AB-47E1-B5EB-8347C0166B68}">
      <dgm:prSet phldrT="[Text]" custT="1"/>
      <dgm:spPr/>
      <dgm:t>
        <a:bodyPr/>
        <a:lstStyle/>
        <a:p>
          <a:r>
            <a:rPr lang="en-US" sz="1400" noProof="0" dirty="0" smtClean="0">
              <a:latin typeface="Arial" pitchFamily="34" charset="0"/>
              <a:cs typeface="Arial" pitchFamily="34" charset="0"/>
            </a:rPr>
            <a:t>Child Participation</a:t>
          </a:r>
          <a:endParaRPr lang="en-US" sz="1400" noProof="0" dirty="0">
            <a:latin typeface="Arial" pitchFamily="34" charset="0"/>
            <a:cs typeface="Arial" pitchFamily="34" charset="0"/>
          </a:endParaRPr>
        </a:p>
      </dgm:t>
    </dgm:pt>
    <dgm:pt modelId="{DE0F8A78-F9B4-49E6-AED3-FC62A20251CB}" type="parTrans" cxnId="{28ED6ED9-69BB-440E-90C9-F6B2BB452914}">
      <dgm:prSet/>
      <dgm:spPr/>
      <dgm:t>
        <a:bodyPr/>
        <a:lstStyle/>
        <a:p>
          <a:endParaRPr lang="sv-SE"/>
        </a:p>
      </dgm:t>
    </dgm:pt>
    <dgm:pt modelId="{8CFB7239-9C22-45E9-952B-13851B9E7B7F}" type="sibTrans" cxnId="{28ED6ED9-69BB-440E-90C9-F6B2BB452914}">
      <dgm:prSet/>
      <dgm:spPr/>
      <dgm:t>
        <a:bodyPr/>
        <a:lstStyle/>
        <a:p>
          <a:endParaRPr lang="sv-SE"/>
        </a:p>
      </dgm:t>
    </dgm:pt>
    <dgm:pt modelId="{6A233B7B-6447-4981-BF0B-BBF39D432274}">
      <dgm:prSet phldrT="[Text]"/>
      <dgm:spPr>
        <a:solidFill>
          <a:schemeClr val="bg1">
            <a:lumMod val="85000"/>
          </a:schemeClr>
        </a:solidFill>
      </dgm:spPr>
      <dgm:t>
        <a:bodyPr/>
        <a:lstStyle/>
        <a:p>
          <a:r>
            <a:rPr lang="sv-SE" dirty="0" smtClean="0">
              <a:solidFill>
                <a:schemeClr val="tx1"/>
              </a:solidFill>
            </a:rPr>
            <a:t>SPHERE</a:t>
          </a:r>
          <a:endParaRPr lang="sv-SE" dirty="0">
            <a:solidFill>
              <a:schemeClr val="tx1"/>
            </a:solidFill>
          </a:endParaRPr>
        </a:p>
      </dgm:t>
    </dgm:pt>
    <dgm:pt modelId="{83C0E164-C128-4D51-A5A7-F300B2ACC070}" type="parTrans" cxnId="{389E03D3-BF6A-4FEB-8A77-6AF66B25CE48}">
      <dgm:prSet/>
      <dgm:spPr>
        <a:ln>
          <a:solidFill>
            <a:srgbClr val="006666"/>
          </a:solidFill>
        </a:ln>
      </dgm:spPr>
      <dgm:t>
        <a:bodyPr/>
        <a:lstStyle/>
        <a:p>
          <a:endParaRPr lang="sv-SE"/>
        </a:p>
      </dgm:t>
    </dgm:pt>
    <dgm:pt modelId="{64AA00F6-4F8D-4ADC-8034-BCA3A51D94F6}" type="sibTrans" cxnId="{389E03D3-BF6A-4FEB-8A77-6AF66B25CE48}">
      <dgm:prSet/>
      <dgm:spPr/>
      <dgm:t>
        <a:bodyPr/>
        <a:lstStyle/>
        <a:p>
          <a:endParaRPr lang="sv-SE"/>
        </a:p>
      </dgm:t>
    </dgm:pt>
    <dgm:pt modelId="{50C2F9C8-651E-4739-A1CA-AE1C85D8C240}">
      <dgm:prSet phldrT="[Text]" custT="1"/>
      <dgm:spPr/>
      <dgm:t>
        <a:bodyPr/>
        <a:lstStyle/>
        <a:p>
          <a:r>
            <a:rPr lang="en-US" sz="1400" noProof="0" dirty="0" smtClean="0">
              <a:latin typeface="Arial" pitchFamily="34" charset="0"/>
              <a:cs typeface="Arial" pitchFamily="34" charset="0"/>
            </a:rPr>
            <a:t>Avoid exposing people to further harm</a:t>
          </a:r>
          <a:endParaRPr lang="en-US" sz="1400" noProof="0" dirty="0">
            <a:latin typeface="Arial" pitchFamily="34" charset="0"/>
            <a:cs typeface="Arial" pitchFamily="34" charset="0"/>
          </a:endParaRPr>
        </a:p>
      </dgm:t>
    </dgm:pt>
    <dgm:pt modelId="{517E6FA2-CF35-43F7-80EC-2BC5DABAF350}" type="parTrans" cxnId="{A81A16D7-D736-463A-962D-3066027B1E24}">
      <dgm:prSet/>
      <dgm:spPr/>
      <dgm:t>
        <a:bodyPr/>
        <a:lstStyle/>
        <a:p>
          <a:endParaRPr lang="sv-SE"/>
        </a:p>
      </dgm:t>
    </dgm:pt>
    <dgm:pt modelId="{C0CBCEAD-F2DC-4236-B1D5-C4A7EBE15F27}" type="sibTrans" cxnId="{A81A16D7-D736-463A-962D-3066027B1E24}">
      <dgm:prSet/>
      <dgm:spPr/>
      <dgm:t>
        <a:bodyPr/>
        <a:lstStyle/>
        <a:p>
          <a:endParaRPr lang="sv-SE"/>
        </a:p>
      </dgm:t>
    </dgm:pt>
    <dgm:pt modelId="{4BD96AFE-200E-48BD-8DBF-27E43EED0CFA}">
      <dgm:prSet phldrT="[Text]" custT="1"/>
      <dgm:spPr/>
      <dgm:t>
        <a:bodyPr/>
        <a:lstStyle/>
        <a:p>
          <a:r>
            <a:rPr lang="en-US" sz="1400" noProof="0" dirty="0" smtClean="0">
              <a:latin typeface="Arial" pitchFamily="34" charset="0"/>
              <a:cs typeface="Arial" pitchFamily="34" charset="0"/>
            </a:rPr>
            <a:t>Ensure people’s access to impartial assistance</a:t>
          </a:r>
          <a:endParaRPr lang="en-US" sz="1400" noProof="0" dirty="0">
            <a:latin typeface="Arial" pitchFamily="34" charset="0"/>
            <a:cs typeface="Arial" pitchFamily="34" charset="0"/>
          </a:endParaRPr>
        </a:p>
      </dgm:t>
    </dgm:pt>
    <dgm:pt modelId="{A39B6098-ED0B-49AC-991D-62AD2E3772D2}" type="parTrans" cxnId="{BA0C6F58-6F81-40F2-85B4-FD5F15A16169}">
      <dgm:prSet/>
      <dgm:spPr/>
      <dgm:t>
        <a:bodyPr/>
        <a:lstStyle/>
        <a:p>
          <a:endParaRPr lang="sv-SE"/>
        </a:p>
      </dgm:t>
    </dgm:pt>
    <dgm:pt modelId="{05DF6CA9-566A-4DC4-9736-97612D1EAABD}" type="sibTrans" cxnId="{BA0C6F58-6F81-40F2-85B4-FD5F15A16169}">
      <dgm:prSet/>
      <dgm:spPr/>
      <dgm:t>
        <a:bodyPr/>
        <a:lstStyle/>
        <a:p>
          <a:endParaRPr lang="sv-SE"/>
        </a:p>
      </dgm:t>
    </dgm:pt>
    <dgm:pt modelId="{AB14F98E-C9A0-4A5B-A724-DB96035EA8D7}">
      <dgm:prSet phldrT="[Text]"/>
      <dgm:spPr>
        <a:solidFill>
          <a:schemeClr val="bg1">
            <a:lumMod val="85000"/>
          </a:schemeClr>
        </a:solidFill>
      </dgm:spPr>
      <dgm:t>
        <a:bodyPr/>
        <a:lstStyle/>
        <a:p>
          <a:r>
            <a:rPr lang="sv-SE" dirty="0" smtClean="0">
              <a:solidFill>
                <a:schemeClr val="tx1"/>
              </a:solidFill>
            </a:rPr>
            <a:t>CPMS</a:t>
          </a:r>
          <a:endParaRPr lang="sv-SE" dirty="0">
            <a:solidFill>
              <a:schemeClr val="tx1"/>
            </a:solidFill>
          </a:endParaRPr>
        </a:p>
      </dgm:t>
    </dgm:pt>
    <dgm:pt modelId="{6C02FD18-F362-40CA-B22F-D637FF701AF9}" type="parTrans" cxnId="{7F4EAFFF-CBFD-406D-88C3-3713D4D4386A}">
      <dgm:prSet/>
      <dgm:spPr>
        <a:ln>
          <a:solidFill>
            <a:srgbClr val="006666"/>
          </a:solidFill>
        </a:ln>
      </dgm:spPr>
      <dgm:t>
        <a:bodyPr/>
        <a:lstStyle/>
        <a:p>
          <a:endParaRPr lang="sv-SE"/>
        </a:p>
      </dgm:t>
    </dgm:pt>
    <dgm:pt modelId="{10448429-2DDC-46EF-849B-2E1BF718821B}" type="sibTrans" cxnId="{7F4EAFFF-CBFD-406D-88C3-3713D4D4386A}">
      <dgm:prSet/>
      <dgm:spPr/>
      <dgm:t>
        <a:bodyPr/>
        <a:lstStyle/>
        <a:p>
          <a:endParaRPr lang="sv-SE"/>
        </a:p>
      </dgm:t>
    </dgm:pt>
    <dgm:pt modelId="{67B2EC74-667E-4E53-850A-4223EA4C1259}">
      <dgm:prSet phldrT="[Text]" custT="1"/>
      <dgm:spPr/>
      <dgm:t>
        <a:bodyPr/>
        <a:lstStyle/>
        <a:p>
          <a:r>
            <a:rPr lang="en-US" sz="1400" noProof="0" dirty="0" smtClean="0">
              <a:latin typeface="Arial" pitchFamily="34" charset="0"/>
              <a:cs typeface="Arial" pitchFamily="34" charset="0"/>
            </a:rPr>
            <a:t>Strengthen child protection systems</a:t>
          </a:r>
          <a:endParaRPr lang="en-US" sz="1400" noProof="0" dirty="0">
            <a:latin typeface="Arial" pitchFamily="34" charset="0"/>
            <a:cs typeface="Arial" pitchFamily="34" charset="0"/>
          </a:endParaRPr>
        </a:p>
      </dgm:t>
    </dgm:pt>
    <dgm:pt modelId="{8AA858C3-38ED-4C07-BF3C-D9F80D6E6920}" type="parTrans" cxnId="{7215F426-4B2B-447A-8C4A-A4172F4C9229}">
      <dgm:prSet/>
      <dgm:spPr/>
      <dgm:t>
        <a:bodyPr/>
        <a:lstStyle/>
        <a:p>
          <a:endParaRPr lang="sv-SE"/>
        </a:p>
      </dgm:t>
    </dgm:pt>
    <dgm:pt modelId="{82597245-9677-437E-AD25-F318DCD35C61}" type="sibTrans" cxnId="{7215F426-4B2B-447A-8C4A-A4172F4C9229}">
      <dgm:prSet/>
      <dgm:spPr/>
      <dgm:t>
        <a:bodyPr/>
        <a:lstStyle/>
        <a:p>
          <a:endParaRPr lang="sv-SE"/>
        </a:p>
      </dgm:t>
    </dgm:pt>
    <dgm:pt modelId="{32926586-9316-4B58-BAED-5AD057F5F457}">
      <dgm:prSet phldrT="[Text]" custT="1"/>
      <dgm:spPr/>
      <dgm:t>
        <a:bodyPr/>
        <a:lstStyle/>
        <a:p>
          <a:r>
            <a:rPr lang="en-US" sz="1400" noProof="0" dirty="0" smtClean="0">
              <a:latin typeface="Arial" pitchFamily="34" charset="0"/>
              <a:cs typeface="Arial" pitchFamily="34" charset="0"/>
            </a:rPr>
            <a:t>Strengthen children’s resilience in humanitarian action</a:t>
          </a:r>
          <a:endParaRPr lang="en-US" sz="1800" noProof="0" dirty="0"/>
        </a:p>
      </dgm:t>
    </dgm:pt>
    <dgm:pt modelId="{793409D9-4279-4D34-B22C-61153607BB7B}" type="parTrans" cxnId="{666D7BA5-CF25-4801-852C-0FAA3BC21B48}">
      <dgm:prSet/>
      <dgm:spPr/>
      <dgm:t>
        <a:bodyPr/>
        <a:lstStyle/>
        <a:p>
          <a:endParaRPr lang="sv-SE"/>
        </a:p>
      </dgm:t>
    </dgm:pt>
    <dgm:pt modelId="{8D280521-7859-419E-885D-95BE5DC858EB}" type="sibTrans" cxnId="{666D7BA5-CF25-4801-852C-0FAA3BC21B48}">
      <dgm:prSet/>
      <dgm:spPr/>
      <dgm:t>
        <a:bodyPr/>
        <a:lstStyle/>
        <a:p>
          <a:endParaRPr lang="sv-SE"/>
        </a:p>
      </dgm:t>
    </dgm:pt>
    <dgm:pt modelId="{C466B41C-0C32-422E-93C6-8A6A66351DA3}">
      <dgm:prSet phldrT="[Text]" custT="1"/>
      <dgm:spPr/>
      <dgm:t>
        <a:bodyPr/>
        <a:lstStyle/>
        <a:p>
          <a:r>
            <a:rPr lang="en-US" sz="1400" noProof="0" dirty="0" smtClean="0">
              <a:latin typeface="Arial" pitchFamily="34" charset="0"/>
              <a:cs typeface="Arial" pitchFamily="34" charset="0"/>
            </a:rPr>
            <a:t>Non-discrimination</a:t>
          </a:r>
          <a:endParaRPr lang="en-US" sz="1400" noProof="0" dirty="0">
            <a:latin typeface="Arial" pitchFamily="34" charset="0"/>
            <a:cs typeface="Arial" pitchFamily="34" charset="0"/>
          </a:endParaRPr>
        </a:p>
      </dgm:t>
    </dgm:pt>
    <dgm:pt modelId="{226FCCFF-FF34-43F0-B5B7-E642FB3B22A7}" type="parTrans" cxnId="{30915446-328C-4FF1-A135-F96CE038349A}">
      <dgm:prSet/>
      <dgm:spPr/>
      <dgm:t>
        <a:bodyPr/>
        <a:lstStyle/>
        <a:p>
          <a:endParaRPr lang="sv-SE"/>
        </a:p>
      </dgm:t>
    </dgm:pt>
    <dgm:pt modelId="{07C0DF6D-384D-4016-B7E3-C0A3CAEF6C50}" type="sibTrans" cxnId="{30915446-328C-4FF1-A135-F96CE038349A}">
      <dgm:prSet/>
      <dgm:spPr/>
      <dgm:t>
        <a:bodyPr/>
        <a:lstStyle/>
        <a:p>
          <a:endParaRPr lang="sv-SE"/>
        </a:p>
      </dgm:t>
    </dgm:pt>
    <dgm:pt modelId="{B14B2755-9953-4B2F-AC64-3B0AA893D653}">
      <dgm:prSet phldrT="[Text]" custT="1"/>
      <dgm:spPr/>
      <dgm:t>
        <a:bodyPr/>
        <a:lstStyle/>
        <a:p>
          <a:r>
            <a:rPr lang="en-US" sz="1400" noProof="0" dirty="0" smtClean="0">
              <a:latin typeface="Arial" pitchFamily="34" charset="0"/>
              <a:cs typeface="Arial" pitchFamily="34" charset="0"/>
            </a:rPr>
            <a:t>Best Interest of the Child</a:t>
          </a:r>
          <a:endParaRPr lang="en-US" sz="1400" noProof="0" dirty="0">
            <a:latin typeface="Arial" pitchFamily="34" charset="0"/>
            <a:cs typeface="Arial" pitchFamily="34" charset="0"/>
          </a:endParaRPr>
        </a:p>
      </dgm:t>
    </dgm:pt>
    <dgm:pt modelId="{BDDB2FF0-BD4D-46BC-A684-5CAE2AF168E8}" type="parTrans" cxnId="{3AB0A58D-9073-4388-A8B5-CB43C9D56090}">
      <dgm:prSet/>
      <dgm:spPr/>
      <dgm:t>
        <a:bodyPr/>
        <a:lstStyle/>
        <a:p>
          <a:endParaRPr lang="sv-SE"/>
        </a:p>
      </dgm:t>
    </dgm:pt>
    <dgm:pt modelId="{52D0136B-323E-415D-9C0C-82BBFB3D5B00}" type="sibTrans" cxnId="{3AB0A58D-9073-4388-A8B5-CB43C9D56090}">
      <dgm:prSet/>
      <dgm:spPr/>
      <dgm:t>
        <a:bodyPr/>
        <a:lstStyle/>
        <a:p>
          <a:endParaRPr lang="sv-SE"/>
        </a:p>
      </dgm:t>
    </dgm:pt>
    <dgm:pt modelId="{2191CB29-6240-458F-ACC8-CCA31DA18FCF}">
      <dgm:prSet phldrT="[Text]" custT="1"/>
      <dgm:spPr/>
      <dgm:t>
        <a:bodyPr/>
        <a:lstStyle/>
        <a:p>
          <a:r>
            <a:rPr lang="en-US" sz="1400" noProof="0" dirty="0" smtClean="0">
              <a:latin typeface="Arial" pitchFamily="34" charset="0"/>
              <a:cs typeface="Arial" pitchFamily="34" charset="0"/>
            </a:rPr>
            <a:t>Protect people from physical and psychological harm</a:t>
          </a:r>
          <a:endParaRPr lang="en-US" sz="1400" noProof="0" dirty="0">
            <a:latin typeface="Arial" pitchFamily="34" charset="0"/>
            <a:cs typeface="Arial" pitchFamily="34" charset="0"/>
          </a:endParaRPr>
        </a:p>
      </dgm:t>
    </dgm:pt>
    <dgm:pt modelId="{48591E8D-F957-48F4-A26C-6E2089E00704}" type="parTrans" cxnId="{C08AC365-875B-4437-B640-AFCD829380BB}">
      <dgm:prSet/>
      <dgm:spPr/>
      <dgm:t>
        <a:bodyPr/>
        <a:lstStyle/>
        <a:p>
          <a:endParaRPr lang="sv-SE"/>
        </a:p>
      </dgm:t>
    </dgm:pt>
    <dgm:pt modelId="{EBD9455D-F8EF-4AC5-A9F0-DDE41463C798}" type="sibTrans" cxnId="{C08AC365-875B-4437-B640-AFCD829380BB}">
      <dgm:prSet/>
      <dgm:spPr/>
      <dgm:t>
        <a:bodyPr/>
        <a:lstStyle/>
        <a:p>
          <a:endParaRPr lang="sv-SE"/>
        </a:p>
      </dgm:t>
    </dgm:pt>
    <dgm:pt modelId="{7547DFDB-094D-4EF0-8D49-5F8AEF1AB58F}">
      <dgm:prSet phldrT="[Text]" custT="1"/>
      <dgm:spPr/>
      <dgm:t>
        <a:bodyPr/>
        <a:lstStyle/>
        <a:p>
          <a:r>
            <a:rPr lang="en-US" sz="1400" noProof="0" dirty="0" smtClean="0">
              <a:latin typeface="Arial" pitchFamily="34" charset="0"/>
              <a:cs typeface="Arial" pitchFamily="34" charset="0"/>
            </a:rPr>
            <a:t>Assist people to claim their rights, access available remedies and recover from the effects of abuse</a:t>
          </a:r>
          <a:endParaRPr lang="en-US" sz="2300" noProof="0" dirty="0"/>
        </a:p>
      </dgm:t>
    </dgm:pt>
    <dgm:pt modelId="{880B16E0-E919-42E1-B6D6-B231D34F2979}" type="parTrans" cxnId="{00256033-9CC1-4B60-B27D-07479A544A55}">
      <dgm:prSet/>
      <dgm:spPr/>
      <dgm:t>
        <a:bodyPr/>
        <a:lstStyle/>
        <a:p>
          <a:endParaRPr lang="sv-SE"/>
        </a:p>
      </dgm:t>
    </dgm:pt>
    <dgm:pt modelId="{540A3D3C-B8C3-4632-9A02-F5D467CB78D9}" type="sibTrans" cxnId="{00256033-9CC1-4B60-B27D-07479A544A55}">
      <dgm:prSet/>
      <dgm:spPr/>
      <dgm:t>
        <a:bodyPr/>
        <a:lstStyle/>
        <a:p>
          <a:endParaRPr lang="sv-SE"/>
        </a:p>
      </dgm:t>
    </dgm:pt>
    <dgm:pt modelId="{02182A90-A53D-450D-A02A-439E1AEC7E29}" type="pres">
      <dgm:prSet presAssocID="{A75C7B03-DE16-4AD6-A111-0A8F6E4CD6E0}" presName="composite" presStyleCnt="0">
        <dgm:presLayoutVars>
          <dgm:chMax val="5"/>
          <dgm:dir/>
          <dgm:animLvl val="ctr"/>
          <dgm:resizeHandles val="exact"/>
        </dgm:presLayoutVars>
      </dgm:prSet>
      <dgm:spPr/>
      <dgm:t>
        <a:bodyPr/>
        <a:lstStyle/>
        <a:p>
          <a:endParaRPr lang="sv-SE"/>
        </a:p>
      </dgm:t>
    </dgm:pt>
    <dgm:pt modelId="{F4652312-3AEF-4F33-8B0A-734B0A75B502}" type="pres">
      <dgm:prSet presAssocID="{A75C7B03-DE16-4AD6-A111-0A8F6E4CD6E0}" presName="cycle" presStyleCnt="0"/>
      <dgm:spPr/>
    </dgm:pt>
    <dgm:pt modelId="{EB2B9EA7-4BE4-4E56-9EAB-385FAEEDAC1C}" type="pres">
      <dgm:prSet presAssocID="{A75C7B03-DE16-4AD6-A111-0A8F6E4CD6E0}" presName="centerShape" presStyleCnt="0"/>
      <dgm:spPr/>
    </dgm:pt>
    <dgm:pt modelId="{1AF574EF-415C-4D83-8957-64919868788B}" type="pres">
      <dgm:prSet presAssocID="{A75C7B03-DE16-4AD6-A111-0A8F6E4CD6E0}" presName="connSite" presStyleLbl="node1" presStyleIdx="0" presStyleCnt="4"/>
      <dgm:spPr/>
    </dgm:pt>
    <dgm:pt modelId="{89B8523B-93D2-4333-B8D3-502636B22453}" type="pres">
      <dgm:prSet presAssocID="{A75C7B03-DE16-4AD6-A111-0A8F6E4CD6E0}" presName="visible" presStyleLbl="node1" presStyleIdx="0" presStyleCnt="4" custLinFactNeighborX="-22136"/>
      <dgm:spPr>
        <a:solidFill>
          <a:schemeClr val="bg1">
            <a:lumMod val="85000"/>
          </a:schemeClr>
        </a:solidFill>
      </dgm:spPr>
    </dgm:pt>
    <dgm:pt modelId="{2838001A-B9E8-4FB1-86BC-205F22600434}" type="pres">
      <dgm:prSet presAssocID="{E557643E-D908-4013-800E-8A074F66C787}" presName="Name25" presStyleLbl="parChTrans1D1" presStyleIdx="0" presStyleCnt="3"/>
      <dgm:spPr/>
      <dgm:t>
        <a:bodyPr/>
        <a:lstStyle/>
        <a:p>
          <a:endParaRPr lang="sv-SE"/>
        </a:p>
      </dgm:t>
    </dgm:pt>
    <dgm:pt modelId="{74C47EDA-C3CD-4006-997B-3A6673D107F4}" type="pres">
      <dgm:prSet presAssocID="{A9D83913-F2D1-45E0-AF71-C462F6F3CCB7}" presName="node" presStyleCnt="0"/>
      <dgm:spPr/>
    </dgm:pt>
    <dgm:pt modelId="{1CBADCBA-94B2-4DCB-98B1-C2DF02994267}" type="pres">
      <dgm:prSet presAssocID="{A9D83913-F2D1-45E0-AF71-C462F6F3CCB7}" presName="parentNode" presStyleLbl="node1" presStyleIdx="1" presStyleCnt="4" custLinFactNeighborX="-7700" custLinFactNeighborY="19694">
        <dgm:presLayoutVars>
          <dgm:chMax val="1"/>
          <dgm:bulletEnabled val="1"/>
        </dgm:presLayoutVars>
      </dgm:prSet>
      <dgm:spPr/>
      <dgm:t>
        <a:bodyPr/>
        <a:lstStyle/>
        <a:p>
          <a:endParaRPr lang="sv-SE"/>
        </a:p>
      </dgm:t>
    </dgm:pt>
    <dgm:pt modelId="{985211A0-7783-46CC-ADD0-60CFE9C06564}" type="pres">
      <dgm:prSet presAssocID="{A9D83913-F2D1-45E0-AF71-C462F6F3CCB7}" presName="childNode" presStyleLbl="revTx" presStyleIdx="0" presStyleCnt="3">
        <dgm:presLayoutVars>
          <dgm:bulletEnabled val="1"/>
        </dgm:presLayoutVars>
      </dgm:prSet>
      <dgm:spPr/>
      <dgm:t>
        <a:bodyPr/>
        <a:lstStyle/>
        <a:p>
          <a:endParaRPr lang="sv-SE"/>
        </a:p>
      </dgm:t>
    </dgm:pt>
    <dgm:pt modelId="{7D74BD67-2430-4280-A6C9-DDA9183A43FB}" type="pres">
      <dgm:prSet presAssocID="{83C0E164-C128-4D51-A5A7-F300B2ACC070}" presName="Name25" presStyleLbl="parChTrans1D1" presStyleIdx="1" presStyleCnt="3"/>
      <dgm:spPr/>
      <dgm:t>
        <a:bodyPr/>
        <a:lstStyle/>
        <a:p>
          <a:endParaRPr lang="sv-SE"/>
        </a:p>
      </dgm:t>
    </dgm:pt>
    <dgm:pt modelId="{778E1B88-8348-47EF-88B4-12D2CA9B34DF}" type="pres">
      <dgm:prSet presAssocID="{6A233B7B-6447-4981-BF0B-BBF39D432274}" presName="node" presStyleCnt="0"/>
      <dgm:spPr/>
    </dgm:pt>
    <dgm:pt modelId="{B43BFD1C-B35F-4A29-BB3A-4B250A14055D}" type="pres">
      <dgm:prSet presAssocID="{6A233B7B-6447-4981-BF0B-BBF39D432274}" presName="parentNode" presStyleLbl="node1" presStyleIdx="2" presStyleCnt="4" custLinFactNeighborX="50824">
        <dgm:presLayoutVars>
          <dgm:chMax val="1"/>
          <dgm:bulletEnabled val="1"/>
        </dgm:presLayoutVars>
      </dgm:prSet>
      <dgm:spPr/>
      <dgm:t>
        <a:bodyPr/>
        <a:lstStyle/>
        <a:p>
          <a:endParaRPr lang="sv-SE"/>
        </a:p>
      </dgm:t>
    </dgm:pt>
    <dgm:pt modelId="{2C4F5BE0-6CC5-4844-8C22-831BAEDDF033}" type="pres">
      <dgm:prSet presAssocID="{6A233B7B-6447-4981-BF0B-BBF39D432274}" presName="childNode" presStyleLbl="revTx" presStyleIdx="1" presStyleCnt="3">
        <dgm:presLayoutVars>
          <dgm:bulletEnabled val="1"/>
        </dgm:presLayoutVars>
      </dgm:prSet>
      <dgm:spPr/>
      <dgm:t>
        <a:bodyPr/>
        <a:lstStyle/>
        <a:p>
          <a:endParaRPr lang="sv-SE"/>
        </a:p>
      </dgm:t>
    </dgm:pt>
    <dgm:pt modelId="{26712184-2119-4D9F-B911-82318A019DFA}" type="pres">
      <dgm:prSet presAssocID="{6C02FD18-F362-40CA-B22F-D637FF701AF9}" presName="Name25" presStyleLbl="parChTrans1D1" presStyleIdx="2" presStyleCnt="3"/>
      <dgm:spPr/>
      <dgm:t>
        <a:bodyPr/>
        <a:lstStyle/>
        <a:p>
          <a:endParaRPr lang="sv-SE"/>
        </a:p>
      </dgm:t>
    </dgm:pt>
    <dgm:pt modelId="{C2DA74D2-426F-42E7-8072-517E5493F074}" type="pres">
      <dgm:prSet presAssocID="{AB14F98E-C9A0-4A5B-A724-DB96035EA8D7}" presName="node" presStyleCnt="0"/>
      <dgm:spPr/>
    </dgm:pt>
    <dgm:pt modelId="{0C07BE53-25BB-4844-ACD9-6146F59800F4}" type="pres">
      <dgm:prSet presAssocID="{AB14F98E-C9A0-4A5B-A724-DB96035EA8D7}" presName="parentNode" presStyleLbl="node1" presStyleIdx="3" presStyleCnt="4" custLinFactNeighborX="16847">
        <dgm:presLayoutVars>
          <dgm:chMax val="1"/>
          <dgm:bulletEnabled val="1"/>
        </dgm:presLayoutVars>
      </dgm:prSet>
      <dgm:spPr/>
      <dgm:t>
        <a:bodyPr/>
        <a:lstStyle/>
        <a:p>
          <a:endParaRPr lang="sv-SE"/>
        </a:p>
      </dgm:t>
    </dgm:pt>
    <dgm:pt modelId="{66DC7CEA-F99B-4715-8B35-623D2306AA69}" type="pres">
      <dgm:prSet presAssocID="{AB14F98E-C9A0-4A5B-A724-DB96035EA8D7}" presName="childNode" presStyleLbl="revTx" presStyleIdx="2" presStyleCnt="3">
        <dgm:presLayoutVars>
          <dgm:bulletEnabled val="1"/>
        </dgm:presLayoutVars>
      </dgm:prSet>
      <dgm:spPr/>
      <dgm:t>
        <a:bodyPr/>
        <a:lstStyle/>
        <a:p>
          <a:endParaRPr lang="sv-SE"/>
        </a:p>
      </dgm:t>
    </dgm:pt>
  </dgm:ptLst>
  <dgm:cxnLst>
    <dgm:cxn modelId="{BBEE6971-DBE4-4CAD-962D-50C8E86A4D6A}" type="presOf" srcId="{83C0E164-C128-4D51-A5A7-F300B2ACC070}" destId="{7D74BD67-2430-4280-A6C9-DDA9183A43FB}" srcOrd="0" destOrd="0" presId="urn:microsoft.com/office/officeart/2005/8/layout/radial2"/>
    <dgm:cxn modelId="{4B6D1879-741C-4138-8E2F-DF8ADAE720AE}" type="presOf" srcId="{32926586-9316-4B58-BAED-5AD057F5F457}" destId="{66DC7CEA-F99B-4715-8B35-623D2306AA69}" srcOrd="0" destOrd="1" presId="urn:microsoft.com/office/officeart/2005/8/layout/radial2"/>
    <dgm:cxn modelId="{9F7891AA-806A-4D7A-AF93-02606C5479CA}" type="presOf" srcId="{A9D83913-F2D1-45E0-AF71-C462F6F3CCB7}" destId="{1CBADCBA-94B2-4DCB-98B1-C2DF02994267}" srcOrd="0" destOrd="0" presId="urn:microsoft.com/office/officeart/2005/8/layout/radial2"/>
    <dgm:cxn modelId="{E1DB80B9-7A0B-46F6-BAA6-26F43FCEA25F}" type="presOf" srcId="{AB14F98E-C9A0-4A5B-A724-DB96035EA8D7}" destId="{0C07BE53-25BB-4844-ACD9-6146F59800F4}" srcOrd="0" destOrd="0" presId="urn:microsoft.com/office/officeart/2005/8/layout/radial2"/>
    <dgm:cxn modelId="{30915446-328C-4FF1-A135-F96CE038349A}" srcId="{A9D83913-F2D1-45E0-AF71-C462F6F3CCB7}" destId="{C466B41C-0C32-422E-93C6-8A6A66351DA3}" srcOrd="1" destOrd="0" parTransId="{226FCCFF-FF34-43F0-B5B7-E642FB3B22A7}" sibTransId="{07C0DF6D-384D-4016-B7E3-C0A3CAEF6C50}"/>
    <dgm:cxn modelId="{C08AC365-875B-4437-B640-AFCD829380BB}" srcId="{6A233B7B-6447-4981-BF0B-BBF39D432274}" destId="{2191CB29-6240-458F-ACC8-CCA31DA18FCF}" srcOrd="2" destOrd="0" parTransId="{48591E8D-F957-48F4-A26C-6E2089E00704}" sibTransId="{EBD9455D-F8EF-4AC5-A9F0-DDE41463C798}"/>
    <dgm:cxn modelId="{389E03D3-BF6A-4FEB-8A77-6AF66B25CE48}" srcId="{A75C7B03-DE16-4AD6-A111-0A8F6E4CD6E0}" destId="{6A233B7B-6447-4981-BF0B-BBF39D432274}" srcOrd="1" destOrd="0" parTransId="{83C0E164-C128-4D51-A5A7-F300B2ACC070}" sibTransId="{64AA00F6-4F8D-4ADC-8034-BCA3A51D94F6}"/>
    <dgm:cxn modelId="{331570CF-CEE1-413F-BA92-D6665E139D94}" type="presOf" srcId="{4BD96AFE-200E-48BD-8DBF-27E43EED0CFA}" destId="{2C4F5BE0-6CC5-4844-8C22-831BAEDDF033}" srcOrd="0" destOrd="1" presId="urn:microsoft.com/office/officeart/2005/8/layout/radial2"/>
    <dgm:cxn modelId="{7543638B-C93C-44FD-951D-2E8EB89F0AAA}" type="presOf" srcId="{A75C7B03-DE16-4AD6-A111-0A8F6E4CD6E0}" destId="{02182A90-A53D-450D-A02A-439E1AEC7E29}" srcOrd="0" destOrd="0" presId="urn:microsoft.com/office/officeart/2005/8/layout/radial2"/>
    <dgm:cxn modelId="{7215F426-4B2B-447A-8C4A-A4172F4C9229}" srcId="{AB14F98E-C9A0-4A5B-A724-DB96035EA8D7}" destId="{67B2EC74-667E-4E53-850A-4223EA4C1259}" srcOrd="0" destOrd="0" parTransId="{8AA858C3-38ED-4C07-BF3C-D9F80D6E6920}" sibTransId="{82597245-9677-437E-AD25-F318DCD35C61}"/>
    <dgm:cxn modelId="{28ED6ED9-69BB-440E-90C9-F6B2BB452914}" srcId="{A9D83913-F2D1-45E0-AF71-C462F6F3CCB7}" destId="{BA4C606D-E9AB-47E1-B5EB-8347C0166B68}" srcOrd="2" destOrd="0" parTransId="{DE0F8A78-F9B4-49E6-AED3-FC62A20251CB}" sibTransId="{8CFB7239-9C22-45E9-952B-13851B9E7B7F}"/>
    <dgm:cxn modelId="{B0B71B25-2166-41E6-B47F-FCAE06AAAAA6}" type="presOf" srcId="{E557643E-D908-4013-800E-8A074F66C787}" destId="{2838001A-B9E8-4FB1-86BC-205F22600434}" srcOrd="0" destOrd="0" presId="urn:microsoft.com/office/officeart/2005/8/layout/radial2"/>
    <dgm:cxn modelId="{00256033-9CC1-4B60-B27D-07479A544A55}" srcId="{6A233B7B-6447-4981-BF0B-BBF39D432274}" destId="{7547DFDB-094D-4EF0-8D49-5F8AEF1AB58F}" srcOrd="3" destOrd="0" parTransId="{880B16E0-E919-42E1-B6D6-B231D34F2979}" sibTransId="{540A3D3C-B8C3-4632-9A02-F5D467CB78D9}"/>
    <dgm:cxn modelId="{350B3B89-9DE2-4C3D-9522-FFF75DE76033}" type="presOf" srcId="{B14B2755-9953-4B2F-AC64-3B0AA893D653}" destId="{985211A0-7783-46CC-ADD0-60CFE9C06564}" srcOrd="0" destOrd="3" presId="urn:microsoft.com/office/officeart/2005/8/layout/radial2"/>
    <dgm:cxn modelId="{84B08F28-CA56-4D8E-9415-082674CB60C6}" type="presOf" srcId="{67B2EC74-667E-4E53-850A-4223EA4C1259}" destId="{66DC7CEA-F99B-4715-8B35-623D2306AA69}" srcOrd="0" destOrd="0" presId="urn:microsoft.com/office/officeart/2005/8/layout/radial2"/>
    <dgm:cxn modelId="{CBBAE9C4-94A1-4934-B1E8-DDCB343ACD6F}" type="presOf" srcId="{BA4C606D-E9AB-47E1-B5EB-8347C0166B68}" destId="{985211A0-7783-46CC-ADD0-60CFE9C06564}" srcOrd="0" destOrd="2" presId="urn:microsoft.com/office/officeart/2005/8/layout/radial2"/>
    <dgm:cxn modelId="{7F4EAFFF-CBFD-406D-88C3-3713D4D4386A}" srcId="{A75C7B03-DE16-4AD6-A111-0A8F6E4CD6E0}" destId="{AB14F98E-C9A0-4A5B-A724-DB96035EA8D7}" srcOrd="2" destOrd="0" parTransId="{6C02FD18-F362-40CA-B22F-D637FF701AF9}" sibTransId="{10448429-2DDC-46EF-849B-2E1BF718821B}"/>
    <dgm:cxn modelId="{03A5B49C-C77E-4564-8730-A4B1699EF6C4}" type="presOf" srcId="{E2A1DD95-C19E-42D5-9189-EF4ABEC3C1DD}" destId="{985211A0-7783-46CC-ADD0-60CFE9C06564}" srcOrd="0" destOrd="0" presId="urn:microsoft.com/office/officeart/2005/8/layout/radial2"/>
    <dgm:cxn modelId="{63ED314C-4F50-4B0E-9855-93ACDF5B6CF4}" srcId="{A75C7B03-DE16-4AD6-A111-0A8F6E4CD6E0}" destId="{A9D83913-F2D1-45E0-AF71-C462F6F3CCB7}" srcOrd="0" destOrd="0" parTransId="{E557643E-D908-4013-800E-8A074F66C787}" sibTransId="{9B28362A-68B2-4037-BFC4-2FCA520088DB}"/>
    <dgm:cxn modelId="{A3F51C53-CF0E-4C61-99F8-FC705684319D}" type="presOf" srcId="{2191CB29-6240-458F-ACC8-CCA31DA18FCF}" destId="{2C4F5BE0-6CC5-4844-8C22-831BAEDDF033}" srcOrd="0" destOrd="2" presId="urn:microsoft.com/office/officeart/2005/8/layout/radial2"/>
    <dgm:cxn modelId="{A81A16D7-D736-463A-962D-3066027B1E24}" srcId="{6A233B7B-6447-4981-BF0B-BBF39D432274}" destId="{50C2F9C8-651E-4739-A1CA-AE1C85D8C240}" srcOrd="0" destOrd="0" parTransId="{517E6FA2-CF35-43F7-80EC-2BC5DABAF350}" sibTransId="{C0CBCEAD-F2DC-4236-B1D5-C4A7EBE15F27}"/>
    <dgm:cxn modelId="{524374BB-BACC-48B7-8ED7-DA4D4157E491}" srcId="{A9D83913-F2D1-45E0-AF71-C462F6F3CCB7}" destId="{E2A1DD95-C19E-42D5-9189-EF4ABEC3C1DD}" srcOrd="0" destOrd="0" parTransId="{5372E91C-446B-4CD1-90ED-812C33D1195C}" sibTransId="{417152FA-5D5B-4B3A-BCF1-8C1A97E2BB03}"/>
    <dgm:cxn modelId="{3AB0A58D-9073-4388-A8B5-CB43C9D56090}" srcId="{A9D83913-F2D1-45E0-AF71-C462F6F3CCB7}" destId="{B14B2755-9953-4B2F-AC64-3B0AA893D653}" srcOrd="3" destOrd="0" parTransId="{BDDB2FF0-BD4D-46BC-A684-5CAE2AF168E8}" sibTransId="{52D0136B-323E-415D-9C0C-82BBFB3D5B00}"/>
    <dgm:cxn modelId="{1C994CF0-DC62-4224-A8DD-E15EC4C9E9DC}" type="presOf" srcId="{C466B41C-0C32-422E-93C6-8A6A66351DA3}" destId="{985211A0-7783-46CC-ADD0-60CFE9C06564}" srcOrd="0" destOrd="1" presId="urn:microsoft.com/office/officeart/2005/8/layout/radial2"/>
    <dgm:cxn modelId="{666D7BA5-CF25-4801-852C-0FAA3BC21B48}" srcId="{AB14F98E-C9A0-4A5B-A724-DB96035EA8D7}" destId="{32926586-9316-4B58-BAED-5AD057F5F457}" srcOrd="1" destOrd="0" parTransId="{793409D9-4279-4D34-B22C-61153607BB7B}" sibTransId="{8D280521-7859-419E-885D-95BE5DC858EB}"/>
    <dgm:cxn modelId="{0E1460F2-79D9-41CB-B26E-A6823D219D85}" type="presOf" srcId="{50C2F9C8-651E-4739-A1CA-AE1C85D8C240}" destId="{2C4F5BE0-6CC5-4844-8C22-831BAEDDF033}" srcOrd="0" destOrd="0" presId="urn:microsoft.com/office/officeart/2005/8/layout/radial2"/>
    <dgm:cxn modelId="{4982F400-FACE-4972-A669-74CD220B7796}" type="presOf" srcId="{6C02FD18-F362-40CA-B22F-D637FF701AF9}" destId="{26712184-2119-4D9F-B911-82318A019DFA}" srcOrd="0" destOrd="0" presId="urn:microsoft.com/office/officeart/2005/8/layout/radial2"/>
    <dgm:cxn modelId="{BA0C6F58-6F81-40F2-85B4-FD5F15A16169}" srcId="{6A233B7B-6447-4981-BF0B-BBF39D432274}" destId="{4BD96AFE-200E-48BD-8DBF-27E43EED0CFA}" srcOrd="1" destOrd="0" parTransId="{A39B6098-ED0B-49AC-991D-62AD2E3772D2}" sibTransId="{05DF6CA9-566A-4DC4-9736-97612D1EAABD}"/>
    <dgm:cxn modelId="{BD290844-A5D5-42CC-BA66-4C909D3E5AA8}" type="presOf" srcId="{7547DFDB-094D-4EF0-8D49-5F8AEF1AB58F}" destId="{2C4F5BE0-6CC5-4844-8C22-831BAEDDF033}" srcOrd="0" destOrd="3" presId="urn:microsoft.com/office/officeart/2005/8/layout/radial2"/>
    <dgm:cxn modelId="{56749953-B0F1-45C8-9A65-02F4BE6D5319}" type="presOf" srcId="{6A233B7B-6447-4981-BF0B-BBF39D432274}" destId="{B43BFD1C-B35F-4A29-BB3A-4B250A14055D}" srcOrd="0" destOrd="0" presId="urn:microsoft.com/office/officeart/2005/8/layout/radial2"/>
    <dgm:cxn modelId="{29152510-878A-4E90-AF0E-AC256E151B12}" type="presParOf" srcId="{02182A90-A53D-450D-A02A-439E1AEC7E29}" destId="{F4652312-3AEF-4F33-8B0A-734B0A75B502}" srcOrd="0" destOrd="0" presId="urn:microsoft.com/office/officeart/2005/8/layout/radial2"/>
    <dgm:cxn modelId="{673A4CC5-F480-431B-80FF-E3AB4B34466B}" type="presParOf" srcId="{F4652312-3AEF-4F33-8B0A-734B0A75B502}" destId="{EB2B9EA7-4BE4-4E56-9EAB-385FAEEDAC1C}" srcOrd="0" destOrd="0" presId="urn:microsoft.com/office/officeart/2005/8/layout/radial2"/>
    <dgm:cxn modelId="{7CBAFEBD-D5EC-426C-810B-0B5E5E9F7924}" type="presParOf" srcId="{EB2B9EA7-4BE4-4E56-9EAB-385FAEEDAC1C}" destId="{1AF574EF-415C-4D83-8957-64919868788B}" srcOrd="0" destOrd="0" presId="urn:microsoft.com/office/officeart/2005/8/layout/radial2"/>
    <dgm:cxn modelId="{13C725E5-C41D-4297-A13A-B3B88D0D7ADC}" type="presParOf" srcId="{EB2B9EA7-4BE4-4E56-9EAB-385FAEEDAC1C}" destId="{89B8523B-93D2-4333-B8D3-502636B22453}" srcOrd="1" destOrd="0" presId="urn:microsoft.com/office/officeart/2005/8/layout/radial2"/>
    <dgm:cxn modelId="{549DFC2B-1361-40CB-8654-5D8D8BAA94B6}" type="presParOf" srcId="{F4652312-3AEF-4F33-8B0A-734B0A75B502}" destId="{2838001A-B9E8-4FB1-86BC-205F22600434}" srcOrd="1" destOrd="0" presId="urn:microsoft.com/office/officeart/2005/8/layout/radial2"/>
    <dgm:cxn modelId="{E4967E88-72FF-4388-93F5-592C66E259EC}" type="presParOf" srcId="{F4652312-3AEF-4F33-8B0A-734B0A75B502}" destId="{74C47EDA-C3CD-4006-997B-3A6673D107F4}" srcOrd="2" destOrd="0" presId="urn:microsoft.com/office/officeart/2005/8/layout/radial2"/>
    <dgm:cxn modelId="{73273D2F-29FB-4F84-8F85-44E4368913FF}" type="presParOf" srcId="{74C47EDA-C3CD-4006-997B-3A6673D107F4}" destId="{1CBADCBA-94B2-4DCB-98B1-C2DF02994267}" srcOrd="0" destOrd="0" presId="urn:microsoft.com/office/officeart/2005/8/layout/radial2"/>
    <dgm:cxn modelId="{DE94862B-858F-4AA5-8889-FA45F65CDEC1}" type="presParOf" srcId="{74C47EDA-C3CD-4006-997B-3A6673D107F4}" destId="{985211A0-7783-46CC-ADD0-60CFE9C06564}" srcOrd="1" destOrd="0" presId="urn:microsoft.com/office/officeart/2005/8/layout/radial2"/>
    <dgm:cxn modelId="{AA37E1CF-827F-4EF9-ADE4-41F2CE555544}" type="presParOf" srcId="{F4652312-3AEF-4F33-8B0A-734B0A75B502}" destId="{7D74BD67-2430-4280-A6C9-DDA9183A43FB}" srcOrd="3" destOrd="0" presId="urn:microsoft.com/office/officeart/2005/8/layout/radial2"/>
    <dgm:cxn modelId="{81DA19B0-7AA9-495D-8BA8-797843356E94}" type="presParOf" srcId="{F4652312-3AEF-4F33-8B0A-734B0A75B502}" destId="{778E1B88-8348-47EF-88B4-12D2CA9B34DF}" srcOrd="4" destOrd="0" presId="urn:microsoft.com/office/officeart/2005/8/layout/radial2"/>
    <dgm:cxn modelId="{CF2736C8-A5BA-4A34-9192-9334257D0AD8}" type="presParOf" srcId="{778E1B88-8348-47EF-88B4-12D2CA9B34DF}" destId="{B43BFD1C-B35F-4A29-BB3A-4B250A14055D}" srcOrd="0" destOrd="0" presId="urn:microsoft.com/office/officeart/2005/8/layout/radial2"/>
    <dgm:cxn modelId="{832A8D48-A9AC-4EF9-9459-FDD2D4B8259E}" type="presParOf" srcId="{778E1B88-8348-47EF-88B4-12D2CA9B34DF}" destId="{2C4F5BE0-6CC5-4844-8C22-831BAEDDF033}" srcOrd="1" destOrd="0" presId="urn:microsoft.com/office/officeart/2005/8/layout/radial2"/>
    <dgm:cxn modelId="{7B9BB509-5497-412A-90B6-90F71D1F5B8D}" type="presParOf" srcId="{F4652312-3AEF-4F33-8B0A-734B0A75B502}" destId="{26712184-2119-4D9F-B911-82318A019DFA}" srcOrd="5" destOrd="0" presId="urn:microsoft.com/office/officeart/2005/8/layout/radial2"/>
    <dgm:cxn modelId="{C573FBAF-AA6B-4D58-BEC1-D0F993170733}" type="presParOf" srcId="{F4652312-3AEF-4F33-8B0A-734B0A75B502}" destId="{C2DA74D2-426F-42E7-8072-517E5493F074}" srcOrd="6" destOrd="0" presId="urn:microsoft.com/office/officeart/2005/8/layout/radial2"/>
    <dgm:cxn modelId="{086125FC-7367-4495-9467-B90741E89E5C}" type="presParOf" srcId="{C2DA74D2-426F-42E7-8072-517E5493F074}" destId="{0C07BE53-25BB-4844-ACD9-6146F59800F4}" srcOrd="0" destOrd="0" presId="urn:microsoft.com/office/officeart/2005/8/layout/radial2"/>
    <dgm:cxn modelId="{C08984E5-3DD8-40FA-B071-35847FDC2C42}" type="presParOf" srcId="{C2DA74D2-426F-42E7-8072-517E5493F074}" destId="{66DC7CEA-F99B-4715-8B35-623D2306AA6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5DD03-8523-49F1-BC6F-B0D81D36F3F4}"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sv-SE"/>
        </a:p>
      </dgm:t>
    </dgm:pt>
    <dgm:pt modelId="{57572D2E-A271-403C-A9F6-EF62CB837146}">
      <dgm:prSet phldrT="[Text]" custT="1"/>
      <dgm:spPr>
        <a:solidFill>
          <a:schemeClr val="bg1">
            <a:lumMod val="95000"/>
          </a:schemeClr>
        </a:solidFill>
        <a:ln>
          <a:solidFill>
            <a:schemeClr val="tx1"/>
          </a:solidFill>
        </a:ln>
      </dgm:spPr>
      <dgm:t>
        <a:bodyPr/>
        <a:lstStyle/>
        <a:p>
          <a:r>
            <a:rPr lang="en-US" sz="2000" noProof="0" dirty="0" smtClean="0">
              <a:solidFill>
                <a:schemeClr val="tx1"/>
              </a:solidFill>
              <a:latin typeface="Arial" pitchFamily="34" charset="0"/>
              <a:cs typeface="Arial" pitchFamily="34" charset="0"/>
            </a:rPr>
            <a:t>Intended for use by those working on child protection or related areas of humanitarian action</a:t>
          </a:r>
          <a:endParaRPr lang="en-US" sz="2000" noProof="0" dirty="0">
            <a:solidFill>
              <a:schemeClr val="tx1"/>
            </a:solidFill>
            <a:latin typeface="Arial" pitchFamily="34" charset="0"/>
            <a:cs typeface="Arial" pitchFamily="34" charset="0"/>
          </a:endParaRPr>
        </a:p>
      </dgm:t>
    </dgm:pt>
    <dgm:pt modelId="{FA8845A1-2CBE-447A-9C87-96433CC9A460}" type="parTrans" cxnId="{04128C10-0893-491F-8453-8B204415FD61}">
      <dgm:prSet/>
      <dgm:spPr/>
      <dgm:t>
        <a:bodyPr/>
        <a:lstStyle/>
        <a:p>
          <a:endParaRPr lang="sv-SE"/>
        </a:p>
      </dgm:t>
    </dgm:pt>
    <dgm:pt modelId="{29015921-871F-460B-AEBE-076387669E79}" type="sibTrans" cxnId="{04128C10-0893-491F-8453-8B204415FD61}">
      <dgm:prSet/>
      <dgm:spPr/>
      <dgm:t>
        <a:bodyPr/>
        <a:lstStyle/>
        <a:p>
          <a:endParaRPr lang="sv-SE"/>
        </a:p>
      </dgm:t>
    </dgm:pt>
    <dgm:pt modelId="{B0577F73-62CE-42ED-8CC1-15CDB0C99F7F}">
      <dgm:prSet phldrT="[Text]"/>
      <dgm:spPr>
        <a:solidFill>
          <a:schemeClr val="bg1">
            <a:lumMod val="95000"/>
          </a:schemeClr>
        </a:solidFill>
        <a:ln>
          <a:solidFill>
            <a:schemeClr val="tx1"/>
          </a:solidFill>
        </a:ln>
      </dgm:spPr>
      <dgm:t>
        <a:bodyPr/>
        <a:lstStyle/>
        <a:p>
          <a:r>
            <a:rPr lang="en-US" noProof="0" dirty="0" smtClean="0">
              <a:solidFill>
                <a:schemeClr val="tx1"/>
              </a:solidFill>
              <a:latin typeface="Arial" pitchFamily="34" charset="0"/>
              <a:cs typeface="Arial" pitchFamily="34" charset="0"/>
            </a:rPr>
            <a:t>Working directly with children, families and communities;</a:t>
          </a:r>
        </a:p>
        <a:p>
          <a:r>
            <a:rPr lang="en-US" noProof="0" dirty="0" smtClean="0">
              <a:solidFill>
                <a:schemeClr val="tx1"/>
              </a:solidFill>
              <a:latin typeface="Arial" pitchFamily="34" charset="0"/>
              <a:cs typeface="Arial" pitchFamily="34" charset="0"/>
            </a:rPr>
            <a:t>Planners and policy makers;</a:t>
          </a:r>
        </a:p>
        <a:p>
          <a:r>
            <a:rPr lang="en-US" noProof="0" dirty="0" smtClean="0">
              <a:solidFill>
                <a:schemeClr val="tx1"/>
              </a:solidFill>
              <a:latin typeface="Arial" pitchFamily="34" charset="0"/>
              <a:cs typeface="Arial" pitchFamily="34" charset="0"/>
            </a:rPr>
            <a:t>Coordinators;</a:t>
          </a:r>
        </a:p>
        <a:p>
          <a:r>
            <a:rPr lang="en-US" noProof="0" dirty="0" smtClean="0">
              <a:solidFill>
                <a:schemeClr val="tx1"/>
              </a:solidFill>
              <a:latin typeface="Arial" pitchFamily="34" charset="0"/>
              <a:cs typeface="Arial" pitchFamily="34" charset="0"/>
            </a:rPr>
            <a:t>Donors;</a:t>
          </a:r>
        </a:p>
        <a:p>
          <a:r>
            <a:rPr lang="en-US" noProof="0" dirty="0" smtClean="0">
              <a:solidFill>
                <a:schemeClr val="tx1"/>
              </a:solidFill>
              <a:latin typeface="Arial" pitchFamily="34" charset="0"/>
              <a:cs typeface="Arial" pitchFamily="34" charset="0"/>
            </a:rPr>
            <a:t>Academics;</a:t>
          </a:r>
        </a:p>
      </dgm:t>
    </dgm:pt>
    <dgm:pt modelId="{4A116A2F-C2B5-45DA-BFB4-6DA246289F54}" type="parTrans" cxnId="{B2243071-94EE-40FB-A5FF-C8C078BEE720}">
      <dgm:prSet/>
      <dgm:spPr/>
      <dgm:t>
        <a:bodyPr/>
        <a:lstStyle/>
        <a:p>
          <a:endParaRPr lang="sv-SE"/>
        </a:p>
      </dgm:t>
    </dgm:pt>
    <dgm:pt modelId="{7A255CC5-F18E-4748-ACB2-2659F66C667F}" type="sibTrans" cxnId="{B2243071-94EE-40FB-A5FF-C8C078BEE720}">
      <dgm:prSet/>
      <dgm:spPr/>
      <dgm:t>
        <a:bodyPr/>
        <a:lstStyle/>
        <a:p>
          <a:endParaRPr lang="sv-SE"/>
        </a:p>
      </dgm:t>
    </dgm:pt>
    <dgm:pt modelId="{1C512B7A-7B7E-4226-A437-22AE33AE2E2B}">
      <dgm:prSet phldrT="[Text]" custT="1"/>
      <dgm:spPr>
        <a:solidFill>
          <a:schemeClr val="bg1">
            <a:lumMod val="95000"/>
          </a:schemeClr>
        </a:solidFill>
        <a:ln>
          <a:solidFill>
            <a:schemeClr val="bg1">
              <a:lumMod val="85000"/>
            </a:schemeClr>
          </a:solidFill>
        </a:ln>
      </dgm:spPr>
      <dgm:t>
        <a:bodyPr/>
        <a:lstStyle/>
        <a:p>
          <a:r>
            <a:rPr lang="en-US" sz="1050" noProof="0" dirty="0" smtClean="0">
              <a:solidFill>
                <a:schemeClr val="tx1"/>
              </a:solidFill>
              <a:latin typeface="Arial" pitchFamily="34" charset="0"/>
              <a:cs typeface="Arial" pitchFamily="34" charset="0"/>
            </a:rPr>
            <a:t>It may also include those working in the justice system and security personnel;</a:t>
          </a:r>
          <a:endParaRPr lang="en-US" sz="1050" noProof="0" dirty="0">
            <a:solidFill>
              <a:schemeClr val="tx1"/>
            </a:solidFill>
            <a:latin typeface="Arial" pitchFamily="34" charset="0"/>
            <a:cs typeface="Arial" pitchFamily="34" charset="0"/>
          </a:endParaRPr>
        </a:p>
      </dgm:t>
    </dgm:pt>
    <dgm:pt modelId="{52D0468D-CF84-48C7-9E7A-B97281359608}" type="parTrans" cxnId="{10E5902F-3605-4CC4-A984-3590C3C08D5F}">
      <dgm:prSet/>
      <dgm:spPr/>
      <dgm:t>
        <a:bodyPr/>
        <a:lstStyle/>
        <a:p>
          <a:endParaRPr lang="sv-SE"/>
        </a:p>
      </dgm:t>
    </dgm:pt>
    <dgm:pt modelId="{0FB6F525-E84F-4BDB-93BC-C0FE3342D49F}" type="sibTrans" cxnId="{10E5902F-3605-4CC4-A984-3590C3C08D5F}">
      <dgm:prSet/>
      <dgm:spPr/>
      <dgm:t>
        <a:bodyPr/>
        <a:lstStyle/>
        <a:p>
          <a:endParaRPr lang="sv-SE"/>
        </a:p>
      </dgm:t>
    </dgm:pt>
    <dgm:pt modelId="{27183E9E-ABE4-4EB8-ACB5-B9946DB49D28}">
      <dgm:prSet phldrT="[Text]" custT="1"/>
      <dgm:spPr>
        <a:solidFill>
          <a:schemeClr val="bg1">
            <a:lumMod val="95000"/>
          </a:schemeClr>
        </a:solidFill>
        <a:ln>
          <a:solidFill>
            <a:schemeClr val="tx1"/>
          </a:solidFill>
        </a:ln>
      </dgm:spPr>
      <dgm:t>
        <a:bodyPr/>
        <a:lstStyle/>
        <a:p>
          <a:r>
            <a:rPr lang="en-US" sz="1400" noProof="0" dirty="0" smtClean="0">
              <a:solidFill>
                <a:schemeClr val="tx1"/>
              </a:solidFill>
              <a:latin typeface="Arial" pitchFamily="34" charset="0"/>
              <a:cs typeface="Arial" pitchFamily="34" charset="0"/>
            </a:rPr>
            <a:t>Government personnel and those working in independent or multilateral organizations</a:t>
          </a:r>
          <a:endParaRPr lang="en-US" sz="1400" noProof="0" dirty="0">
            <a:solidFill>
              <a:schemeClr val="tx1"/>
            </a:solidFill>
            <a:latin typeface="Arial" pitchFamily="34" charset="0"/>
            <a:cs typeface="Arial" pitchFamily="34" charset="0"/>
          </a:endParaRPr>
        </a:p>
      </dgm:t>
    </dgm:pt>
    <dgm:pt modelId="{77B4172D-C5C4-4684-BB07-B3482E28D33C}" type="parTrans" cxnId="{B1A32649-15B8-4A8C-9141-93360E2AAE74}">
      <dgm:prSet/>
      <dgm:spPr/>
      <dgm:t>
        <a:bodyPr/>
        <a:lstStyle/>
        <a:p>
          <a:endParaRPr lang="sv-SE"/>
        </a:p>
      </dgm:t>
    </dgm:pt>
    <dgm:pt modelId="{C65F7EF2-5837-42D2-A36F-519D2217C662}" type="sibTrans" cxnId="{B1A32649-15B8-4A8C-9141-93360E2AAE74}">
      <dgm:prSet/>
      <dgm:spPr/>
      <dgm:t>
        <a:bodyPr/>
        <a:lstStyle/>
        <a:p>
          <a:endParaRPr lang="sv-SE"/>
        </a:p>
      </dgm:t>
    </dgm:pt>
    <dgm:pt modelId="{C73B51AB-CCDB-40B9-8C8F-B7C07F9190F6}">
      <dgm:prSet phldrT="[Text]" custT="1"/>
      <dgm:spPr>
        <a:solidFill>
          <a:schemeClr val="bg1">
            <a:lumMod val="95000"/>
          </a:schemeClr>
        </a:solidFill>
        <a:ln>
          <a:solidFill>
            <a:schemeClr val="bg1">
              <a:lumMod val="85000"/>
            </a:schemeClr>
          </a:solidFill>
        </a:ln>
      </dgm:spPr>
      <dgm:t>
        <a:bodyPr/>
        <a:lstStyle/>
        <a:p>
          <a:r>
            <a:rPr lang="en-US" sz="1100" noProof="0" dirty="0" smtClean="0">
              <a:solidFill>
                <a:schemeClr val="tx1"/>
              </a:solidFill>
              <a:latin typeface="Arial" pitchFamily="34" charset="0"/>
              <a:cs typeface="Arial" pitchFamily="34" charset="0"/>
            </a:rPr>
            <a:t>As well as armed forces and groups; </a:t>
          </a:r>
          <a:endParaRPr lang="en-US" sz="1100" noProof="0" dirty="0">
            <a:solidFill>
              <a:schemeClr val="tx1"/>
            </a:solidFill>
            <a:latin typeface="Arial" pitchFamily="34" charset="0"/>
            <a:cs typeface="Arial" pitchFamily="34" charset="0"/>
          </a:endParaRPr>
        </a:p>
      </dgm:t>
    </dgm:pt>
    <dgm:pt modelId="{A87F83A2-6A9D-4CCE-8A12-801BD8849874}" type="parTrans" cxnId="{7B60806F-A9A7-4648-BFC8-8A3615F25B38}">
      <dgm:prSet/>
      <dgm:spPr/>
      <dgm:t>
        <a:bodyPr/>
        <a:lstStyle/>
        <a:p>
          <a:endParaRPr lang="sv-SE"/>
        </a:p>
      </dgm:t>
    </dgm:pt>
    <dgm:pt modelId="{79966B25-5E2F-4240-B2F7-8C5919FE54C7}" type="sibTrans" cxnId="{7B60806F-A9A7-4648-BFC8-8A3615F25B38}">
      <dgm:prSet/>
      <dgm:spPr/>
      <dgm:t>
        <a:bodyPr/>
        <a:lstStyle/>
        <a:p>
          <a:endParaRPr lang="sv-SE"/>
        </a:p>
      </dgm:t>
    </dgm:pt>
    <dgm:pt modelId="{E73A5182-12C6-4CDB-BB0E-A7A8921DC7DC}" type="pres">
      <dgm:prSet presAssocID="{E985DD03-8523-49F1-BC6F-B0D81D36F3F4}" presName="Name0" presStyleCnt="0">
        <dgm:presLayoutVars>
          <dgm:chPref val="1"/>
          <dgm:dir/>
          <dgm:animOne val="branch"/>
          <dgm:animLvl val="lvl"/>
          <dgm:resizeHandles/>
        </dgm:presLayoutVars>
      </dgm:prSet>
      <dgm:spPr/>
      <dgm:t>
        <a:bodyPr/>
        <a:lstStyle/>
        <a:p>
          <a:endParaRPr lang="sv-SE"/>
        </a:p>
      </dgm:t>
    </dgm:pt>
    <dgm:pt modelId="{7491A99C-845E-4315-ABDE-24E0EEAC4A0D}" type="pres">
      <dgm:prSet presAssocID="{57572D2E-A271-403C-A9F6-EF62CB837146}" presName="vertOne" presStyleCnt="0"/>
      <dgm:spPr/>
    </dgm:pt>
    <dgm:pt modelId="{ED2D4CCF-5E37-4D70-8C16-5D4B38692DC7}" type="pres">
      <dgm:prSet presAssocID="{57572D2E-A271-403C-A9F6-EF62CB837146}" presName="txOne" presStyleLbl="node0" presStyleIdx="0" presStyleCnt="2" custScaleX="115625" custScaleY="116323" custLinFactNeighborX="13303" custLinFactNeighborY="-1265">
        <dgm:presLayoutVars>
          <dgm:chPref val="3"/>
        </dgm:presLayoutVars>
      </dgm:prSet>
      <dgm:spPr/>
      <dgm:t>
        <a:bodyPr/>
        <a:lstStyle/>
        <a:p>
          <a:endParaRPr lang="sv-SE"/>
        </a:p>
      </dgm:t>
    </dgm:pt>
    <dgm:pt modelId="{DFA568D1-598C-4E67-AEBB-B3BE40DA0671}" type="pres">
      <dgm:prSet presAssocID="{57572D2E-A271-403C-A9F6-EF62CB837146}" presName="parTransOne" presStyleCnt="0"/>
      <dgm:spPr/>
    </dgm:pt>
    <dgm:pt modelId="{7AC2A59B-C4C5-44C3-839C-FB225D41BA12}" type="pres">
      <dgm:prSet presAssocID="{57572D2E-A271-403C-A9F6-EF62CB837146}" presName="horzOne" presStyleCnt="0"/>
      <dgm:spPr/>
    </dgm:pt>
    <dgm:pt modelId="{C228F669-405C-4BE1-AF7A-3F08CE28FF46}" type="pres">
      <dgm:prSet presAssocID="{B0577F73-62CE-42ED-8CC1-15CDB0C99F7F}" presName="vertTwo" presStyleCnt="0"/>
      <dgm:spPr/>
    </dgm:pt>
    <dgm:pt modelId="{96857D85-F09F-47A7-B9DB-854D37C5C783}" type="pres">
      <dgm:prSet presAssocID="{B0577F73-62CE-42ED-8CC1-15CDB0C99F7F}" presName="txTwo" presStyleLbl="node2" presStyleIdx="0" presStyleCnt="2" custScaleX="143759" custLinFactNeighborX="31437" custLinFactNeighborY="15525">
        <dgm:presLayoutVars>
          <dgm:chPref val="3"/>
        </dgm:presLayoutVars>
      </dgm:prSet>
      <dgm:spPr/>
      <dgm:t>
        <a:bodyPr/>
        <a:lstStyle/>
        <a:p>
          <a:endParaRPr lang="sv-SE"/>
        </a:p>
      </dgm:t>
    </dgm:pt>
    <dgm:pt modelId="{9861C606-1A98-42B3-A8D6-CDFE0179D642}" type="pres">
      <dgm:prSet presAssocID="{B0577F73-62CE-42ED-8CC1-15CDB0C99F7F}" presName="parTransTwo" presStyleCnt="0"/>
      <dgm:spPr/>
    </dgm:pt>
    <dgm:pt modelId="{E54F9FC2-CFD6-480B-BDAF-5DFEE1CA96DE}" type="pres">
      <dgm:prSet presAssocID="{B0577F73-62CE-42ED-8CC1-15CDB0C99F7F}" presName="horzTwo" presStyleCnt="0"/>
      <dgm:spPr/>
    </dgm:pt>
    <dgm:pt modelId="{172D0DD0-4902-4CEC-A609-A83B38895A01}" type="pres">
      <dgm:prSet presAssocID="{1C512B7A-7B7E-4226-A437-22AE33AE2E2B}" presName="vertThree" presStyleCnt="0"/>
      <dgm:spPr/>
    </dgm:pt>
    <dgm:pt modelId="{EB40CA57-9164-4DEF-84CA-E271391E2A97}" type="pres">
      <dgm:prSet presAssocID="{1C512B7A-7B7E-4226-A437-22AE33AE2E2B}" presName="txThree" presStyleLbl="node3" presStyleIdx="0" presStyleCnt="1" custScaleX="86753" custScaleY="61791" custLinFactNeighborX="59046" custLinFactNeighborY="609">
        <dgm:presLayoutVars>
          <dgm:chPref val="3"/>
        </dgm:presLayoutVars>
      </dgm:prSet>
      <dgm:spPr/>
      <dgm:t>
        <a:bodyPr/>
        <a:lstStyle/>
        <a:p>
          <a:endParaRPr lang="sv-SE"/>
        </a:p>
      </dgm:t>
    </dgm:pt>
    <dgm:pt modelId="{5D12A58E-164C-4E67-AC35-5A32B9F5AE73}" type="pres">
      <dgm:prSet presAssocID="{1C512B7A-7B7E-4226-A437-22AE33AE2E2B}" presName="horzThree" presStyleCnt="0"/>
      <dgm:spPr/>
    </dgm:pt>
    <dgm:pt modelId="{43357A4F-6312-4BDA-8A52-9ED580129A14}" type="pres">
      <dgm:prSet presAssocID="{7A255CC5-F18E-4748-ACB2-2659F66C667F}" presName="sibSpaceTwo" presStyleCnt="0"/>
      <dgm:spPr/>
    </dgm:pt>
    <dgm:pt modelId="{33FACBE4-868B-4FD9-8BC6-C86154E49256}" type="pres">
      <dgm:prSet presAssocID="{27183E9E-ABE4-4EB8-ACB5-B9946DB49D28}" presName="vertTwo" presStyleCnt="0"/>
      <dgm:spPr/>
    </dgm:pt>
    <dgm:pt modelId="{291B30CF-AB59-400E-BC97-EBDA0252558C}" type="pres">
      <dgm:prSet presAssocID="{27183E9E-ABE4-4EB8-ACB5-B9946DB49D28}" presName="txTwo" presStyleLbl="node2" presStyleIdx="1" presStyleCnt="2" custScaleX="121886" custLinFactNeighborX="30199" custLinFactNeighborY="1646">
        <dgm:presLayoutVars>
          <dgm:chPref val="3"/>
        </dgm:presLayoutVars>
      </dgm:prSet>
      <dgm:spPr/>
      <dgm:t>
        <a:bodyPr/>
        <a:lstStyle/>
        <a:p>
          <a:endParaRPr lang="sv-SE"/>
        </a:p>
      </dgm:t>
    </dgm:pt>
    <dgm:pt modelId="{C60A19F3-89E2-40E6-A198-D6A1FA235E0B}" type="pres">
      <dgm:prSet presAssocID="{27183E9E-ABE4-4EB8-ACB5-B9946DB49D28}" presName="horzTwo" presStyleCnt="0"/>
      <dgm:spPr/>
    </dgm:pt>
    <dgm:pt modelId="{AEF43E51-D0A4-43AA-B975-6AD310643CCE}" type="pres">
      <dgm:prSet presAssocID="{29015921-871F-460B-AEBE-076387669E79}" presName="sibSpaceOne" presStyleCnt="0"/>
      <dgm:spPr/>
    </dgm:pt>
    <dgm:pt modelId="{B2E5607A-D287-4480-93D9-E405554FA1B5}" type="pres">
      <dgm:prSet presAssocID="{C73B51AB-CCDB-40B9-8C8F-B7C07F9190F6}" presName="vertOne" presStyleCnt="0"/>
      <dgm:spPr/>
    </dgm:pt>
    <dgm:pt modelId="{2046C082-CAE2-464B-B7D9-8AD9EF4C70A1}" type="pres">
      <dgm:prSet presAssocID="{C73B51AB-CCDB-40B9-8C8F-B7C07F9190F6}" presName="txOne" presStyleLbl="node0" presStyleIdx="1" presStyleCnt="2" custScaleX="91582" custScaleY="61791" custLinFactX="-29969" custLinFactY="100000" custLinFactNeighborX="-100000" custLinFactNeighborY="137576">
        <dgm:presLayoutVars>
          <dgm:chPref val="3"/>
        </dgm:presLayoutVars>
      </dgm:prSet>
      <dgm:spPr/>
      <dgm:t>
        <a:bodyPr/>
        <a:lstStyle/>
        <a:p>
          <a:endParaRPr lang="sv-SE"/>
        </a:p>
      </dgm:t>
    </dgm:pt>
    <dgm:pt modelId="{693D1DEE-8F62-426C-A545-72562134F695}" type="pres">
      <dgm:prSet presAssocID="{C73B51AB-CCDB-40B9-8C8F-B7C07F9190F6}" presName="horzOne" presStyleCnt="0"/>
      <dgm:spPr/>
    </dgm:pt>
  </dgm:ptLst>
  <dgm:cxnLst>
    <dgm:cxn modelId="{B1A32649-15B8-4A8C-9141-93360E2AAE74}" srcId="{57572D2E-A271-403C-A9F6-EF62CB837146}" destId="{27183E9E-ABE4-4EB8-ACB5-B9946DB49D28}" srcOrd="1" destOrd="0" parTransId="{77B4172D-C5C4-4684-BB07-B3482E28D33C}" sibTransId="{C65F7EF2-5837-42D2-A36F-519D2217C662}"/>
    <dgm:cxn modelId="{A9569BFC-1911-486B-BD9B-3206A7287AA6}" type="presOf" srcId="{C73B51AB-CCDB-40B9-8C8F-B7C07F9190F6}" destId="{2046C082-CAE2-464B-B7D9-8AD9EF4C70A1}" srcOrd="0" destOrd="0" presId="urn:microsoft.com/office/officeart/2005/8/layout/hierarchy4"/>
    <dgm:cxn modelId="{D670961C-52CE-46D7-B812-F5BD322F04C8}" type="presOf" srcId="{1C512B7A-7B7E-4226-A437-22AE33AE2E2B}" destId="{EB40CA57-9164-4DEF-84CA-E271391E2A97}" srcOrd="0" destOrd="0" presId="urn:microsoft.com/office/officeart/2005/8/layout/hierarchy4"/>
    <dgm:cxn modelId="{7E1D1835-2372-4BF4-A7F7-E1102DA581E3}" type="presOf" srcId="{E985DD03-8523-49F1-BC6F-B0D81D36F3F4}" destId="{E73A5182-12C6-4CDB-BB0E-A7A8921DC7DC}" srcOrd="0" destOrd="0" presId="urn:microsoft.com/office/officeart/2005/8/layout/hierarchy4"/>
    <dgm:cxn modelId="{AED70C0D-24BF-40CA-9782-95B142E267F2}" type="presOf" srcId="{57572D2E-A271-403C-A9F6-EF62CB837146}" destId="{ED2D4CCF-5E37-4D70-8C16-5D4B38692DC7}" srcOrd="0" destOrd="0" presId="urn:microsoft.com/office/officeart/2005/8/layout/hierarchy4"/>
    <dgm:cxn modelId="{4E34079A-6C03-4152-8695-92F37605AAA7}" type="presOf" srcId="{27183E9E-ABE4-4EB8-ACB5-B9946DB49D28}" destId="{291B30CF-AB59-400E-BC97-EBDA0252558C}" srcOrd="0" destOrd="0" presId="urn:microsoft.com/office/officeart/2005/8/layout/hierarchy4"/>
    <dgm:cxn modelId="{B2243071-94EE-40FB-A5FF-C8C078BEE720}" srcId="{57572D2E-A271-403C-A9F6-EF62CB837146}" destId="{B0577F73-62CE-42ED-8CC1-15CDB0C99F7F}" srcOrd="0" destOrd="0" parTransId="{4A116A2F-C2B5-45DA-BFB4-6DA246289F54}" sibTransId="{7A255CC5-F18E-4748-ACB2-2659F66C667F}"/>
    <dgm:cxn modelId="{7B60806F-A9A7-4648-BFC8-8A3615F25B38}" srcId="{E985DD03-8523-49F1-BC6F-B0D81D36F3F4}" destId="{C73B51AB-CCDB-40B9-8C8F-B7C07F9190F6}" srcOrd="1" destOrd="0" parTransId="{A87F83A2-6A9D-4CCE-8A12-801BD8849874}" sibTransId="{79966B25-5E2F-4240-B2F7-8C5919FE54C7}"/>
    <dgm:cxn modelId="{10E5902F-3605-4CC4-A984-3590C3C08D5F}" srcId="{B0577F73-62CE-42ED-8CC1-15CDB0C99F7F}" destId="{1C512B7A-7B7E-4226-A437-22AE33AE2E2B}" srcOrd="0" destOrd="0" parTransId="{52D0468D-CF84-48C7-9E7A-B97281359608}" sibTransId="{0FB6F525-E84F-4BDB-93BC-C0FE3342D49F}"/>
    <dgm:cxn modelId="{04128C10-0893-491F-8453-8B204415FD61}" srcId="{E985DD03-8523-49F1-BC6F-B0D81D36F3F4}" destId="{57572D2E-A271-403C-A9F6-EF62CB837146}" srcOrd="0" destOrd="0" parTransId="{FA8845A1-2CBE-447A-9C87-96433CC9A460}" sibTransId="{29015921-871F-460B-AEBE-076387669E79}"/>
    <dgm:cxn modelId="{6E00CF55-97F8-49BD-9CAE-0E959A1BC0FD}" type="presOf" srcId="{B0577F73-62CE-42ED-8CC1-15CDB0C99F7F}" destId="{96857D85-F09F-47A7-B9DB-854D37C5C783}" srcOrd="0" destOrd="0" presId="urn:microsoft.com/office/officeart/2005/8/layout/hierarchy4"/>
    <dgm:cxn modelId="{699D5B69-8A8E-4020-AF27-A93792C6827A}" type="presParOf" srcId="{E73A5182-12C6-4CDB-BB0E-A7A8921DC7DC}" destId="{7491A99C-845E-4315-ABDE-24E0EEAC4A0D}" srcOrd="0" destOrd="0" presId="urn:microsoft.com/office/officeart/2005/8/layout/hierarchy4"/>
    <dgm:cxn modelId="{D697F27E-649A-425E-812F-7413B0ADA5CD}" type="presParOf" srcId="{7491A99C-845E-4315-ABDE-24E0EEAC4A0D}" destId="{ED2D4CCF-5E37-4D70-8C16-5D4B38692DC7}" srcOrd="0" destOrd="0" presId="urn:microsoft.com/office/officeart/2005/8/layout/hierarchy4"/>
    <dgm:cxn modelId="{EB9B6ECF-A47F-437C-8442-BD4AD4B0ACD5}" type="presParOf" srcId="{7491A99C-845E-4315-ABDE-24E0EEAC4A0D}" destId="{DFA568D1-598C-4E67-AEBB-B3BE40DA0671}" srcOrd="1" destOrd="0" presId="urn:microsoft.com/office/officeart/2005/8/layout/hierarchy4"/>
    <dgm:cxn modelId="{9CD28E1E-F49B-489E-A02C-39AACD642813}" type="presParOf" srcId="{7491A99C-845E-4315-ABDE-24E0EEAC4A0D}" destId="{7AC2A59B-C4C5-44C3-839C-FB225D41BA12}" srcOrd="2" destOrd="0" presId="urn:microsoft.com/office/officeart/2005/8/layout/hierarchy4"/>
    <dgm:cxn modelId="{C16FAE91-38C9-43F6-8F30-D3B7E670B1B2}" type="presParOf" srcId="{7AC2A59B-C4C5-44C3-839C-FB225D41BA12}" destId="{C228F669-405C-4BE1-AF7A-3F08CE28FF46}" srcOrd="0" destOrd="0" presId="urn:microsoft.com/office/officeart/2005/8/layout/hierarchy4"/>
    <dgm:cxn modelId="{ECF1724D-D69F-4C0D-8E2B-489061012B30}" type="presParOf" srcId="{C228F669-405C-4BE1-AF7A-3F08CE28FF46}" destId="{96857D85-F09F-47A7-B9DB-854D37C5C783}" srcOrd="0" destOrd="0" presId="urn:microsoft.com/office/officeart/2005/8/layout/hierarchy4"/>
    <dgm:cxn modelId="{65185123-1A00-4840-B3D4-77264B55942B}" type="presParOf" srcId="{C228F669-405C-4BE1-AF7A-3F08CE28FF46}" destId="{9861C606-1A98-42B3-A8D6-CDFE0179D642}" srcOrd="1" destOrd="0" presId="urn:microsoft.com/office/officeart/2005/8/layout/hierarchy4"/>
    <dgm:cxn modelId="{742FCBED-2C86-4B40-BB35-5C1C207A48CA}" type="presParOf" srcId="{C228F669-405C-4BE1-AF7A-3F08CE28FF46}" destId="{E54F9FC2-CFD6-480B-BDAF-5DFEE1CA96DE}" srcOrd="2" destOrd="0" presId="urn:microsoft.com/office/officeart/2005/8/layout/hierarchy4"/>
    <dgm:cxn modelId="{4007FF32-B969-4E29-8DE8-347AFE4529FC}" type="presParOf" srcId="{E54F9FC2-CFD6-480B-BDAF-5DFEE1CA96DE}" destId="{172D0DD0-4902-4CEC-A609-A83B38895A01}" srcOrd="0" destOrd="0" presId="urn:microsoft.com/office/officeart/2005/8/layout/hierarchy4"/>
    <dgm:cxn modelId="{8A3BC10A-B917-43FA-8588-55CB1EE75086}" type="presParOf" srcId="{172D0DD0-4902-4CEC-A609-A83B38895A01}" destId="{EB40CA57-9164-4DEF-84CA-E271391E2A97}" srcOrd="0" destOrd="0" presId="urn:microsoft.com/office/officeart/2005/8/layout/hierarchy4"/>
    <dgm:cxn modelId="{42196931-F96E-4A1C-8D3F-B3CF52C39EFD}" type="presParOf" srcId="{172D0DD0-4902-4CEC-A609-A83B38895A01}" destId="{5D12A58E-164C-4E67-AC35-5A32B9F5AE73}" srcOrd="1" destOrd="0" presId="urn:microsoft.com/office/officeart/2005/8/layout/hierarchy4"/>
    <dgm:cxn modelId="{97DC68A5-9458-4D8B-B306-98F05CB8AAB0}" type="presParOf" srcId="{7AC2A59B-C4C5-44C3-839C-FB225D41BA12}" destId="{43357A4F-6312-4BDA-8A52-9ED580129A14}" srcOrd="1" destOrd="0" presId="urn:microsoft.com/office/officeart/2005/8/layout/hierarchy4"/>
    <dgm:cxn modelId="{512CE139-2D24-44C8-A7E8-C88E0A5FDD6D}" type="presParOf" srcId="{7AC2A59B-C4C5-44C3-839C-FB225D41BA12}" destId="{33FACBE4-868B-4FD9-8BC6-C86154E49256}" srcOrd="2" destOrd="0" presId="urn:microsoft.com/office/officeart/2005/8/layout/hierarchy4"/>
    <dgm:cxn modelId="{46743779-7116-4599-8752-2068BFA4C84F}" type="presParOf" srcId="{33FACBE4-868B-4FD9-8BC6-C86154E49256}" destId="{291B30CF-AB59-400E-BC97-EBDA0252558C}" srcOrd="0" destOrd="0" presId="urn:microsoft.com/office/officeart/2005/8/layout/hierarchy4"/>
    <dgm:cxn modelId="{8D6D8C45-2EFA-45F8-B5F8-48D94EFC60DB}" type="presParOf" srcId="{33FACBE4-868B-4FD9-8BC6-C86154E49256}" destId="{C60A19F3-89E2-40E6-A198-D6A1FA235E0B}" srcOrd="1" destOrd="0" presId="urn:microsoft.com/office/officeart/2005/8/layout/hierarchy4"/>
    <dgm:cxn modelId="{51DDD868-9AC4-4C36-925F-72F7520C4AF6}" type="presParOf" srcId="{E73A5182-12C6-4CDB-BB0E-A7A8921DC7DC}" destId="{AEF43E51-D0A4-43AA-B975-6AD310643CCE}" srcOrd="1" destOrd="0" presId="urn:microsoft.com/office/officeart/2005/8/layout/hierarchy4"/>
    <dgm:cxn modelId="{C958CD46-13EF-4A6F-AFB7-44B2F2C20BDD}" type="presParOf" srcId="{E73A5182-12C6-4CDB-BB0E-A7A8921DC7DC}" destId="{B2E5607A-D287-4480-93D9-E405554FA1B5}" srcOrd="2" destOrd="0" presId="urn:microsoft.com/office/officeart/2005/8/layout/hierarchy4"/>
    <dgm:cxn modelId="{1F045621-5424-49C4-8FC7-D22C55BA7D17}" type="presParOf" srcId="{B2E5607A-D287-4480-93D9-E405554FA1B5}" destId="{2046C082-CAE2-464B-B7D9-8AD9EF4C70A1}" srcOrd="0" destOrd="0" presId="urn:microsoft.com/office/officeart/2005/8/layout/hierarchy4"/>
    <dgm:cxn modelId="{15226653-C0C4-4EC4-834A-635886BFA017}" type="presParOf" srcId="{B2E5607A-D287-4480-93D9-E405554FA1B5}" destId="{693D1DEE-8F62-426C-A545-72562134F69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F3DCF-9E1A-4F5C-A6AF-51E362A45B8C}">
      <dsp:nvSpPr>
        <dsp:cNvPr id="0" name=""/>
        <dsp:cNvSpPr/>
      </dsp:nvSpPr>
      <dsp:spPr>
        <a:xfrm>
          <a:off x="648071" y="0"/>
          <a:ext cx="7344816" cy="24482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89CAD-B241-47FB-B27E-E920C361494C}">
      <dsp:nvSpPr>
        <dsp:cNvPr id="0" name=""/>
        <dsp:cNvSpPr/>
      </dsp:nvSpPr>
      <dsp:spPr>
        <a:xfrm>
          <a:off x="5300" y="734481"/>
          <a:ext cx="2050157" cy="979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November 2010</a:t>
          </a:r>
        </a:p>
        <a:p>
          <a:pPr lvl="0" algn="ctr" defTabSz="711200">
            <a:lnSpc>
              <a:spcPct val="90000"/>
            </a:lnSpc>
            <a:spcBef>
              <a:spcPct val="0"/>
            </a:spcBef>
            <a:spcAft>
              <a:spcPct val="35000"/>
            </a:spcAft>
          </a:pPr>
          <a:r>
            <a:rPr lang="en-US" sz="1600" kern="1200" noProof="0" dirty="0" smtClean="0"/>
            <a:t>First Meeting</a:t>
          </a:r>
          <a:endParaRPr lang="en-US" sz="1600" kern="1200" noProof="0" dirty="0"/>
        </a:p>
      </dsp:txBody>
      <dsp:txXfrm>
        <a:off x="53106" y="782287"/>
        <a:ext cx="1954545" cy="883696"/>
      </dsp:txXfrm>
    </dsp:sp>
    <dsp:sp modelId="{A97E6F79-CE1A-4616-ABBE-33F1B035186A}">
      <dsp:nvSpPr>
        <dsp:cNvPr id="0" name=""/>
        <dsp:cNvSpPr/>
      </dsp:nvSpPr>
      <dsp:spPr>
        <a:xfrm>
          <a:off x="2198700" y="734481"/>
          <a:ext cx="2050157" cy="979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July 2011</a:t>
          </a:r>
        </a:p>
        <a:p>
          <a:pPr lvl="0" algn="ctr" defTabSz="711200">
            <a:lnSpc>
              <a:spcPct val="90000"/>
            </a:lnSpc>
            <a:spcBef>
              <a:spcPct val="0"/>
            </a:spcBef>
            <a:spcAft>
              <a:spcPct val="35000"/>
            </a:spcAft>
          </a:pPr>
          <a:r>
            <a:rPr lang="en-US" sz="1600" kern="1200" noProof="0" dirty="0" smtClean="0"/>
            <a:t>Large Consultation</a:t>
          </a:r>
          <a:endParaRPr lang="en-US" sz="1600" kern="1200" noProof="0" dirty="0"/>
        </a:p>
      </dsp:txBody>
      <dsp:txXfrm>
        <a:off x="2246506" y="782287"/>
        <a:ext cx="1954545" cy="883696"/>
      </dsp:txXfrm>
    </dsp:sp>
    <dsp:sp modelId="{A1AC1084-0D21-453B-BFDD-2B9C1B6B1B27}">
      <dsp:nvSpPr>
        <dsp:cNvPr id="0" name=""/>
        <dsp:cNvSpPr/>
      </dsp:nvSpPr>
      <dsp:spPr>
        <a:xfrm>
          <a:off x="4392101" y="734481"/>
          <a:ext cx="2050157" cy="979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April 2012</a:t>
          </a:r>
        </a:p>
        <a:p>
          <a:pPr lvl="0" algn="ctr" defTabSz="711200">
            <a:lnSpc>
              <a:spcPct val="90000"/>
            </a:lnSpc>
            <a:spcBef>
              <a:spcPct val="0"/>
            </a:spcBef>
            <a:spcAft>
              <a:spcPct val="35000"/>
            </a:spcAft>
          </a:pPr>
          <a:r>
            <a:rPr lang="en-US" sz="1600" kern="1200" noProof="0" dirty="0" smtClean="0"/>
            <a:t>Country Consultations (4 languages)</a:t>
          </a:r>
          <a:endParaRPr lang="en-US" sz="1600" kern="1200" noProof="0" dirty="0"/>
        </a:p>
      </dsp:txBody>
      <dsp:txXfrm>
        <a:off x="4439907" y="782287"/>
        <a:ext cx="1954545" cy="883696"/>
      </dsp:txXfrm>
    </dsp:sp>
    <dsp:sp modelId="{F776EB2E-C698-4C48-BBAC-72E569FA607A}">
      <dsp:nvSpPr>
        <dsp:cNvPr id="0" name=""/>
        <dsp:cNvSpPr/>
      </dsp:nvSpPr>
      <dsp:spPr>
        <a:xfrm>
          <a:off x="6585501" y="734481"/>
          <a:ext cx="2050157" cy="979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October 2012</a:t>
          </a:r>
        </a:p>
        <a:p>
          <a:pPr lvl="0" algn="ctr" defTabSz="711200">
            <a:lnSpc>
              <a:spcPct val="90000"/>
            </a:lnSpc>
            <a:spcBef>
              <a:spcPct val="0"/>
            </a:spcBef>
            <a:spcAft>
              <a:spcPct val="35000"/>
            </a:spcAft>
          </a:pPr>
          <a:r>
            <a:rPr lang="en-US" sz="1600" kern="1200" noProof="0" dirty="0" smtClean="0"/>
            <a:t>Global Launch</a:t>
          </a:r>
          <a:endParaRPr lang="en-US" sz="1600" kern="1200" noProof="0" dirty="0"/>
        </a:p>
      </dsp:txBody>
      <dsp:txXfrm>
        <a:off x="6633307" y="782287"/>
        <a:ext cx="1954545" cy="883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12184-2119-4D9F-B911-82318A019DFA}">
      <dsp:nvSpPr>
        <dsp:cNvPr id="0" name=""/>
        <dsp:cNvSpPr/>
      </dsp:nvSpPr>
      <dsp:spPr>
        <a:xfrm rot="2359590">
          <a:off x="2998014" y="3632484"/>
          <a:ext cx="1043740" cy="50712"/>
        </a:xfrm>
        <a:custGeom>
          <a:avLst/>
          <a:gdLst/>
          <a:ahLst/>
          <a:cxnLst/>
          <a:rect l="0" t="0" r="0" b="0"/>
          <a:pathLst>
            <a:path>
              <a:moveTo>
                <a:pt x="0" y="25356"/>
              </a:moveTo>
              <a:lnTo>
                <a:pt x="1043740" y="25356"/>
              </a:lnTo>
            </a:path>
          </a:pathLst>
        </a:custGeom>
        <a:noFill/>
        <a:ln w="25400" cap="flat" cmpd="sng" algn="ctr">
          <a:solidFill>
            <a:srgbClr val="006666"/>
          </a:solidFill>
          <a:prstDash val="solid"/>
        </a:ln>
        <a:effectLst/>
      </dsp:spPr>
      <dsp:style>
        <a:lnRef idx="2">
          <a:scrgbClr r="0" g="0" b="0"/>
        </a:lnRef>
        <a:fillRef idx="0">
          <a:scrgbClr r="0" g="0" b="0"/>
        </a:fillRef>
        <a:effectRef idx="0">
          <a:scrgbClr r="0" g="0" b="0"/>
        </a:effectRef>
        <a:fontRef idx="minor"/>
      </dsp:style>
    </dsp:sp>
    <dsp:sp modelId="{7D74BD67-2430-4280-A6C9-DDA9183A43FB}">
      <dsp:nvSpPr>
        <dsp:cNvPr id="0" name=""/>
        <dsp:cNvSpPr/>
      </dsp:nvSpPr>
      <dsp:spPr>
        <a:xfrm>
          <a:off x="3116193" y="2583365"/>
          <a:ext cx="1645284" cy="50712"/>
        </a:xfrm>
        <a:custGeom>
          <a:avLst/>
          <a:gdLst/>
          <a:ahLst/>
          <a:cxnLst/>
          <a:rect l="0" t="0" r="0" b="0"/>
          <a:pathLst>
            <a:path>
              <a:moveTo>
                <a:pt x="0" y="25356"/>
              </a:moveTo>
              <a:lnTo>
                <a:pt x="1645284" y="25356"/>
              </a:lnTo>
            </a:path>
          </a:pathLst>
        </a:custGeom>
        <a:noFill/>
        <a:ln w="25400" cap="flat" cmpd="sng" algn="ctr">
          <a:solidFill>
            <a:srgbClr val="006666"/>
          </a:solidFill>
          <a:prstDash val="solid"/>
        </a:ln>
        <a:effectLst/>
      </dsp:spPr>
      <dsp:style>
        <a:lnRef idx="2">
          <a:scrgbClr r="0" g="0" b="0"/>
        </a:lnRef>
        <a:fillRef idx="0">
          <a:scrgbClr r="0" g="0" b="0"/>
        </a:fillRef>
        <a:effectRef idx="0">
          <a:scrgbClr r="0" g="0" b="0"/>
        </a:effectRef>
        <a:fontRef idx="minor"/>
      </dsp:style>
    </dsp:sp>
    <dsp:sp modelId="{2838001A-B9E8-4FB1-86BC-205F22600434}">
      <dsp:nvSpPr>
        <dsp:cNvPr id="0" name=""/>
        <dsp:cNvSpPr/>
      </dsp:nvSpPr>
      <dsp:spPr>
        <a:xfrm rot="19233631">
          <a:off x="3051427" y="1681392"/>
          <a:ext cx="568861" cy="50712"/>
        </a:xfrm>
        <a:custGeom>
          <a:avLst/>
          <a:gdLst/>
          <a:ahLst/>
          <a:cxnLst/>
          <a:rect l="0" t="0" r="0" b="0"/>
          <a:pathLst>
            <a:path>
              <a:moveTo>
                <a:pt x="0" y="25356"/>
              </a:moveTo>
              <a:lnTo>
                <a:pt x="568861" y="25356"/>
              </a:lnTo>
            </a:path>
          </a:pathLst>
        </a:custGeom>
        <a:noFill/>
        <a:ln w="25400" cap="flat" cmpd="sng" algn="ctr">
          <a:solidFill>
            <a:srgbClr val="006666"/>
          </a:solidFill>
          <a:prstDash val="solid"/>
        </a:ln>
        <a:effectLst/>
      </dsp:spPr>
      <dsp:style>
        <a:lnRef idx="2">
          <a:scrgbClr r="0" g="0" b="0"/>
        </a:lnRef>
        <a:fillRef idx="0">
          <a:scrgbClr r="0" g="0" b="0"/>
        </a:fillRef>
        <a:effectRef idx="0">
          <a:scrgbClr r="0" g="0" b="0"/>
        </a:effectRef>
        <a:fontRef idx="minor"/>
      </dsp:style>
    </dsp:sp>
    <dsp:sp modelId="{89B8523B-93D2-4333-B8D3-502636B22453}">
      <dsp:nvSpPr>
        <dsp:cNvPr id="0" name=""/>
        <dsp:cNvSpPr/>
      </dsp:nvSpPr>
      <dsp:spPr>
        <a:xfrm>
          <a:off x="432059" y="1356045"/>
          <a:ext cx="2505352" cy="2505352"/>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ADCBA-94B2-4DCB-98B1-C2DF02994267}">
      <dsp:nvSpPr>
        <dsp:cNvPr id="0" name=""/>
        <dsp:cNvSpPr/>
      </dsp:nvSpPr>
      <dsp:spPr>
        <a:xfrm>
          <a:off x="3384379" y="296988"/>
          <a:ext cx="1503211" cy="1503211"/>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v-SE" sz="2600" kern="1200" dirty="0" smtClean="0">
              <a:solidFill>
                <a:schemeClr val="tx1"/>
              </a:solidFill>
            </a:rPr>
            <a:t>CRC</a:t>
          </a:r>
          <a:endParaRPr lang="sv-SE" sz="2600" kern="1200" dirty="0">
            <a:solidFill>
              <a:schemeClr val="tx1"/>
            </a:solidFill>
          </a:endParaRPr>
        </a:p>
      </dsp:txBody>
      <dsp:txXfrm>
        <a:off x="3604519" y="517128"/>
        <a:ext cx="1062931" cy="1062931"/>
      </dsp:txXfrm>
    </dsp:sp>
    <dsp:sp modelId="{985211A0-7783-46CC-ADD0-60CFE9C06564}">
      <dsp:nvSpPr>
        <dsp:cNvPr id="0" name=""/>
        <dsp:cNvSpPr/>
      </dsp:nvSpPr>
      <dsp:spPr>
        <a:xfrm>
          <a:off x="5037912" y="296988"/>
          <a:ext cx="2254816" cy="150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Survival and development</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Non-discrimination</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Child Participation</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Best Interest of the Child</a:t>
          </a:r>
          <a:endParaRPr lang="en-US" sz="1400" kern="1200" noProof="0" dirty="0">
            <a:latin typeface="Arial" pitchFamily="34" charset="0"/>
            <a:cs typeface="Arial" pitchFamily="34" charset="0"/>
          </a:endParaRPr>
        </a:p>
      </dsp:txBody>
      <dsp:txXfrm>
        <a:off x="5037912" y="296988"/>
        <a:ext cx="2254816" cy="1503211"/>
      </dsp:txXfrm>
    </dsp:sp>
    <dsp:sp modelId="{B43BFD1C-B35F-4A29-BB3A-4B250A14055D}">
      <dsp:nvSpPr>
        <dsp:cNvPr id="0" name=""/>
        <dsp:cNvSpPr/>
      </dsp:nvSpPr>
      <dsp:spPr>
        <a:xfrm>
          <a:off x="4761478" y="1857115"/>
          <a:ext cx="1503211" cy="1503211"/>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v-SE" sz="2600" kern="1200" dirty="0" smtClean="0">
              <a:solidFill>
                <a:schemeClr val="tx1"/>
              </a:solidFill>
            </a:rPr>
            <a:t>SPHERE</a:t>
          </a:r>
          <a:endParaRPr lang="sv-SE" sz="2600" kern="1200" dirty="0">
            <a:solidFill>
              <a:schemeClr val="tx1"/>
            </a:solidFill>
          </a:endParaRPr>
        </a:p>
      </dsp:txBody>
      <dsp:txXfrm>
        <a:off x="4981618" y="2077255"/>
        <a:ext cx="1062931" cy="1062931"/>
      </dsp:txXfrm>
    </dsp:sp>
    <dsp:sp modelId="{2C4F5BE0-6CC5-4844-8C22-831BAEDDF033}">
      <dsp:nvSpPr>
        <dsp:cNvPr id="0" name=""/>
        <dsp:cNvSpPr/>
      </dsp:nvSpPr>
      <dsp:spPr>
        <a:xfrm>
          <a:off x="6415010" y="1857115"/>
          <a:ext cx="2254816" cy="150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Avoid exposing people to further harm</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Ensure people’s access to impartial assistance</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Protect people from physical and psychological harm</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Assist people to claim their rights, access available remedies and recover from the effects of abuse</a:t>
          </a:r>
          <a:endParaRPr lang="en-US" sz="2300" kern="1200" noProof="0" dirty="0"/>
        </a:p>
      </dsp:txBody>
      <dsp:txXfrm>
        <a:off x="6415010" y="1857115"/>
        <a:ext cx="2254816" cy="1503211"/>
      </dsp:txXfrm>
    </dsp:sp>
    <dsp:sp modelId="{0C07BE53-25BB-4844-ACD9-6146F59800F4}">
      <dsp:nvSpPr>
        <dsp:cNvPr id="0" name=""/>
        <dsp:cNvSpPr/>
      </dsp:nvSpPr>
      <dsp:spPr>
        <a:xfrm>
          <a:off x="3753373" y="3713286"/>
          <a:ext cx="1503211" cy="1503211"/>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v-SE" sz="2600" kern="1200" dirty="0" smtClean="0">
              <a:solidFill>
                <a:schemeClr val="tx1"/>
              </a:solidFill>
            </a:rPr>
            <a:t>CPMS</a:t>
          </a:r>
          <a:endParaRPr lang="sv-SE" sz="2600" kern="1200" dirty="0">
            <a:solidFill>
              <a:schemeClr val="tx1"/>
            </a:solidFill>
          </a:endParaRPr>
        </a:p>
      </dsp:txBody>
      <dsp:txXfrm>
        <a:off x="3973513" y="3933426"/>
        <a:ext cx="1062931" cy="1062931"/>
      </dsp:txXfrm>
    </dsp:sp>
    <dsp:sp modelId="{66DC7CEA-F99B-4715-8B35-623D2306AA69}">
      <dsp:nvSpPr>
        <dsp:cNvPr id="0" name=""/>
        <dsp:cNvSpPr/>
      </dsp:nvSpPr>
      <dsp:spPr>
        <a:xfrm>
          <a:off x="5406905" y="3713286"/>
          <a:ext cx="2254816" cy="150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Strengthen child protection systems</a:t>
          </a:r>
          <a:endParaRPr lang="en-U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noProof="0" dirty="0" smtClean="0">
              <a:latin typeface="Arial" pitchFamily="34" charset="0"/>
              <a:cs typeface="Arial" pitchFamily="34" charset="0"/>
            </a:rPr>
            <a:t>Strengthen children’s resilience in humanitarian action</a:t>
          </a:r>
          <a:endParaRPr lang="en-US" sz="1800" kern="1200" noProof="0" dirty="0"/>
        </a:p>
      </dsp:txBody>
      <dsp:txXfrm>
        <a:off x="5406905" y="3713286"/>
        <a:ext cx="2254816" cy="1503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D4CCF-5E37-4D70-8C16-5D4B38692DC7}">
      <dsp:nvSpPr>
        <dsp:cNvPr id="0" name=""/>
        <dsp:cNvSpPr/>
      </dsp:nvSpPr>
      <dsp:spPr>
        <a:xfrm>
          <a:off x="735537" y="0"/>
          <a:ext cx="6383629" cy="1758339"/>
        </a:xfrm>
        <a:prstGeom prst="roundRect">
          <a:avLst>
            <a:gd name="adj" fmla="val 10000"/>
          </a:avLst>
        </a:prstGeom>
        <a:solidFill>
          <a:schemeClr val="bg1">
            <a:lumMod val="9500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solidFill>
              <a:latin typeface="Arial" pitchFamily="34" charset="0"/>
              <a:cs typeface="Arial" pitchFamily="34" charset="0"/>
            </a:rPr>
            <a:t>Intended for use by those working on child protection or related areas of humanitarian action</a:t>
          </a:r>
          <a:endParaRPr lang="en-US" sz="2000" kern="1200" noProof="0" dirty="0">
            <a:solidFill>
              <a:schemeClr val="tx1"/>
            </a:solidFill>
            <a:latin typeface="Arial" pitchFamily="34" charset="0"/>
            <a:cs typeface="Arial" pitchFamily="34" charset="0"/>
          </a:endParaRPr>
        </a:p>
      </dsp:txBody>
      <dsp:txXfrm>
        <a:off x="787037" y="51500"/>
        <a:ext cx="6280629" cy="1655339"/>
      </dsp:txXfrm>
    </dsp:sp>
    <dsp:sp modelId="{96857D85-F09F-47A7-B9DB-854D37C5C783}">
      <dsp:nvSpPr>
        <dsp:cNvPr id="0" name=""/>
        <dsp:cNvSpPr/>
      </dsp:nvSpPr>
      <dsp:spPr>
        <a:xfrm>
          <a:off x="1069897" y="1944215"/>
          <a:ext cx="2890549" cy="1511600"/>
        </a:xfrm>
        <a:prstGeom prst="roundRect">
          <a:avLst>
            <a:gd name="adj" fmla="val 10000"/>
          </a:avLst>
        </a:prstGeom>
        <a:solidFill>
          <a:schemeClr val="bg1">
            <a:lumMod val="9500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noProof="0" dirty="0" smtClean="0">
              <a:solidFill>
                <a:schemeClr val="tx1"/>
              </a:solidFill>
              <a:latin typeface="Arial" pitchFamily="34" charset="0"/>
              <a:cs typeface="Arial" pitchFamily="34" charset="0"/>
            </a:rPr>
            <a:t>Working directly with children, families and communities;</a:t>
          </a:r>
        </a:p>
        <a:p>
          <a:pPr lvl="0" algn="ctr" defTabSz="577850">
            <a:lnSpc>
              <a:spcPct val="90000"/>
            </a:lnSpc>
            <a:spcBef>
              <a:spcPct val="0"/>
            </a:spcBef>
            <a:spcAft>
              <a:spcPct val="35000"/>
            </a:spcAft>
          </a:pPr>
          <a:r>
            <a:rPr lang="en-US" sz="1300" kern="1200" noProof="0" dirty="0" smtClean="0">
              <a:solidFill>
                <a:schemeClr val="tx1"/>
              </a:solidFill>
              <a:latin typeface="Arial" pitchFamily="34" charset="0"/>
              <a:cs typeface="Arial" pitchFamily="34" charset="0"/>
            </a:rPr>
            <a:t>Planners and policy makers;</a:t>
          </a:r>
        </a:p>
        <a:p>
          <a:pPr lvl="0" algn="ctr" defTabSz="577850">
            <a:lnSpc>
              <a:spcPct val="90000"/>
            </a:lnSpc>
            <a:spcBef>
              <a:spcPct val="0"/>
            </a:spcBef>
            <a:spcAft>
              <a:spcPct val="35000"/>
            </a:spcAft>
          </a:pPr>
          <a:r>
            <a:rPr lang="en-US" sz="1300" kern="1200" noProof="0" dirty="0" smtClean="0">
              <a:solidFill>
                <a:schemeClr val="tx1"/>
              </a:solidFill>
              <a:latin typeface="Arial" pitchFamily="34" charset="0"/>
              <a:cs typeface="Arial" pitchFamily="34" charset="0"/>
            </a:rPr>
            <a:t>Coordinators;</a:t>
          </a:r>
        </a:p>
        <a:p>
          <a:pPr lvl="0" algn="ctr" defTabSz="577850">
            <a:lnSpc>
              <a:spcPct val="90000"/>
            </a:lnSpc>
            <a:spcBef>
              <a:spcPct val="0"/>
            </a:spcBef>
            <a:spcAft>
              <a:spcPct val="35000"/>
            </a:spcAft>
          </a:pPr>
          <a:r>
            <a:rPr lang="en-US" sz="1300" kern="1200" noProof="0" dirty="0" smtClean="0">
              <a:solidFill>
                <a:schemeClr val="tx1"/>
              </a:solidFill>
              <a:latin typeface="Arial" pitchFamily="34" charset="0"/>
              <a:cs typeface="Arial" pitchFamily="34" charset="0"/>
            </a:rPr>
            <a:t>Donors;</a:t>
          </a:r>
        </a:p>
        <a:p>
          <a:pPr lvl="0" algn="ctr" defTabSz="577850">
            <a:lnSpc>
              <a:spcPct val="90000"/>
            </a:lnSpc>
            <a:spcBef>
              <a:spcPct val="0"/>
            </a:spcBef>
            <a:spcAft>
              <a:spcPct val="35000"/>
            </a:spcAft>
          </a:pPr>
          <a:r>
            <a:rPr lang="en-US" sz="1300" kern="1200" noProof="0" dirty="0" smtClean="0">
              <a:solidFill>
                <a:schemeClr val="tx1"/>
              </a:solidFill>
              <a:latin typeface="Arial" pitchFamily="34" charset="0"/>
              <a:cs typeface="Arial" pitchFamily="34" charset="0"/>
            </a:rPr>
            <a:t>Academics;</a:t>
          </a:r>
        </a:p>
      </dsp:txBody>
      <dsp:txXfrm>
        <a:off x="1114170" y="1988488"/>
        <a:ext cx="2802003" cy="1423054"/>
      </dsp:txXfrm>
    </dsp:sp>
    <dsp:sp modelId="{EB40CA57-9164-4DEF-84CA-E271391E2A97}">
      <dsp:nvSpPr>
        <dsp:cNvPr id="0" name=""/>
        <dsp:cNvSpPr/>
      </dsp:nvSpPr>
      <dsp:spPr>
        <a:xfrm>
          <a:off x="2198136" y="3591929"/>
          <a:ext cx="1744335" cy="934033"/>
        </a:xfrm>
        <a:prstGeom prst="roundRect">
          <a:avLst>
            <a:gd name="adj" fmla="val 10000"/>
          </a:avLst>
        </a:prstGeom>
        <a:solidFill>
          <a:schemeClr val="bg1">
            <a:lumMod val="95000"/>
          </a:schemeClr>
        </a:solidFill>
        <a:ln w="38100" cap="flat" cmpd="sng" algn="ctr">
          <a:solidFill>
            <a:schemeClr val="bg1">
              <a:lumMod val="8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noProof="0" dirty="0" smtClean="0">
              <a:solidFill>
                <a:schemeClr val="tx1"/>
              </a:solidFill>
              <a:latin typeface="Arial" pitchFamily="34" charset="0"/>
              <a:cs typeface="Arial" pitchFamily="34" charset="0"/>
            </a:rPr>
            <a:t>It may also include those working in the justice system and security personnel;</a:t>
          </a:r>
          <a:endParaRPr lang="en-US" sz="1050" kern="1200" noProof="0" dirty="0">
            <a:solidFill>
              <a:schemeClr val="tx1"/>
            </a:solidFill>
            <a:latin typeface="Arial" pitchFamily="34" charset="0"/>
            <a:cs typeface="Arial" pitchFamily="34" charset="0"/>
          </a:endParaRPr>
        </a:p>
      </dsp:txBody>
      <dsp:txXfrm>
        <a:off x="2225493" y="3619286"/>
        <a:ext cx="1689621" cy="879319"/>
      </dsp:txXfrm>
    </dsp:sp>
    <dsp:sp modelId="{291B30CF-AB59-400E-BC97-EBDA0252558C}">
      <dsp:nvSpPr>
        <dsp:cNvPr id="0" name=""/>
        <dsp:cNvSpPr/>
      </dsp:nvSpPr>
      <dsp:spPr>
        <a:xfrm>
          <a:off x="4104453" y="1944215"/>
          <a:ext cx="2450751" cy="1511600"/>
        </a:xfrm>
        <a:prstGeom prst="roundRect">
          <a:avLst>
            <a:gd name="adj" fmla="val 10000"/>
          </a:avLst>
        </a:prstGeom>
        <a:solidFill>
          <a:schemeClr val="bg1">
            <a:lumMod val="9500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Arial" pitchFamily="34" charset="0"/>
              <a:cs typeface="Arial" pitchFamily="34" charset="0"/>
            </a:rPr>
            <a:t>Government personnel and those working in independent or multilateral organizations</a:t>
          </a:r>
          <a:endParaRPr lang="en-US" sz="1400" kern="1200" noProof="0" dirty="0">
            <a:solidFill>
              <a:schemeClr val="tx1"/>
            </a:solidFill>
            <a:latin typeface="Arial" pitchFamily="34" charset="0"/>
            <a:cs typeface="Arial" pitchFamily="34" charset="0"/>
          </a:endParaRPr>
        </a:p>
      </dsp:txBody>
      <dsp:txXfrm>
        <a:off x="4148726" y="1988488"/>
        <a:ext cx="2362205" cy="1423054"/>
      </dsp:txXfrm>
    </dsp:sp>
    <dsp:sp modelId="{2046C082-CAE2-464B-B7D9-8AD9EF4C70A1}">
      <dsp:nvSpPr>
        <dsp:cNvPr id="0" name=""/>
        <dsp:cNvSpPr/>
      </dsp:nvSpPr>
      <dsp:spPr>
        <a:xfrm>
          <a:off x="4104450" y="3591929"/>
          <a:ext cx="1845033" cy="934033"/>
        </a:xfrm>
        <a:prstGeom prst="roundRect">
          <a:avLst>
            <a:gd name="adj" fmla="val 10000"/>
          </a:avLst>
        </a:prstGeom>
        <a:solidFill>
          <a:schemeClr val="bg1">
            <a:lumMod val="95000"/>
          </a:schemeClr>
        </a:solidFill>
        <a:ln w="38100" cap="flat" cmpd="sng" algn="ctr">
          <a:solidFill>
            <a:schemeClr val="bg1">
              <a:lumMod val="8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noProof="0" dirty="0" smtClean="0">
              <a:solidFill>
                <a:schemeClr val="tx1"/>
              </a:solidFill>
              <a:latin typeface="Arial" pitchFamily="34" charset="0"/>
              <a:cs typeface="Arial" pitchFamily="34" charset="0"/>
            </a:rPr>
            <a:t>As well as armed forces and groups; </a:t>
          </a:r>
          <a:endParaRPr lang="en-US" sz="1100" kern="1200" noProof="0" dirty="0">
            <a:solidFill>
              <a:schemeClr val="tx1"/>
            </a:solidFill>
            <a:latin typeface="Arial" pitchFamily="34" charset="0"/>
            <a:cs typeface="Arial" pitchFamily="34" charset="0"/>
          </a:endParaRPr>
        </a:p>
      </dsp:txBody>
      <dsp:txXfrm>
        <a:off x="4131807" y="3619286"/>
        <a:ext cx="1790319" cy="8793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63030F-04CB-4C38-821A-89B021FFA6DA}" type="datetimeFigureOut">
              <a:rPr lang="sv-SE" smtClean="0"/>
              <a:pPr/>
              <a:t>2014-03-16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A4B0D-C4CC-48CB-A839-059EAD8725C7}" type="slidenum">
              <a:rPr lang="sv-SE" smtClean="0"/>
              <a:pPr/>
              <a:t>‹#›</a:t>
            </a:fld>
            <a:endParaRPr lang="sv-SE"/>
          </a:p>
        </p:txBody>
      </p:sp>
    </p:spTree>
    <p:extLst>
      <p:ext uri="{BB962C8B-B14F-4D97-AF65-F5344CB8AC3E}">
        <p14:creationId xmlns:p14="http://schemas.microsoft.com/office/powerpoint/2010/main" val="228167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b="0" dirty="0" smtClean="0">
                <a:latin typeface="Calibri" pitchFamily="34" charset="0"/>
                <a:ea typeface="Calibri" pitchFamily="34" charset="0"/>
                <a:cs typeface="Calibri" pitchFamily="34" charset="0"/>
              </a:rPr>
              <a:t>The CPWG is the </a:t>
            </a:r>
            <a:r>
              <a:rPr lang="en-GB" sz="1200" dirty="0" smtClean="0">
                <a:latin typeface="Calibri" pitchFamily="34" charset="0"/>
                <a:ea typeface="Calibri" pitchFamily="34" charset="0"/>
                <a:cs typeface="Calibri" pitchFamily="34" charset="0"/>
              </a:rPr>
              <a:t>global level forum for coordination on child protection in humanitarian settings. In the humanitarian system, the CPWG constitutes an “area of responsibility” within the Global Protection Cluster.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dirty="0" smtClean="0">
                <a:latin typeface="Calibri" pitchFamily="34" charset="0"/>
                <a:ea typeface="Calibri" pitchFamily="34" charset="0"/>
                <a:cs typeface="Calibri" pitchFamily="34" charset="0"/>
              </a:rPr>
              <a:t>The group brings together NGOs, UN agencies, academics and others under the shared objective of ensuring more predictable, accountable and effective child protection responses in emergencies. </a:t>
            </a:r>
          </a:p>
          <a:p>
            <a:pPr marL="228600" indent="-228600" algn="l">
              <a:buAutoNum type="arabicPeriod"/>
            </a:pPr>
            <a:r>
              <a:rPr lang="en-GB" sz="1200" b="0" dirty="0" smtClean="0">
                <a:latin typeface="Calibri" pitchFamily="34" charset="0"/>
                <a:ea typeface="Calibri" pitchFamily="34" charset="0"/>
                <a:cs typeface="Calibri" pitchFamily="34" charset="0"/>
              </a:rPr>
              <a:t>The global Child Protection Working Group (CPWG) led the development of the CPMS</a:t>
            </a:r>
            <a:r>
              <a:rPr lang="en-GB" sz="1200" b="0" baseline="0" dirty="0" smtClean="0">
                <a:latin typeface="Calibri" pitchFamily="34" charset="0"/>
                <a:ea typeface="Calibri" pitchFamily="34" charset="0"/>
                <a:cs typeface="Calibri" pitchFamily="34" charset="0"/>
              </a:rPr>
              <a:t> and is helping to support its roll-out and implementation.  A CPMS Task Force has been created within the global CPWG to support the initiative.</a:t>
            </a:r>
          </a:p>
          <a:p>
            <a:pPr marL="228600" indent="-228600" algn="l">
              <a:buAutoNum type="arabicPeriod"/>
            </a:pPr>
            <a:r>
              <a:rPr lang="en-GB" sz="1200" b="0" baseline="0" dirty="0" smtClean="0">
                <a:latin typeface="Calibri" pitchFamily="34" charset="0"/>
                <a:ea typeface="Calibri" pitchFamily="34" charset="0"/>
                <a:cs typeface="Calibri" pitchFamily="34" charset="0"/>
              </a:rPr>
              <a:t>As you can see from the list, the development and roll-out are inter-agency processes with broad consensus. </a:t>
            </a:r>
          </a:p>
          <a:p>
            <a:pPr marL="228600" indent="-228600" algn="l">
              <a:buAutoNum type="arabicPeriod"/>
            </a:pPr>
            <a:r>
              <a:rPr lang="en-GB" sz="1200" dirty="0" smtClean="0">
                <a:latin typeface="Calibri" pitchFamily="34" charset="0"/>
                <a:ea typeface="Calibri" pitchFamily="34" charset="0"/>
                <a:cs typeface="Calibri" pitchFamily="34" charset="0"/>
              </a:rPr>
              <a:t>The CPWG also includes individual</a:t>
            </a:r>
            <a:r>
              <a:rPr lang="en-GB" sz="1200" baseline="0" dirty="0" smtClean="0">
                <a:latin typeface="Calibri" pitchFamily="34" charset="0"/>
                <a:ea typeface="Calibri" pitchFamily="34" charset="0"/>
                <a:cs typeface="Calibri" pitchFamily="34" charset="0"/>
              </a:rPr>
              <a:t> members with expertise in the area, who are not included in the list on the slide. </a:t>
            </a:r>
            <a:endParaRPr lang="en-GB" sz="1200" dirty="0" smtClean="0">
              <a:latin typeface="Calibri" pitchFamily="34" charset="0"/>
              <a:ea typeface="Calibri" pitchFamily="34" charset="0"/>
              <a:cs typeface="Calibri" pitchFamily="34" charset="0"/>
            </a:endParaRPr>
          </a:p>
          <a:p>
            <a:endParaRPr lang="en-US" dirty="0" smtClean="0"/>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2</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sz="1200" kern="1200" noProof="0" dirty="0" smtClean="0">
                <a:solidFill>
                  <a:schemeClr val="tx1"/>
                </a:solidFill>
                <a:effectLst/>
                <a:latin typeface="+mn-lt"/>
                <a:ea typeface="+mn-ea"/>
                <a:cs typeface="+mn-cs"/>
              </a:rPr>
              <a:t>1. The list suggests</a:t>
            </a:r>
            <a:r>
              <a:rPr lang="en-GB" sz="1200" kern="1200" baseline="0" noProof="0" dirty="0" smtClean="0">
                <a:solidFill>
                  <a:schemeClr val="tx1"/>
                </a:solidFill>
                <a:effectLst/>
                <a:latin typeface="+mn-lt"/>
                <a:ea typeface="+mn-ea"/>
                <a:cs typeface="+mn-cs"/>
              </a:rPr>
              <a:t> activities that can be organised at national and local levels as well as regional.   </a:t>
            </a:r>
          </a:p>
          <a:p>
            <a:r>
              <a:rPr lang="en-GB" sz="1200" kern="1200" baseline="0" noProof="0" dirty="0" smtClean="0">
                <a:solidFill>
                  <a:schemeClr val="tx1"/>
                </a:solidFill>
                <a:effectLst/>
                <a:latin typeface="+mn-lt"/>
                <a:ea typeface="+mn-ea"/>
                <a:cs typeface="+mn-cs"/>
              </a:rPr>
              <a:t>2. Launch events can take whatever form the country finds best suited to raising awareness among all users – government, local civil society, national and international NGOs, UN agencies, community leaders and donors.</a:t>
            </a:r>
          </a:p>
          <a:p>
            <a:r>
              <a:rPr lang="en-GB" sz="1200" kern="1200" baseline="0" noProof="0" dirty="0" smtClean="0">
                <a:solidFill>
                  <a:schemeClr val="tx1"/>
                </a:solidFill>
                <a:effectLst/>
                <a:latin typeface="+mn-lt"/>
                <a:ea typeface="+mn-ea"/>
                <a:cs typeface="+mn-cs"/>
              </a:rPr>
              <a:t>3.  Contextualisation means adapting the Standards to fit the context by making them more specific. </a:t>
            </a:r>
            <a:r>
              <a:rPr lang="en-GB" sz="1200" kern="1200" baseline="0" noProof="0" dirty="0" err="1" smtClean="0">
                <a:solidFill>
                  <a:schemeClr val="tx1"/>
                </a:solidFill>
                <a:effectLst/>
                <a:latin typeface="+mn-lt"/>
                <a:ea typeface="+mn-ea"/>
                <a:cs typeface="+mn-cs"/>
              </a:rPr>
              <a:t>Contexualisation</a:t>
            </a:r>
            <a:r>
              <a:rPr lang="en-GB" sz="1200" kern="1200" baseline="0" noProof="0" dirty="0" smtClean="0">
                <a:solidFill>
                  <a:schemeClr val="tx1"/>
                </a:solidFill>
                <a:effectLst/>
                <a:latin typeface="+mn-lt"/>
                <a:ea typeface="+mn-ea"/>
                <a:cs typeface="+mn-cs"/>
              </a:rPr>
              <a:t> should be an interagency undertaking that identifies the priority problems and Standards in the specific context and develops specific goals in relation to the general Standard. </a:t>
            </a:r>
          </a:p>
          <a:p>
            <a:r>
              <a:rPr lang="en-GB" sz="1200" kern="1200" baseline="0" noProof="0" dirty="0" smtClean="0">
                <a:solidFill>
                  <a:schemeClr val="tx1"/>
                </a:solidFill>
                <a:effectLst/>
                <a:latin typeface="+mn-lt"/>
                <a:ea typeface="+mn-ea"/>
                <a:cs typeface="+mn-cs"/>
              </a:rPr>
              <a:t>3. Examples of using the CPMS in guidelines and strategies are available on the CPMS webpage – cpwg.net/minimum-standards</a:t>
            </a:r>
          </a:p>
          <a:p>
            <a:r>
              <a:rPr lang="en-GB" sz="1200" kern="1200" baseline="0" noProof="0" dirty="0" smtClean="0">
                <a:solidFill>
                  <a:schemeClr val="tx1"/>
                </a:solidFill>
                <a:effectLst/>
                <a:latin typeface="+mn-lt"/>
                <a:ea typeface="+mn-ea"/>
                <a:cs typeface="+mn-cs"/>
              </a:rPr>
              <a:t>4. A feedback form on the Standards will be available on the cpwg.net webpage by August 2013, surveys will be conducted at the end of 2013 and consultations will be held in selected countries in 2014. </a:t>
            </a:r>
          </a:p>
          <a:p>
            <a:r>
              <a:rPr lang="en-GB" sz="1200" kern="1200" baseline="0" noProof="0" dirty="0" smtClean="0">
                <a:solidFill>
                  <a:schemeClr val="tx1"/>
                </a:solidFill>
                <a:effectLst/>
                <a:latin typeface="+mn-lt"/>
                <a:ea typeface="+mn-ea"/>
                <a:cs typeface="+mn-cs"/>
              </a:rPr>
              <a:t>5. Translation of the CPMS is essential for all stakeholders to be able to use the Standards and for contextualisation to take place.  Guidelines for translating the CPMS are available on the CPMS webpage. </a:t>
            </a:r>
          </a:p>
        </p:txBody>
      </p:sp>
      <p:sp>
        <p:nvSpPr>
          <p:cNvPr id="4" name="Platshållare för bildnummer 3"/>
          <p:cNvSpPr>
            <a:spLocks noGrp="1"/>
          </p:cNvSpPr>
          <p:nvPr>
            <p:ph type="sldNum" sz="quarter" idx="10"/>
          </p:nvPr>
        </p:nvSpPr>
        <p:spPr/>
        <p:txBody>
          <a:bodyPr/>
          <a:lstStyle/>
          <a:p>
            <a:fld id="{2AFA4B0D-C4CC-48CB-A839-059EAD8725C7}" type="slidenum">
              <a:rPr lang="sv-SE" smtClean="0"/>
              <a:pPr/>
              <a:t>18</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fr-CH" sz="120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global implementation plan for 2013-2015 is available and addresses three main areas – dissemination and awareness raising on the Standards, capacity building to apply the Standards (resource development and provision of technical human resource support) and promotion of institutionalisation of the Standards (integrating the Standards into agency policies and procedures).</a:t>
            </a:r>
          </a:p>
          <a:p>
            <a:r>
              <a:rPr lang="en-GB" sz="1200" kern="1200" baseline="0" dirty="0" smtClean="0">
                <a:solidFill>
                  <a:schemeClr val="tx1"/>
                </a:solidFill>
                <a:effectLst/>
                <a:latin typeface="+mn-lt"/>
                <a:ea typeface="+mn-ea"/>
                <a:cs typeface="+mn-cs"/>
              </a:rPr>
              <a:t>2. Capacity building materials will include guidance support on response monitoring, overview training for field staff on how to use the CPMS, guidance on contextualising the CPMS to your context and mainstreaming briefing notes and case studies. </a:t>
            </a:r>
            <a:endParaRPr lang="en-GB" sz="1200" kern="1200" dirty="0" smtClean="0">
              <a:solidFill>
                <a:schemeClr val="tx1"/>
              </a:solidFill>
              <a:effectLst/>
              <a:latin typeface="+mn-lt"/>
              <a:ea typeface="+mn-ea"/>
              <a:cs typeface="+mn-cs"/>
            </a:endParaRPr>
          </a:p>
          <a:p>
            <a:r>
              <a:rPr lang="en-GB" sz="1200" kern="1200" noProof="0" dirty="0" smtClean="0">
                <a:solidFill>
                  <a:schemeClr val="tx1"/>
                </a:solidFill>
                <a:effectLst/>
                <a:latin typeface="+mn-lt"/>
                <a:ea typeface="+mn-ea"/>
                <a:cs typeface="+mn-cs"/>
              </a:rPr>
              <a:t>3. The CPMS will</a:t>
            </a:r>
            <a:r>
              <a:rPr lang="en-GB" sz="1200" kern="1200" baseline="0" noProof="0" dirty="0" smtClean="0">
                <a:solidFill>
                  <a:schemeClr val="tx1"/>
                </a:solidFill>
                <a:effectLst/>
                <a:latin typeface="+mn-lt"/>
                <a:ea typeface="+mn-ea"/>
                <a:cs typeface="+mn-cs"/>
              </a:rPr>
              <a:t> be available in French, Spanish and Arabic by end 2013.  Support for other language translations is possible.</a:t>
            </a:r>
            <a:endParaRPr lang="en-GB" sz="1200" kern="1200" noProof="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AFA4B0D-C4CC-48CB-A839-059EAD8725C7}" type="slidenum">
              <a:rPr lang="sv-SE" smtClean="0"/>
              <a:pPr/>
              <a:t>19</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indent="-228600">
              <a:buAutoNum type="arabicPeriod"/>
            </a:pPr>
            <a:r>
              <a:rPr lang="en-US" dirty="0" smtClean="0">
                <a:solidFill>
                  <a:srgbClr val="FF0000"/>
                </a:solidFill>
              </a:rPr>
              <a:t>Show the video</a:t>
            </a:r>
          </a:p>
          <a:p>
            <a:pPr marL="228600" indent="-228600">
              <a:buAutoNum type="arabicPeriod"/>
            </a:pPr>
            <a:r>
              <a:rPr lang="en-US" baseline="0" dirty="0" smtClean="0"/>
              <a:t>Child Protection in Emergencies is the prevention of and response to abuse, neglect, exploitation and violence against children – both in</a:t>
            </a:r>
          </a:p>
          <a:p>
            <a:pPr marL="228600" indent="-228600">
              <a:buNone/>
            </a:pPr>
            <a:r>
              <a:rPr lang="en-US" baseline="0" dirty="0" smtClean="0"/>
              <a:t>	Preparedness and Response. </a:t>
            </a:r>
          </a:p>
          <a:p>
            <a:pPr marL="0" indent="0">
              <a:buNone/>
            </a:pPr>
            <a:r>
              <a:rPr lang="en-US" baseline="0" dirty="0" smtClean="0"/>
              <a:t>3.   It is NOT the more general protection of Rights (such as a child’s right to education etc). </a:t>
            </a:r>
          </a:p>
          <a:p>
            <a:pPr marL="228600" indent="-228600">
              <a:buAutoNum type="arabicPeriod" startAt="4"/>
            </a:pPr>
            <a:r>
              <a:rPr lang="en-US" baseline="0" dirty="0" smtClean="0"/>
              <a:t>As we see in the video, emergencies due to natural disasters OR conflict have devastating effects on children’s lives. Children can be killed or             </a:t>
            </a:r>
          </a:p>
          <a:p>
            <a:pPr marL="228600" indent="-228600">
              <a:buNone/>
            </a:pPr>
            <a:r>
              <a:rPr lang="en-US" baseline="0" dirty="0" smtClean="0"/>
              <a:t>	injured, separated from their families, recruited into armed forces, sexually abused and trafficked</a:t>
            </a:r>
          </a:p>
          <a:p>
            <a:pPr marL="228600" indent="-228600">
              <a:buAutoNum type="arabicPeriod" startAt="5"/>
            </a:pPr>
            <a:r>
              <a:rPr lang="en-US" baseline="0" dirty="0" smtClean="0"/>
              <a:t>This video is available at cpwg.net or CPWG YouTube page and is currently available in English, Spanish, French, Urdu, Pashto and Sindhi. </a:t>
            </a:r>
          </a:p>
          <a:p>
            <a:pPr marL="228600" indent="-228600">
              <a:buNone/>
            </a:pPr>
            <a:r>
              <a:rPr lang="en-US" baseline="0" dirty="0" smtClean="0"/>
              <a:t>	http://www.youtube.com/user/aliochasalagnac?feature=watch </a:t>
            </a:r>
            <a:endParaRPr lang="en-US" dirty="0" smtClean="0"/>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20</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Arial" pitchFamily="34" charset="0"/>
                <a:ea typeface="+mn-ea"/>
                <a:cs typeface="Arial" pitchFamily="34" charset="0"/>
              </a:rPr>
              <a:t>Read each objective and if possible give 1 or 2 simple examples based on past professional experience</a:t>
            </a:r>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6</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indent="-228600">
              <a:buAutoNum type="arabicPeriod"/>
            </a:pPr>
            <a:r>
              <a:rPr lang="en-US" sz="1200" dirty="0" smtClean="0"/>
              <a:t>The CPMS references</a:t>
            </a:r>
            <a:r>
              <a:rPr lang="en-US" sz="1200" baseline="0" dirty="0" smtClean="0"/>
              <a:t> and builds directly on existing guidelines such as interagency guidelines on child friendly spaces, mental health and psychosocial support, unaccompanied and separated children, working with CAAFAG, etc. </a:t>
            </a:r>
          </a:p>
          <a:p>
            <a:pPr marL="228600" indent="-228600">
              <a:buAutoNum type="arabicPeriod"/>
            </a:pPr>
            <a:r>
              <a:rPr lang="en-US" sz="1200" dirty="0" smtClean="0"/>
              <a:t>The</a:t>
            </a:r>
            <a:r>
              <a:rPr lang="en-US" sz="1200" baseline="0" dirty="0" smtClean="0"/>
              <a:t> CPMS will be available in French, Spanish, Arabic and English by the end of 2013.  The English and French versions are already available (July 2013).  </a:t>
            </a:r>
            <a:endParaRPr lang="en-US" sz="1200" dirty="0" smtClean="0"/>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7</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indent="-228600">
              <a:buAutoNum type="arabicPeriod"/>
            </a:pPr>
            <a:r>
              <a:rPr lang="en-US" baseline="0" dirty="0" smtClean="0"/>
              <a:t>Depending on the context, child protection may be strong or weak prior to the emergency. In contexts where child protection was weak, the minimum standards served as goals to work towards. It may not be possible to achieve them all at once.</a:t>
            </a:r>
          </a:p>
          <a:p>
            <a:pPr marL="228600" indent="-228600">
              <a:buAutoNum type="arabicPeriod"/>
            </a:pPr>
            <a:r>
              <a:rPr lang="en-US" baseline="0" dirty="0" smtClean="0"/>
              <a:t>Relevance – for example, the Standard on children associated with armed forces and armed groups will not be applicable to a context where recruitment of children does not occur. </a:t>
            </a:r>
            <a:endParaRPr lang="en-US" dirty="0" smtClean="0"/>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9</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marL="228600" indent="-228600">
              <a:buAutoNum type="arabicPeriod"/>
            </a:pPr>
            <a:r>
              <a:rPr lang="en-US" dirty="0" smtClean="0"/>
              <a:t>If</a:t>
            </a:r>
            <a:r>
              <a:rPr lang="en-US" baseline="0" dirty="0" smtClean="0"/>
              <a:t> the participants have hard copies of the CPMS, please refer to the back cover.</a:t>
            </a:r>
          </a:p>
          <a:p>
            <a:pPr marL="228600" indent="-228600">
              <a:buAutoNum type="arabicPeriod"/>
            </a:pPr>
            <a:r>
              <a:rPr lang="en-US" baseline="0" dirty="0" smtClean="0"/>
              <a:t>The handbook itself can seem large but each of the 26 Standard is an average of 6 pages.</a:t>
            </a:r>
          </a:p>
          <a:p>
            <a:pPr fontAlgn="ctr"/>
            <a:r>
              <a:rPr lang="en-US" dirty="0" smtClean="0"/>
              <a:t>3. See following slides for all Standards.  Recap here:</a:t>
            </a:r>
          </a:p>
          <a:p>
            <a:pPr fontAlgn="ctr"/>
            <a:r>
              <a:rPr lang="en-US" sz="1200" b="1" kern="1200" dirty="0" smtClean="0">
                <a:solidFill>
                  <a:schemeClr val="tx1"/>
                </a:solidFill>
                <a:effectLst/>
                <a:latin typeface="+mn-lt"/>
                <a:ea typeface="+mn-ea"/>
                <a:cs typeface="+mn-cs"/>
              </a:rPr>
              <a:t>Standards to ensure a </a:t>
            </a:r>
            <a:r>
              <a:rPr lang="en-US" sz="1200" b="1" u="sng" kern="1200" dirty="0" smtClean="0">
                <a:solidFill>
                  <a:schemeClr val="tx1"/>
                </a:solidFill>
                <a:effectLst/>
                <a:latin typeface="+mn-lt"/>
                <a:ea typeface="+mn-ea"/>
                <a:cs typeface="+mn-cs"/>
              </a:rPr>
              <a:t>quality child protection response</a:t>
            </a:r>
            <a:endParaRPr lang="fr-CH" sz="1200" u="sng"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	Coordination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	Human resources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3	Communication, advocacy and media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4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cycle management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5	Information management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6	Child protection monitoring</a:t>
            </a:r>
            <a:endParaRPr lang="fr-CH" sz="1200" b="0" kern="1200" dirty="0" smtClean="0">
              <a:solidFill>
                <a:schemeClr val="tx1"/>
              </a:solidFill>
              <a:effectLst/>
              <a:latin typeface="+mn-lt"/>
              <a:ea typeface="+mn-ea"/>
              <a:cs typeface="+mn-cs"/>
            </a:endParaRPr>
          </a:p>
          <a:p>
            <a:pPr fontAlgn="ctr"/>
            <a:r>
              <a:rPr lang="en-US" sz="1200" b="1" kern="1200" dirty="0" smtClean="0">
                <a:solidFill>
                  <a:schemeClr val="tx1"/>
                </a:solidFill>
                <a:effectLst/>
                <a:latin typeface="+mn-lt"/>
                <a:ea typeface="+mn-ea"/>
                <a:cs typeface="+mn-cs"/>
              </a:rPr>
              <a:t>Standards to address child protection </a:t>
            </a:r>
            <a:r>
              <a:rPr lang="en-US" sz="1200" b="1" u="sng" kern="1200" dirty="0" smtClean="0">
                <a:solidFill>
                  <a:schemeClr val="tx1"/>
                </a:solidFill>
                <a:effectLst/>
                <a:latin typeface="+mn-lt"/>
                <a:ea typeface="+mn-ea"/>
                <a:cs typeface="+mn-cs"/>
              </a:rPr>
              <a:t>needs</a:t>
            </a:r>
            <a:r>
              <a:rPr lang="en-US" sz="1200" b="0" kern="1200" dirty="0" smtClean="0">
                <a:solidFill>
                  <a:schemeClr val="tx1"/>
                </a:solidFill>
                <a:effectLst/>
                <a:latin typeface="+mn-lt"/>
                <a:ea typeface="+mn-ea"/>
                <a:cs typeface="+mn-cs"/>
              </a:rPr>
              <a:t>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7	Dangers and injuries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8	Physical violence and other harmful practices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9	Sexual violence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10	Psychosocial distress and mental disorders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11	Children associated with armed forces</a:t>
            </a:r>
            <a:r>
              <a:rPr lang="fr-CH"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or armed groups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12	Child </a:t>
            </a:r>
            <a:r>
              <a:rPr lang="en-US" sz="1200" b="0" kern="1200" dirty="0" err="1" smtClean="0">
                <a:solidFill>
                  <a:schemeClr val="tx1"/>
                </a:solidFill>
                <a:effectLst/>
                <a:latin typeface="+mn-lt"/>
                <a:ea typeface="+mn-ea"/>
                <a:cs typeface="+mn-cs"/>
              </a:rPr>
              <a:t>labour</a:t>
            </a:r>
            <a:r>
              <a:rPr lang="en-US" sz="1200" b="0" kern="1200" dirty="0" smtClean="0">
                <a:solidFill>
                  <a:schemeClr val="tx1"/>
                </a:solidFill>
                <a:effectLst/>
                <a:latin typeface="+mn-lt"/>
                <a:ea typeface="+mn-ea"/>
                <a:cs typeface="+mn-cs"/>
              </a:rPr>
              <a:t>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13	Unaccompanied and separated children</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14	Justice </a:t>
            </a:r>
            <a:r>
              <a:rPr lang="en-US" sz="1200" kern="1200" dirty="0" smtClean="0">
                <a:solidFill>
                  <a:schemeClr val="tx1"/>
                </a:solidFill>
                <a:effectLst/>
                <a:latin typeface="+mn-lt"/>
                <a:ea typeface="+mn-ea"/>
                <a:cs typeface="+mn-cs"/>
              </a:rPr>
              <a:t>for children	</a:t>
            </a:r>
            <a:endParaRPr lang="fr-CH" sz="1200" kern="1200" dirty="0" smtClean="0">
              <a:solidFill>
                <a:schemeClr val="tx1"/>
              </a:solidFill>
              <a:effectLst/>
              <a:latin typeface="+mn-lt"/>
              <a:ea typeface="+mn-ea"/>
              <a:cs typeface="+mn-cs"/>
            </a:endParaRPr>
          </a:p>
          <a:p>
            <a:pPr fontAlgn="ctr"/>
            <a:r>
              <a:rPr lang="en-US" sz="1200" b="1" kern="1200" dirty="0" smtClean="0">
                <a:solidFill>
                  <a:schemeClr val="tx1"/>
                </a:solidFill>
                <a:effectLst/>
                <a:latin typeface="+mn-lt"/>
                <a:ea typeface="+mn-ea"/>
                <a:cs typeface="+mn-cs"/>
              </a:rPr>
              <a:t>Standards to develop adequate child protection </a:t>
            </a:r>
            <a:r>
              <a:rPr lang="en-US" sz="1200" b="1" u="sng" kern="1200" dirty="0" smtClean="0">
                <a:solidFill>
                  <a:schemeClr val="tx1"/>
                </a:solidFill>
                <a:effectLst/>
                <a:latin typeface="+mn-lt"/>
                <a:ea typeface="+mn-ea"/>
                <a:cs typeface="+mn-cs"/>
              </a:rPr>
              <a:t>strategies</a:t>
            </a:r>
            <a:endParaRPr lang="fr-CH" sz="1200" u="sng"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15	Case management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16	Community-based mechanisms</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17	Child-friendly spaces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18   Protecting </a:t>
            </a:r>
            <a:r>
              <a:rPr lang="en-US" sz="1200" kern="1200" dirty="0" smtClean="0">
                <a:solidFill>
                  <a:schemeClr val="tx1"/>
                </a:solidFill>
                <a:effectLst/>
                <a:latin typeface="+mn-lt"/>
                <a:ea typeface="+mn-ea"/>
                <a:cs typeface="+mn-cs"/>
              </a:rPr>
              <a:t>excluded children		</a:t>
            </a:r>
            <a:r>
              <a:rPr lang="en-US" sz="1200" b="1" kern="1200" dirty="0" smtClean="0">
                <a:solidFill>
                  <a:schemeClr val="tx1"/>
                </a:solidFill>
                <a:effectLst/>
                <a:latin typeface="+mn-lt"/>
                <a:ea typeface="+mn-ea"/>
                <a:cs typeface="+mn-cs"/>
              </a:rPr>
              <a:t> </a:t>
            </a:r>
            <a:endParaRPr lang="fr-CH" sz="1200" kern="1200" dirty="0" smtClean="0">
              <a:solidFill>
                <a:schemeClr val="tx1"/>
              </a:solidFill>
              <a:effectLst/>
              <a:latin typeface="+mn-lt"/>
              <a:ea typeface="+mn-ea"/>
              <a:cs typeface="+mn-cs"/>
            </a:endParaRPr>
          </a:p>
          <a:p>
            <a:pPr fontAlgn="ctr"/>
            <a:r>
              <a:rPr lang="en-US" sz="1200" b="1" kern="1200" dirty="0" smtClean="0">
                <a:solidFill>
                  <a:schemeClr val="tx1"/>
                </a:solidFill>
                <a:effectLst/>
                <a:latin typeface="+mn-lt"/>
                <a:ea typeface="+mn-ea"/>
                <a:cs typeface="+mn-cs"/>
              </a:rPr>
              <a:t>Standards to </a:t>
            </a:r>
            <a:r>
              <a:rPr lang="en-US" sz="1200" b="1" u="sng" kern="1200" dirty="0" smtClean="0">
                <a:solidFill>
                  <a:schemeClr val="tx1"/>
                </a:solidFill>
                <a:effectLst/>
                <a:latin typeface="+mn-lt"/>
                <a:ea typeface="+mn-ea"/>
                <a:cs typeface="+mn-cs"/>
              </a:rPr>
              <a:t>mainstream</a:t>
            </a:r>
            <a:r>
              <a:rPr lang="en-US" sz="1200" b="1" kern="1200" dirty="0" smtClean="0">
                <a:solidFill>
                  <a:schemeClr val="tx1"/>
                </a:solidFill>
                <a:effectLst/>
                <a:latin typeface="+mn-lt"/>
                <a:ea typeface="+mn-ea"/>
                <a:cs typeface="+mn-cs"/>
              </a:rPr>
              <a:t> child protection</a:t>
            </a:r>
            <a:r>
              <a:rPr lang="fr-CH"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other humanitarian sectors	</a:t>
            </a:r>
            <a:endParaRPr lang="fr-CH"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19	</a:t>
            </a:r>
            <a:r>
              <a:rPr lang="en-US" sz="1200" b="1" kern="1200" dirty="0" smtClean="0">
                <a:solidFill>
                  <a:schemeClr val="tx1"/>
                </a:solidFill>
                <a:effectLst/>
                <a:latin typeface="+mn-lt"/>
                <a:ea typeface="+mn-ea"/>
                <a:cs typeface="+mn-cs"/>
              </a:rPr>
              <a:t>Economic recovery </a:t>
            </a:r>
            <a:r>
              <a:rPr lang="en-US" sz="1200" b="0" kern="1200" dirty="0" smtClean="0">
                <a:solidFill>
                  <a:schemeClr val="tx1"/>
                </a:solidFill>
                <a:effectLst/>
                <a:latin typeface="+mn-lt"/>
                <a:ea typeface="+mn-ea"/>
                <a:cs typeface="+mn-cs"/>
              </a:rPr>
              <a:t>and child protection</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20	</a:t>
            </a:r>
            <a:r>
              <a:rPr lang="en-US" sz="1200" b="1" kern="1200" dirty="0" smtClean="0">
                <a:solidFill>
                  <a:schemeClr val="tx1"/>
                </a:solidFill>
                <a:effectLst/>
                <a:latin typeface="+mn-lt"/>
                <a:ea typeface="+mn-ea"/>
                <a:cs typeface="+mn-cs"/>
              </a:rPr>
              <a:t>Education</a:t>
            </a:r>
            <a:r>
              <a:rPr lang="en-US" sz="1200" b="0" kern="1200" dirty="0" smtClean="0">
                <a:solidFill>
                  <a:schemeClr val="tx1"/>
                </a:solidFill>
                <a:effectLst/>
                <a:latin typeface="+mn-lt"/>
                <a:ea typeface="+mn-ea"/>
                <a:cs typeface="+mn-cs"/>
              </a:rPr>
              <a:t> and child protection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21	</a:t>
            </a:r>
            <a:r>
              <a:rPr lang="en-US" sz="1200" b="1" kern="1200" dirty="0" smtClean="0">
                <a:solidFill>
                  <a:schemeClr val="tx1"/>
                </a:solidFill>
                <a:effectLst/>
                <a:latin typeface="+mn-lt"/>
                <a:ea typeface="+mn-ea"/>
                <a:cs typeface="+mn-cs"/>
              </a:rPr>
              <a:t>Health</a:t>
            </a:r>
            <a:r>
              <a:rPr lang="en-US" sz="1200" b="0" kern="1200" dirty="0" smtClean="0">
                <a:solidFill>
                  <a:schemeClr val="tx1"/>
                </a:solidFill>
                <a:effectLst/>
                <a:latin typeface="+mn-lt"/>
                <a:ea typeface="+mn-ea"/>
                <a:cs typeface="+mn-cs"/>
              </a:rPr>
              <a:t> and child protection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22	</a:t>
            </a:r>
            <a:r>
              <a:rPr lang="en-US" sz="1200" b="1" kern="1200" dirty="0" smtClean="0">
                <a:solidFill>
                  <a:schemeClr val="tx1"/>
                </a:solidFill>
                <a:effectLst/>
                <a:latin typeface="+mn-lt"/>
                <a:ea typeface="+mn-ea"/>
                <a:cs typeface="+mn-cs"/>
              </a:rPr>
              <a:t>Nutrition</a:t>
            </a:r>
            <a:r>
              <a:rPr lang="en-US" sz="1200" b="0" kern="1200" dirty="0" smtClean="0">
                <a:solidFill>
                  <a:schemeClr val="tx1"/>
                </a:solidFill>
                <a:effectLst/>
                <a:latin typeface="+mn-lt"/>
                <a:ea typeface="+mn-ea"/>
                <a:cs typeface="+mn-cs"/>
              </a:rPr>
              <a:t> and child protection	</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23	</a:t>
            </a:r>
            <a:r>
              <a:rPr lang="en-US" sz="1200" b="1" kern="1200" dirty="0" smtClean="0">
                <a:solidFill>
                  <a:schemeClr val="tx1"/>
                </a:solidFill>
                <a:effectLst/>
                <a:latin typeface="+mn-lt"/>
                <a:ea typeface="+mn-ea"/>
                <a:cs typeface="+mn-cs"/>
              </a:rPr>
              <a:t>Water, sanitation and hygiene (WASH)</a:t>
            </a:r>
            <a:r>
              <a:rPr lang="fr-CH" sz="1200" b="1"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child protection</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24	</a:t>
            </a:r>
            <a:r>
              <a:rPr lang="en-US" sz="1200" b="1" kern="1200" dirty="0" smtClean="0">
                <a:solidFill>
                  <a:schemeClr val="tx1"/>
                </a:solidFill>
                <a:effectLst/>
                <a:latin typeface="+mn-lt"/>
                <a:ea typeface="+mn-ea"/>
                <a:cs typeface="+mn-cs"/>
              </a:rPr>
              <a:t>Shelter </a:t>
            </a:r>
            <a:r>
              <a:rPr lang="en-US" sz="1200" b="0" kern="1200" dirty="0" smtClean="0">
                <a:solidFill>
                  <a:schemeClr val="tx1"/>
                </a:solidFill>
                <a:effectLst/>
                <a:latin typeface="+mn-lt"/>
                <a:ea typeface="+mn-ea"/>
                <a:cs typeface="+mn-cs"/>
              </a:rPr>
              <a:t>and child protection</a:t>
            </a:r>
            <a:endParaRPr lang="fr-CH"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Standard 25	</a:t>
            </a:r>
            <a:r>
              <a:rPr lang="en-US" sz="1200" b="1" kern="1200" dirty="0" smtClean="0">
                <a:solidFill>
                  <a:schemeClr val="tx1"/>
                </a:solidFill>
                <a:effectLst/>
                <a:latin typeface="+mn-lt"/>
                <a:ea typeface="+mn-ea"/>
                <a:cs typeface="+mn-cs"/>
              </a:rPr>
              <a:t>Camp management </a:t>
            </a:r>
            <a:r>
              <a:rPr lang="en-US" sz="1200" b="0" kern="1200" dirty="0" smtClean="0">
                <a:solidFill>
                  <a:schemeClr val="tx1"/>
                </a:solidFill>
                <a:effectLst/>
                <a:latin typeface="+mn-lt"/>
                <a:ea typeface="+mn-ea"/>
                <a:cs typeface="+mn-cs"/>
              </a:rPr>
              <a:t>and child protection	</a:t>
            </a:r>
          </a:p>
          <a:p>
            <a:r>
              <a:rPr lang="en-US" sz="1200" b="0" kern="1200" dirty="0" smtClean="0">
                <a:solidFill>
                  <a:schemeClr val="tx1"/>
                </a:solidFill>
                <a:effectLst/>
                <a:latin typeface="+mn-lt"/>
                <a:ea typeface="+mn-ea"/>
                <a:cs typeface="+mn-cs"/>
              </a:rPr>
              <a:t>Standard 26	</a:t>
            </a:r>
            <a:r>
              <a:rPr lang="en-US" sz="1200" b="1" kern="1200" dirty="0" smtClean="0">
                <a:solidFill>
                  <a:schemeClr val="tx1"/>
                </a:solidFill>
                <a:effectLst/>
                <a:latin typeface="+mn-lt"/>
                <a:ea typeface="+mn-ea"/>
                <a:cs typeface="+mn-cs"/>
              </a:rPr>
              <a:t>Distribution</a:t>
            </a:r>
            <a:r>
              <a:rPr lang="en-US" sz="1200" kern="1200" dirty="0" smtClean="0">
                <a:solidFill>
                  <a:schemeClr val="tx1"/>
                </a:solidFill>
                <a:effectLst/>
                <a:latin typeface="+mn-lt"/>
                <a:ea typeface="+mn-ea"/>
                <a:cs typeface="+mn-cs"/>
              </a:rPr>
              <a:t> and child protection</a:t>
            </a:r>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10</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noProof="0" dirty="0" smtClean="0"/>
              <a:t>This</a:t>
            </a:r>
            <a:r>
              <a:rPr lang="en-GB" baseline="0" noProof="0" dirty="0" smtClean="0"/>
              <a:t> group of Standards</a:t>
            </a:r>
            <a:r>
              <a:rPr lang="en-GB" noProof="0" dirty="0" smtClean="0"/>
              <a:t> look at systems</a:t>
            </a:r>
            <a:r>
              <a:rPr lang="en-GB" baseline="0" noProof="0" dirty="0" smtClean="0"/>
              <a:t> that support programming and have major impact on the quality of the responses.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noProof="0" dirty="0" smtClean="0"/>
              <a:t>These</a:t>
            </a:r>
            <a:r>
              <a:rPr lang="en-GB" baseline="0" noProof="0" dirty="0" smtClean="0"/>
              <a:t> Standards</a:t>
            </a:r>
            <a:r>
              <a:rPr lang="en-GB" noProof="0" dirty="0" smtClean="0"/>
              <a:t> do not aim to replace the existing policies and tools on these issues, but rather to provide a child protection-oriented view of each area of work. </a:t>
            </a:r>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11</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This group of s</a:t>
            </a:r>
            <a:r>
              <a:rPr lang="en-GB" dirty="0" smtClean="0"/>
              <a:t>tandards cover the core critical issues in child protection in emergencies.</a:t>
            </a:r>
            <a:r>
              <a:rPr lang="en-GB" baseline="0" dirty="0" smtClean="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Some of the areas are more developed within the child protection sector (CAAFAG, UASC) while others where have little existing interagency guidance and tools (justice for children in emergencies, physical violence and other harmful practices).   Through promotion of the CPMS, it is hoped that these areas will be able further strengthened.</a:t>
            </a:r>
            <a:endParaRPr lang="fr-CH" dirty="0" smtClean="0"/>
          </a:p>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12</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Mainstreaming</a:t>
            </a:r>
            <a:r>
              <a:rPr lang="fr-CH" dirty="0" smtClean="0"/>
              <a:t> standards focus on how </a:t>
            </a:r>
            <a:r>
              <a:rPr lang="fr-CH" dirty="0" err="1" smtClean="0"/>
              <a:t>child</a:t>
            </a:r>
            <a:r>
              <a:rPr lang="fr-CH" dirty="0" smtClean="0"/>
              <a:t> protection and the </a:t>
            </a:r>
            <a:r>
              <a:rPr lang="fr-CH" dirty="0" err="1" smtClean="0"/>
              <a:t>eight</a:t>
            </a:r>
            <a:r>
              <a:rPr lang="fr-CH" dirty="0" smtClean="0"/>
              <a:t> </a:t>
            </a:r>
            <a:r>
              <a:rPr lang="fr-CH" dirty="0" err="1" smtClean="0"/>
              <a:t>different</a:t>
            </a:r>
            <a:r>
              <a:rPr lang="fr-CH" baseline="0" dirty="0" smtClean="0"/>
              <a:t> </a:t>
            </a:r>
            <a:r>
              <a:rPr lang="fr-CH" baseline="0" dirty="0" err="1" smtClean="0"/>
              <a:t>sectors</a:t>
            </a:r>
            <a:r>
              <a:rPr lang="fr-CH" baseline="0" dirty="0" smtClean="0"/>
              <a:t> </a:t>
            </a:r>
            <a:r>
              <a:rPr lang="fr-CH" baseline="0" dirty="0" err="1" smtClean="0"/>
              <a:t>can</a:t>
            </a:r>
            <a:r>
              <a:rPr lang="fr-CH" baseline="0" dirty="0" smtClean="0"/>
              <a:t> </a:t>
            </a:r>
            <a:r>
              <a:rPr lang="fr-CH" baseline="0" dirty="0" err="1" smtClean="0"/>
              <a:t>work</a:t>
            </a:r>
            <a:r>
              <a:rPr lang="fr-CH" baseline="0" dirty="0" smtClean="0"/>
              <a:t> </a:t>
            </a:r>
            <a:r>
              <a:rPr lang="fr-CH" baseline="0" dirty="0" err="1" smtClean="0"/>
              <a:t>together</a:t>
            </a:r>
            <a:r>
              <a:rPr lang="fr-CH" baseline="0" dirty="0" smtClean="0"/>
              <a:t> to </a:t>
            </a:r>
            <a:r>
              <a:rPr lang="fr-CH" baseline="0" dirty="0" err="1" smtClean="0"/>
              <a:t>ensure</a:t>
            </a:r>
            <a:r>
              <a:rPr lang="fr-CH" baseline="0" dirty="0" smtClean="0"/>
              <a:t> </a:t>
            </a:r>
            <a:r>
              <a:rPr lang="fr-CH" baseline="0" dirty="0" err="1" smtClean="0"/>
              <a:t>children</a:t>
            </a:r>
            <a:r>
              <a:rPr lang="fr-CH" baseline="0" dirty="0" smtClean="0"/>
              <a:t> are </a:t>
            </a:r>
            <a:r>
              <a:rPr lang="fr-CH" baseline="0" dirty="0" err="1" smtClean="0"/>
              <a:t>protected</a:t>
            </a:r>
            <a:r>
              <a:rPr lang="fr-CH" baseline="0" dirty="0" smtClean="0"/>
              <a:t> in all </a:t>
            </a:r>
            <a:r>
              <a:rPr lang="fr-CH" baseline="0" dirty="0" err="1" smtClean="0"/>
              <a:t>humanitarian</a:t>
            </a:r>
            <a:r>
              <a:rPr lang="fr-CH" baseline="0" dirty="0" smtClean="0"/>
              <a:t> interventions.   The main actions section </a:t>
            </a:r>
            <a:r>
              <a:rPr lang="fr-CH" baseline="0" dirty="0" err="1" smtClean="0"/>
              <a:t>is</a:t>
            </a:r>
            <a:r>
              <a:rPr lang="fr-CH" baseline="0" dirty="0" smtClean="0"/>
              <a:t> </a:t>
            </a:r>
            <a:r>
              <a:rPr lang="fr-CH" baseline="0" dirty="0" err="1" smtClean="0"/>
              <a:t>broken</a:t>
            </a:r>
            <a:r>
              <a:rPr lang="fr-CH" baseline="0" dirty="0" smtClean="0"/>
              <a:t> </a:t>
            </a:r>
            <a:r>
              <a:rPr lang="fr-CH" baseline="0" dirty="0" err="1" smtClean="0"/>
              <a:t>into</a:t>
            </a:r>
            <a:r>
              <a:rPr lang="fr-CH" baseline="0" dirty="0" smtClean="0"/>
              <a:t> </a:t>
            </a:r>
            <a:r>
              <a:rPr lang="fr-CH" baseline="0" dirty="0" err="1" smtClean="0"/>
              <a:t>two</a:t>
            </a:r>
            <a:r>
              <a:rPr lang="fr-CH" baseline="0" dirty="0" smtClean="0"/>
              <a:t> sections on </a:t>
            </a:r>
            <a:r>
              <a:rPr lang="fr-CH" baseline="0" dirty="0" err="1" smtClean="0"/>
              <a:t>what</a:t>
            </a:r>
            <a:r>
              <a:rPr lang="fr-CH" baseline="0" dirty="0" smtClean="0"/>
              <a:t> the </a:t>
            </a:r>
            <a:r>
              <a:rPr lang="fr-CH" baseline="0" dirty="0" err="1" smtClean="0"/>
              <a:t>other</a:t>
            </a:r>
            <a:r>
              <a:rPr lang="fr-CH" baseline="0" dirty="0" smtClean="0"/>
              <a:t> </a:t>
            </a:r>
            <a:r>
              <a:rPr lang="fr-CH" baseline="0" dirty="0" err="1" smtClean="0"/>
              <a:t>sector</a:t>
            </a:r>
            <a:r>
              <a:rPr lang="fr-CH" baseline="0" dirty="0" smtClean="0"/>
              <a:t> (</a:t>
            </a:r>
            <a:r>
              <a:rPr lang="fr-CH" baseline="0" dirty="0" err="1" smtClean="0"/>
              <a:t>Economic</a:t>
            </a:r>
            <a:r>
              <a:rPr lang="fr-CH" baseline="0" dirty="0" smtClean="0"/>
              <a:t> </a:t>
            </a:r>
            <a:r>
              <a:rPr lang="fr-CH" baseline="0" dirty="0" err="1" smtClean="0"/>
              <a:t>recovery</a:t>
            </a:r>
            <a:r>
              <a:rPr lang="fr-CH" baseline="0" dirty="0" smtClean="0"/>
              <a:t>, </a:t>
            </a:r>
            <a:r>
              <a:rPr lang="fr-CH" baseline="0" dirty="0" err="1" smtClean="0"/>
              <a:t>education</a:t>
            </a:r>
            <a:r>
              <a:rPr lang="fr-CH" baseline="0" dirty="0" smtClean="0"/>
              <a:t>, etc.) </a:t>
            </a:r>
            <a:r>
              <a:rPr lang="fr-CH" baseline="0" dirty="0" err="1" smtClean="0"/>
              <a:t>can</a:t>
            </a:r>
            <a:r>
              <a:rPr lang="fr-CH" baseline="0" dirty="0" smtClean="0"/>
              <a:t> do and </a:t>
            </a:r>
            <a:r>
              <a:rPr lang="fr-CH" baseline="0" dirty="0" err="1" smtClean="0"/>
              <a:t>what</a:t>
            </a:r>
            <a:r>
              <a:rPr lang="fr-CH" baseline="0" dirty="0" smtClean="0"/>
              <a:t> </a:t>
            </a:r>
            <a:r>
              <a:rPr lang="fr-CH" baseline="0" dirty="0" err="1" smtClean="0"/>
              <a:t>child</a:t>
            </a:r>
            <a:r>
              <a:rPr lang="fr-CH" baseline="0" dirty="0" smtClean="0"/>
              <a:t> protection </a:t>
            </a:r>
            <a:r>
              <a:rPr lang="fr-CH" baseline="0" dirty="0" err="1" smtClean="0"/>
              <a:t>actors</a:t>
            </a:r>
            <a:r>
              <a:rPr lang="fr-CH" baseline="0" dirty="0" smtClean="0"/>
              <a:t> </a:t>
            </a:r>
            <a:r>
              <a:rPr lang="fr-CH" baseline="0" dirty="0" err="1" smtClean="0"/>
              <a:t>can</a:t>
            </a:r>
            <a:r>
              <a:rPr lang="fr-CH" baseline="0" dirty="0" smtClean="0"/>
              <a:t> do.   </a:t>
            </a:r>
            <a:r>
              <a:rPr lang="fr-CH" baseline="0" dirty="0" err="1" smtClean="0"/>
              <a:t>These</a:t>
            </a:r>
            <a:r>
              <a:rPr lang="fr-CH" baseline="0" dirty="0" smtClean="0"/>
              <a:t> Standards </a:t>
            </a:r>
            <a:r>
              <a:rPr lang="fr-CH" baseline="0" dirty="0" err="1" smtClean="0"/>
              <a:t>need</a:t>
            </a:r>
            <a:r>
              <a:rPr lang="fr-CH" baseline="0" dirty="0" smtClean="0"/>
              <a:t> to </a:t>
            </a:r>
            <a:r>
              <a:rPr lang="fr-CH" baseline="0" dirty="0" err="1" smtClean="0"/>
              <a:t>be</a:t>
            </a:r>
            <a:r>
              <a:rPr lang="fr-CH" baseline="0" dirty="0" smtClean="0"/>
              <a:t> </a:t>
            </a:r>
            <a:r>
              <a:rPr lang="fr-CH" baseline="0" dirty="0" err="1" smtClean="0"/>
              <a:t>shared</a:t>
            </a:r>
            <a:r>
              <a:rPr lang="fr-CH" baseline="0" dirty="0" smtClean="0"/>
              <a:t> </a:t>
            </a:r>
            <a:r>
              <a:rPr lang="fr-CH" baseline="0" dirty="0" err="1" smtClean="0"/>
              <a:t>with</a:t>
            </a:r>
            <a:r>
              <a:rPr lang="fr-CH" baseline="0" dirty="0" smtClean="0"/>
              <a:t> </a:t>
            </a:r>
            <a:r>
              <a:rPr lang="fr-CH" baseline="0" dirty="0" err="1" smtClean="0"/>
              <a:t>workers</a:t>
            </a:r>
            <a:r>
              <a:rPr lang="fr-CH" baseline="0" dirty="0" smtClean="0"/>
              <a:t> in </a:t>
            </a:r>
            <a:r>
              <a:rPr lang="fr-CH" baseline="0" dirty="0" err="1" smtClean="0"/>
              <a:t>other</a:t>
            </a:r>
            <a:r>
              <a:rPr lang="fr-CH" baseline="0" dirty="0" smtClean="0"/>
              <a:t> </a:t>
            </a:r>
            <a:r>
              <a:rPr lang="fr-CH" baseline="0" dirty="0" err="1" smtClean="0"/>
              <a:t>sectors</a:t>
            </a:r>
            <a:r>
              <a:rPr lang="fr-CH" baseline="0" dirty="0" smtClean="0"/>
              <a:t> to </a:t>
            </a:r>
            <a:r>
              <a:rPr lang="fr-CH" baseline="0" dirty="0" err="1" smtClean="0"/>
              <a:t>be</a:t>
            </a:r>
            <a:r>
              <a:rPr lang="fr-CH" baseline="0" dirty="0" smtClean="0"/>
              <a:t> </a:t>
            </a:r>
            <a:r>
              <a:rPr lang="fr-CH" baseline="0" dirty="0" err="1" smtClean="0"/>
              <a:t>achieved</a:t>
            </a:r>
            <a:r>
              <a:rPr lang="fr-CH" baseline="0" smtClean="0"/>
              <a:t>. </a:t>
            </a:r>
            <a:endParaRPr lang="fr-CH" dirty="0"/>
          </a:p>
        </p:txBody>
      </p:sp>
      <p:sp>
        <p:nvSpPr>
          <p:cNvPr id="4" name="Slide Number Placeholder 3"/>
          <p:cNvSpPr>
            <a:spLocks noGrp="1"/>
          </p:cNvSpPr>
          <p:nvPr>
            <p:ph type="sldNum" sz="quarter" idx="10"/>
          </p:nvPr>
        </p:nvSpPr>
        <p:spPr/>
        <p:txBody>
          <a:bodyPr/>
          <a:lstStyle/>
          <a:p>
            <a:fld id="{2AFA4B0D-C4CC-48CB-A839-059EAD8725C7}" type="slidenum">
              <a:rPr lang="sv-SE" smtClean="0"/>
              <a:pPr/>
              <a:t>14</a:t>
            </a:fld>
            <a:endParaRPr lang="sv-SE"/>
          </a:p>
        </p:txBody>
      </p:sp>
    </p:spTree>
    <p:extLst>
      <p:ext uri="{BB962C8B-B14F-4D97-AF65-F5344CB8AC3E}">
        <p14:creationId xmlns:p14="http://schemas.microsoft.com/office/powerpoint/2010/main" val="10179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2AFA4B0D-C4CC-48CB-A839-059EAD8725C7}" type="slidenum">
              <a:rPr lang="sv-SE" smtClean="0"/>
              <a:pPr/>
              <a:t>17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9BED0A8-2284-4A63-8110-EA44913E8F07}" type="datetimeFigureOut">
              <a:rPr lang="sv-SE" smtClean="0"/>
              <a:pPr/>
              <a:t>2014-03-16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E23EE56-376E-4573-8EC8-8BFC3D70DBC6}" type="slidenum">
              <a:rPr lang="sv-SE" smtClean="0"/>
              <a:pPr/>
              <a:t>‹#›</a:t>
            </a:fld>
            <a:endParaRPr lang="sv-S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ED0A8-2284-4A63-8110-EA44913E8F07}" type="datetimeFigureOut">
              <a:rPr lang="sv-SE" smtClean="0"/>
              <a:pPr/>
              <a:t>2014-03-16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3EE56-376E-4573-8EC8-8BFC3D70DBC6}"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hyperlink" Target="http://www.youtube.com/watch?v=yR0L7nk5Gj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youtube.com/watch?v=hD7-SzbwkPY" TargetMode="External"/><Relationship Id="rId5" Type="http://schemas.openxmlformats.org/officeDocument/2006/relationships/hyperlink" Target="http://www.youtube.com/watch?v=KghC3Xs-sys" TargetMode="External"/><Relationship Id="rId4" Type="http://schemas.openxmlformats.org/officeDocument/2006/relationships/hyperlink" Target="http://www.youtube.com/watch?v=pEaNwDtQRw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endParaRPr lang="sv-SE"/>
          </a:p>
        </p:txBody>
      </p:sp>
      <p:pic>
        <p:nvPicPr>
          <p:cNvPr id="4" name="Bildobjekt 3" descr="ppt 4.png"/>
          <p:cNvPicPr>
            <a:picLocks noChangeAspect="1"/>
          </p:cNvPicPr>
          <p:nvPr/>
        </p:nvPicPr>
        <p:blipFill>
          <a:blip r:embed="rId2" cstate="print"/>
          <a:stretch>
            <a:fillRect/>
          </a:stretch>
        </p:blipFill>
        <p:spPr>
          <a:xfrm>
            <a:off x="10283" y="0"/>
            <a:ext cx="9123433" cy="6858000"/>
          </a:xfrm>
          <a:prstGeom prst="rect">
            <a:avLst/>
          </a:prstGeom>
        </p:spPr>
      </p:pic>
      <p:sp>
        <p:nvSpPr>
          <p:cNvPr id="7" name="Rubrik 8"/>
          <p:cNvSpPr txBox="1">
            <a:spLocks/>
          </p:cNvSpPr>
          <p:nvPr/>
        </p:nvSpPr>
        <p:spPr>
          <a:xfrm>
            <a:off x="107504" y="404664"/>
            <a:ext cx="6768752" cy="273630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006666"/>
                </a:solidFill>
                <a:effectLst/>
                <a:uLnTx/>
                <a:uFillTx/>
                <a:latin typeface="Arial" pitchFamily="34" charset="0"/>
                <a:ea typeface="+mj-ea"/>
                <a:cs typeface="Arial" pitchFamily="34" charset="0"/>
              </a:rPr>
              <a:t>Overview of the: </a:t>
            </a:r>
          </a:p>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006666"/>
                </a:solidFill>
                <a:latin typeface="Arial" pitchFamily="34" charset="0"/>
                <a:ea typeface="+mj-ea"/>
                <a:cs typeface="Arial" pitchFamily="34" charset="0"/>
              </a:rPr>
              <a:t>Minimum Standards for Child Protection in Humanitarian Action (CPMS)</a:t>
            </a:r>
            <a:endParaRPr kumimoji="0" lang="en-US" sz="3600" b="0" i="0" u="none" strike="noStrike" kern="1200" cap="none" spc="0" normalizeH="0" baseline="0" noProof="0" dirty="0">
              <a:ln>
                <a:noFill/>
              </a:ln>
              <a:solidFill>
                <a:srgbClr val="006666"/>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626296" y="2708920"/>
            <a:ext cx="5410200" cy="3457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Bild1.png"/>
          <p:cNvPicPr>
            <a:picLocks noGrp="1" noChangeAspect="1"/>
          </p:cNvPicPr>
          <p:nvPr>
            <p:ph idx="1"/>
          </p:nvPr>
        </p:nvPicPr>
        <p:blipFill>
          <a:blip r:embed="rId3" cstate="print"/>
          <a:stretch>
            <a:fillRect/>
          </a:stretch>
        </p:blipFill>
        <p:spPr>
          <a:xfrm>
            <a:off x="35496" y="0"/>
            <a:ext cx="9136008" cy="68580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ppt 4.png"/>
          <p:cNvPicPr>
            <a:picLocks noChangeAspect="1"/>
          </p:cNvPicPr>
          <p:nvPr/>
        </p:nvPicPr>
        <p:blipFill>
          <a:blip r:embed="rId3" cstate="print"/>
          <a:stretch>
            <a:fillRect/>
          </a:stretch>
        </p:blipFill>
        <p:spPr>
          <a:xfrm>
            <a:off x="0" y="0"/>
            <a:ext cx="9144000" cy="6873460"/>
          </a:xfrm>
          <a:prstGeom prst="rect">
            <a:avLst/>
          </a:prstGeom>
        </p:spPr>
      </p:pic>
      <p:sp>
        <p:nvSpPr>
          <p:cNvPr id="2" name="Rubrik 1"/>
          <p:cNvSpPr>
            <a:spLocks noGrp="1"/>
          </p:cNvSpPr>
          <p:nvPr>
            <p:ph type="title"/>
          </p:nvPr>
        </p:nvSpPr>
        <p:spPr>
          <a:xfrm>
            <a:off x="2915816" y="1340768"/>
            <a:ext cx="5904656" cy="1224136"/>
          </a:xfrm>
        </p:spPr>
        <p:txBody>
          <a:bodyPr>
            <a:normAutofit fontScale="90000"/>
          </a:bodyPr>
          <a:lstStyle/>
          <a:p>
            <a:r>
              <a:rPr lang="en-US" sz="4000" dirty="0" smtClean="0">
                <a:solidFill>
                  <a:srgbClr val="006666"/>
                </a:solidFill>
                <a:latin typeface="Arial" pitchFamily="34" charset="0"/>
                <a:cs typeface="Arial" pitchFamily="34" charset="0"/>
              </a:rPr>
              <a:t>Standards to ensure a quality child protection response</a:t>
            </a:r>
            <a:r>
              <a:rPr lang="sv-SE" b="1" dirty="0" smtClean="0">
                <a:latin typeface="Arial" pitchFamily="34" charset="0"/>
                <a:cs typeface="Arial" pitchFamily="34" charset="0"/>
              </a:rPr>
              <a:t/>
            </a:r>
            <a:br>
              <a:rPr lang="sv-SE" b="1" dirty="0" smtClean="0">
                <a:latin typeface="Arial" pitchFamily="34" charset="0"/>
                <a:cs typeface="Arial" pitchFamily="34" charset="0"/>
              </a:rPr>
            </a:br>
            <a:endParaRPr lang="sv-SE" dirty="0"/>
          </a:p>
        </p:txBody>
      </p:sp>
      <p:sp>
        <p:nvSpPr>
          <p:cNvPr id="7" name="Rektangel med rundat hörn 6"/>
          <p:cNvSpPr/>
          <p:nvPr/>
        </p:nvSpPr>
        <p:spPr>
          <a:xfrm>
            <a:off x="3995936" y="2564904"/>
            <a:ext cx="4896544" cy="3528392"/>
          </a:xfrm>
          <a:prstGeom prst="round1Rect">
            <a:avLst/>
          </a:prstGeom>
          <a:noFill/>
          <a:ln cap="rnd" cmpd="sng">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355976" y="2708920"/>
            <a:ext cx="4608512" cy="3528392"/>
          </a:xfrm>
        </p:spPr>
        <p:txBody>
          <a:bodyPr>
            <a:normAutofit lnSpcReduction="10000"/>
          </a:bodyPr>
          <a:lstStyle/>
          <a:p>
            <a:pPr>
              <a:buFont typeface="+mj-lt"/>
              <a:buAutoNum type="arabicPeriod"/>
            </a:pPr>
            <a:r>
              <a:rPr lang="en-US" sz="1800" dirty="0" smtClean="0">
                <a:latin typeface="Arial" pitchFamily="34" charset="0"/>
                <a:cs typeface="Arial" pitchFamily="34" charset="0"/>
              </a:rPr>
              <a:t>Coordination</a:t>
            </a:r>
          </a:p>
          <a:p>
            <a:pPr>
              <a:buFont typeface="+mj-lt"/>
              <a:buAutoNum type="arabicPeriod"/>
            </a:pPr>
            <a:endParaRPr lang="en-US" sz="1800" dirty="0" smtClean="0">
              <a:latin typeface="Arial" pitchFamily="34" charset="0"/>
              <a:cs typeface="Arial" pitchFamily="34" charset="0"/>
            </a:endParaRPr>
          </a:p>
          <a:p>
            <a:pPr>
              <a:buFont typeface="+mj-lt"/>
              <a:buAutoNum type="arabicPeriod"/>
            </a:pPr>
            <a:r>
              <a:rPr lang="en-US" sz="1800" dirty="0" smtClean="0">
                <a:latin typeface="Arial" pitchFamily="34" charset="0"/>
                <a:cs typeface="Arial" pitchFamily="34" charset="0"/>
              </a:rPr>
              <a:t>Communication, advocacy and media</a:t>
            </a:r>
          </a:p>
          <a:p>
            <a:pPr>
              <a:buFont typeface="+mj-lt"/>
              <a:buAutoNum type="arabicPeriod"/>
            </a:pPr>
            <a:endParaRPr lang="en-US" sz="1800" dirty="0" smtClean="0">
              <a:latin typeface="Arial" pitchFamily="34" charset="0"/>
              <a:cs typeface="Arial" pitchFamily="34" charset="0"/>
            </a:endParaRPr>
          </a:p>
          <a:p>
            <a:pPr>
              <a:buFont typeface="+mj-lt"/>
              <a:buAutoNum type="arabicPeriod"/>
            </a:pPr>
            <a:r>
              <a:rPr lang="en-US" sz="1800" dirty="0" smtClean="0">
                <a:latin typeface="Arial" pitchFamily="34" charset="0"/>
                <a:cs typeface="Arial" pitchFamily="34" charset="0"/>
              </a:rPr>
              <a:t>Human Resources</a:t>
            </a:r>
          </a:p>
          <a:p>
            <a:pPr>
              <a:buFont typeface="+mj-lt"/>
              <a:buAutoNum type="arabicPeriod"/>
            </a:pPr>
            <a:endParaRPr lang="en-US" sz="1800" dirty="0" smtClean="0">
              <a:latin typeface="Arial" pitchFamily="34" charset="0"/>
              <a:cs typeface="Arial" pitchFamily="34" charset="0"/>
            </a:endParaRPr>
          </a:p>
          <a:p>
            <a:pPr>
              <a:buFont typeface="+mj-lt"/>
              <a:buAutoNum type="arabicPeriod"/>
            </a:pPr>
            <a:r>
              <a:rPr lang="en-US" sz="1800" dirty="0" err="1" smtClean="0">
                <a:latin typeface="Arial" pitchFamily="34" charset="0"/>
                <a:cs typeface="Arial" pitchFamily="34" charset="0"/>
              </a:rPr>
              <a:t>Programme</a:t>
            </a:r>
            <a:r>
              <a:rPr lang="en-US" sz="1800" dirty="0" smtClean="0">
                <a:latin typeface="Arial" pitchFamily="34" charset="0"/>
                <a:cs typeface="Arial" pitchFamily="34" charset="0"/>
              </a:rPr>
              <a:t> cycle management</a:t>
            </a:r>
          </a:p>
          <a:p>
            <a:pPr>
              <a:buFont typeface="+mj-lt"/>
              <a:buAutoNum type="arabicPeriod"/>
            </a:pPr>
            <a:endParaRPr lang="en-US" sz="1800" dirty="0" smtClean="0">
              <a:latin typeface="Arial" pitchFamily="34" charset="0"/>
              <a:cs typeface="Arial" pitchFamily="34" charset="0"/>
            </a:endParaRPr>
          </a:p>
          <a:p>
            <a:pPr>
              <a:buFont typeface="+mj-lt"/>
              <a:buAutoNum type="arabicPeriod"/>
            </a:pPr>
            <a:r>
              <a:rPr lang="en-US" sz="1800" dirty="0" smtClean="0">
                <a:latin typeface="Arial" pitchFamily="34" charset="0"/>
                <a:cs typeface="Arial" pitchFamily="34" charset="0"/>
              </a:rPr>
              <a:t>Information management</a:t>
            </a:r>
          </a:p>
          <a:p>
            <a:pPr>
              <a:buFont typeface="+mj-lt"/>
              <a:buAutoNum type="arabicPeriod"/>
            </a:pPr>
            <a:endParaRPr lang="en-US" sz="1800" dirty="0" smtClean="0">
              <a:latin typeface="Arial" pitchFamily="34" charset="0"/>
              <a:cs typeface="Arial" pitchFamily="34" charset="0"/>
            </a:endParaRPr>
          </a:p>
          <a:p>
            <a:pPr>
              <a:buFont typeface="+mj-lt"/>
              <a:buAutoNum type="arabicPeriod"/>
            </a:pPr>
            <a:r>
              <a:rPr lang="en-US" sz="1800" dirty="0" smtClean="0">
                <a:latin typeface="Arial" pitchFamily="34" charset="0"/>
                <a:cs typeface="Arial" pitchFamily="34" charset="0"/>
              </a:rPr>
              <a:t>Child Protection Monitoring</a:t>
            </a:r>
            <a:endParaRPr lang="en-US" sz="1800"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79512" y="817074"/>
            <a:ext cx="2736304" cy="527622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descr="ppt 4.png"/>
          <p:cNvPicPr>
            <a:picLocks noChangeAspect="1"/>
          </p:cNvPicPr>
          <p:nvPr/>
        </p:nvPicPr>
        <p:blipFill>
          <a:blip r:embed="rId3" cstate="print"/>
          <a:stretch>
            <a:fillRect/>
          </a:stretch>
        </p:blipFill>
        <p:spPr>
          <a:xfrm>
            <a:off x="0" y="-27384"/>
            <a:ext cx="9144000" cy="6873460"/>
          </a:xfrm>
          <a:prstGeom prst="rect">
            <a:avLst/>
          </a:prstGeom>
        </p:spPr>
      </p:pic>
      <p:sp>
        <p:nvSpPr>
          <p:cNvPr id="2" name="Rubrik 1"/>
          <p:cNvSpPr>
            <a:spLocks noGrp="1"/>
          </p:cNvSpPr>
          <p:nvPr>
            <p:ph type="title"/>
          </p:nvPr>
        </p:nvSpPr>
        <p:spPr>
          <a:xfrm>
            <a:off x="3203848" y="1484784"/>
            <a:ext cx="4978896" cy="1215008"/>
          </a:xfrm>
        </p:spPr>
        <p:txBody>
          <a:bodyPr>
            <a:noAutofit/>
          </a:bodyPr>
          <a:lstStyle/>
          <a:p>
            <a:r>
              <a:rPr lang="en-US" sz="3600" dirty="0" smtClean="0">
                <a:solidFill>
                  <a:srgbClr val="006666"/>
                </a:solidFill>
                <a:latin typeface="Arial" pitchFamily="34" charset="0"/>
                <a:cs typeface="Arial" pitchFamily="34" charset="0"/>
              </a:rPr>
              <a:t>Standards to address child protection needs</a:t>
            </a:r>
            <a:endParaRPr lang="sv-SE" sz="3600" dirty="0">
              <a:solidFill>
                <a:srgbClr val="006666"/>
              </a:solidFill>
            </a:endParaRPr>
          </a:p>
        </p:txBody>
      </p:sp>
      <p:sp>
        <p:nvSpPr>
          <p:cNvPr id="10" name="Uppehåll 9"/>
          <p:cNvSpPr/>
          <p:nvPr/>
        </p:nvSpPr>
        <p:spPr>
          <a:xfrm rot="10800000">
            <a:off x="2339752" y="2924944"/>
            <a:ext cx="3024336" cy="3168352"/>
          </a:xfrm>
          <a:prstGeom prst="flowChartDelay">
            <a:avLst/>
          </a:prstGeom>
          <a:solidFill>
            <a:schemeClr val="bg1"/>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sz="half" idx="1"/>
          </p:nvPr>
        </p:nvSpPr>
        <p:spPr>
          <a:xfrm>
            <a:off x="2771800" y="3429000"/>
            <a:ext cx="2526432" cy="1900808"/>
          </a:xfrm>
        </p:spPr>
        <p:txBody>
          <a:bodyPr>
            <a:noAutofit/>
          </a:bodyPr>
          <a:lstStyle/>
          <a:p>
            <a:pPr>
              <a:buFont typeface="+mj-lt"/>
              <a:buAutoNum type="arabicPeriod" startAt="7"/>
            </a:pPr>
            <a:r>
              <a:rPr lang="en-US" sz="1400" dirty="0" smtClean="0">
                <a:latin typeface="Arial" pitchFamily="34" charset="0"/>
                <a:cs typeface="Arial" pitchFamily="34" charset="0"/>
              </a:rPr>
              <a:t>Dangers and injuries</a:t>
            </a:r>
          </a:p>
          <a:p>
            <a:pPr>
              <a:buFont typeface="+mj-lt"/>
              <a:buAutoNum type="arabicPeriod" startAt="7"/>
            </a:pPr>
            <a:endParaRPr lang="en-US" sz="1400" dirty="0" smtClean="0">
              <a:latin typeface="Arial" pitchFamily="34" charset="0"/>
              <a:cs typeface="Arial" pitchFamily="34" charset="0"/>
            </a:endParaRPr>
          </a:p>
          <a:p>
            <a:pPr>
              <a:buFont typeface="+mj-lt"/>
              <a:buAutoNum type="arabicPeriod" startAt="7"/>
            </a:pPr>
            <a:r>
              <a:rPr lang="en-US" sz="1400" dirty="0" smtClean="0">
                <a:latin typeface="Arial" pitchFamily="34" charset="0"/>
                <a:cs typeface="Arial" pitchFamily="34" charset="0"/>
              </a:rPr>
              <a:t>Physical Violence and other harmful practices</a:t>
            </a:r>
          </a:p>
          <a:p>
            <a:pPr>
              <a:buFont typeface="+mj-lt"/>
              <a:buAutoNum type="arabicPeriod" startAt="7"/>
            </a:pPr>
            <a:endParaRPr lang="en-US" sz="1400" dirty="0" smtClean="0">
              <a:latin typeface="Arial" pitchFamily="34" charset="0"/>
              <a:cs typeface="Arial" pitchFamily="34" charset="0"/>
            </a:endParaRPr>
          </a:p>
          <a:p>
            <a:pPr>
              <a:buFont typeface="+mj-lt"/>
              <a:buAutoNum type="arabicPeriod" startAt="7"/>
            </a:pPr>
            <a:r>
              <a:rPr lang="en-US" sz="1400" dirty="0" smtClean="0">
                <a:latin typeface="Arial" pitchFamily="34" charset="0"/>
                <a:cs typeface="Arial" pitchFamily="34" charset="0"/>
              </a:rPr>
              <a:t>Sexual Violence</a:t>
            </a:r>
          </a:p>
          <a:p>
            <a:pPr>
              <a:buFont typeface="+mj-lt"/>
              <a:buAutoNum type="arabicPeriod" startAt="7"/>
            </a:pPr>
            <a:endParaRPr lang="en-US" sz="1400" dirty="0" smtClean="0">
              <a:latin typeface="Arial" pitchFamily="34" charset="0"/>
              <a:cs typeface="Arial" pitchFamily="34" charset="0"/>
            </a:endParaRPr>
          </a:p>
          <a:p>
            <a:pPr>
              <a:buFont typeface="+mj-lt"/>
              <a:buAutoNum type="arabicPeriod" startAt="7"/>
            </a:pPr>
            <a:r>
              <a:rPr lang="en-US" sz="1400" dirty="0" smtClean="0">
                <a:latin typeface="Arial" pitchFamily="34" charset="0"/>
                <a:cs typeface="Arial" pitchFamily="34" charset="0"/>
              </a:rPr>
              <a:t>Psychosocial distress and mental disorders</a:t>
            </a:r>
            <a:endParaRPr lang="en-US" sz="1400" dirty="0">
              <a:latin typeface="Arial" pitchFamily="34" charset="0"/>
              <a:cs typeface="Arial" pitchFamily="34" charset="0"/>
            </a:endParaRPr>
          </a:p>
        </p:txBody>
      </p:sp>
      <p:sp>
        <p:nvSpPr>
          <p:cNvPr id="9" name="Uppehåll 8"/>
          <p:cNvSpPr/>
          <p:nvPr/>
        </p:nvSpPr>
        <p:spPr>
          <a:xfrm>
            <a:off x="5868144" y="2924944"/>
            <a:ext cx="3024336" cy="3168352"/>
          </a:xfrm>
          <a:prstGeom prst="flowChartDelay">
            <a:avLst/>
          </a:prstGeom>
          <a:solidFill>
            <a:schemeClr val="bg1"/>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p:cNvSpPr>
            <a:spLocks noGrp="1"/>
          </p:cNvSpPr>
          <p:nvPr>
            <p:ph sz="half" idx="2"/>
          </p:nvPr>
        </p:nvSpPr>
        <p:spPr>
          <a:xfrm>
            <a:off x="6084168" y="3429000"/>
            <a:ext cx="2448272" cy="2304256"/>
          </a:xfrm>
        </p:spPr>
        <p:txBody>
          <a:bodyPr>
            <a:normAutofit lnSpcReduction="10000"/>
          </a:bodyPr>
          <a:lstStyle/>
          <a:p>
            <a:pPr>
              <a:buFont typeface="+mj-lt"/>
              <a:buAutoNum type="arabicPeriod" startAt="11"/>
            </a:pPr>
            <a:r>
              <a:rPr lang="en-US" sz="1400" dirty="0" smtClean="0">
                <a:latin typeface="Arial" pitchFamily="34" charset="0"/>
                <a:cs typeface="Arial" pitchFamily="34" charset="0"/>
              </a:rPr>
              <a:t>Children associated with armed forces or armed groups</a:t>
            </a:r>
          </a:p>
          <a:p>
            <a:pPr>
              <a:buFont typeface="+mj-lt"/>
              <a:buAutoNum type="arabicPeriod" startAt="11"/>
            </a:pPr>
            <a:endParaRPr lang="en-US" sz="1400" dirty="0" smtClean="0">
              <a:latin typeface="Arial" pitchFamily="34" charset="0"/>
              <a:cs typeface="Arial" pitchFamily="34" charset="0"/>
            </a:endParaRPr>
          </a:p>
          <a:p>
            <a:pPr>
              <a:buFont typeface="+mj-lt"/>
              <a:buAutoNum type="arabicPeriod" startAt="11"/>
            </a:pPr>
            <a:r>
              <a:rPr lang="en-US" sz="1400" dirty="0" smtClean="0">
                <a:latin typeface="Arial" pitchFamily="34" charset="0"/>
                <a:cs typeface="Arial" pitchFamily="34" charset="0"/>
              </a:rPr>
              <a:t>Child labor</a:t>
            </a:r>
          </a:p>
          <a:p>
            <a:pPr>
              <a:buFont typeface="+mj-lt"/>
              <a:buAutoNum type="arabicPeriod" startAt="11"/>
            </a:pPr>
            <a:endParaRPr lang="en-US" sz="1400" dirty="0" smtClean="0">
              <a:latin typeface="Arial" pitchFamily="34" charset="0"/>
              <a:cs typeface="Arial" pitchFamily="34" charset="0"/>
            </a:endParaRPr>
          </a:p>
          <a:p>
            <a:pPr>
              <a:buFont typeface="+mj-lt"/>
              <a:buAutoNum type="arabicPeriod" startAt="11"/>
            </a:pPr>
            <a:r>
              <a:rPr lang="en-US" sz="1400" dirty="0" smtClean="0">
                <a:latin typeface="Arial" pitchFamily="34" charset="0"/>
                <a:cs typeface="Arial" pitchFamily="34" charset="0"/>
              </a:rPr>
              <a:t>Unaccompanied and separate children</a:t>
            </a:r>
          </a:p>
          <a:p>
            <a:pPr>
              <a:buFont typeface="+mj-lt"/>
              <a:buAutoNum type="arabicPeriod" startAt="11"/>
            </a:pPr>
            <a:endParaRPr lang="en-US" sz="1400" dirty="0" smtClean="0">
              <a:latin typeface="Arial" pitchFamily="34" charset="0"/>
              <a:cs typeface="Arial" pitchFamily="34" charset="0"/>
            </a:endParaRPr>
          </a:p>
          <a:p>
            <a:pPr>
              <a:buFont typeface="+mj-lt"/>
              <a:buAutoNum type="arabicPeriod" startAt="11"/>
            </a:pPr>
            <a:r>
              <a:rPr lang="en-US" sz="1400" dirty="0" smtClean="0">
                <a:latin typeface="Arial" pitchFamily="34" charset="0"/>
                <a:cs typeface="Arial" pitchFamily="34" charset="0"/>
              </a:rPr>
              <a:t>Justice for children</a:t>
            </a:r>
            <a:endParaRPr lang="en-US" sz="1400" dirty="0">
              <a:latin typeface="Arial" pitchFamily="34" charset="0"/>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360040" y="848502"/>
            <a:ext cx="1907704" cy="524479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2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descr="ppt 4.png"/>
          <p:cNvPicPr>
            <a:picLocks noChangeAspect="1"/>
          </p:cNvPicPr>
          <p:nvPr/>
        </p:nvPicPr>
        <p:blipFill>
          <a:blip r:embed="rId2" cstate="print"/>
          <a:stretch>
            <a:fillRect/>
          </a:stretch>
        </p:blipFill>
        <p:spPr>
          <a:xfrm>
            <a:off x="0" y="-15460"/>
            <a:ext cx="9144000" cy="6873460"/>
          </a:xfrm>
          <a:prstGeom prst="rect">
            <a:avLst/>
          </a:prstGeom>
        </p:spPr>
      </p:pic>
      <p:sp>
        <p:nvSpPr>
          <p:cNvPr id="2" name="Rubrik 1"/>
          <p:cNvSpPr>
            <a:spLocks noGrp="1"/>
          </p:cNvSpPr>
          <p:nvPr>
            <p:ph type="title"/>
          </p:nvPr>
        </p:nvSpPr>
        <p:spPr>
          <a:xfrm>
            <a:off x="539552" y="836712"/>
            <a:ext cx="8157592" cy="864096"/>
          </a:xfrm>
        </p:spPr>
        <p:txBody>
          <a:bodyPr>
            <a:noAutofit/>
          </a:bodyPr>
          <a:lstStyle/>
          <a:p>
            <a:pPr algn="r"/>
            <a:r>
              <a:rPr lang="en-US" sz="3600" dirty="0" smtClean="0">
                <a:solidFill>
                  <a:srgbClr val="006666"/>
                </a:solidFill>
                <a:latin typeface="Arial" pitchFamily="34" charset="0"/>
                <a:cs typeface="Arial" pitchFamily="34" charset="0"/>
              </a:rPr>
              <a:t>Standards to develop adequate child protection strategies</a:t>
            </a:r>
            <a:endParaRPr lang="en-US" sz="3600" dirty="0">
              <a:solidFill>
                <a:srgbClr val="006666"/>
              </a:solidFill>
              <a:latin typeface="Arial" pitchFamily="34" charset="0"/>
              <a:cs typeface="Arial" pitchFamily="34" charset="0"/>
            </a:endParaRPr>
          </a:p>
        </p:txBody>
      </p:sp>
      <p:sp>
        <p:nvSpPr>
          <p:cNvPr id="8" name="Ellips 7"/>
          <p:cNvSpPr/>
          <p:nvPr/>
        </p:nvSpPr>
        <p:spPr>
          <a:xfrm>
            <a:off x="4499992" y="2132856"/>
            <a:ext cx="4464496" cy="4104456"/>
          </a:xfrm>
          <a:prstGeom prst="ellipse">
            <a:avLst/>
          </a:prstGeom>
          <a:solidFill>
            <a:schemeClr val="bg1"/>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p:cNvSpPr>
            <a:spLocks noGrp="1"/>
          </p:cNvSpPr>
          <p:nvPr>
            <p:ph idx="1"/>
          </p:nvPr>
        </p:nvSpPr>
        <p:spPr>
          <a:xfrm>
            <a:off x="4932040" y="2780928"/>
            <a:ext cx="3816424" cy="2952328"/>
          </a:xfrm>
        </p:spPr>
        <p:txBody>
          <a:bodyPr>
            <a:normAutofit/>
          </a:bodyPr>
          <a:lstStyle/>
          <a:p>
            <a:pPr>
              <a:buFont typeface="+mj-lt"/>
              <a:buAutoNum type="arabicPeriod" startAt="15"/>
            </a:pPr>
            <a:r>
              <a:rPr lang="en-US" sz="1800" dirty="0" smtClean="0">
                <a:latin typeface="Arial" pitchFamily="34" charset="0"/>
                <a:cs typeface="Arial" pitchFamily="34" charset="0"/>
              </a:rPr>
              <a:t>Case Management</a:t>
            </a:r>
          </a:p>
          <a:p>
            <a:pPr>
              <a:buFont typeface="+mj-lt"/>
              <a:buAutoNum type="arabicPeriod" startAt="15"/>
            </a:pPr>
            <a:endParaRPr lang="en-US" sz="1800" dirty="0" smtClean="0">
              <a:latin typeface="Arial" pitchFamily="34" charset="0"/>
              <a:cs typeface="Arial" pitchFamily="34" charset="0"/>
            </a:endParaRPr>
          </a:p>
          <a:p>
            <a:pPr>
              <a:buFont typeface="+mj-lt"/>
              <a:buAutoNum type="arabicPeriod" startAt="15"/>
            </a:pPr>
            <a:r>
              <a:rPr lang="en-US" sz="1800" dirty="0" smtClean="0">
                <a:latin typeface="Arial" pitchFamily="34" charset="0"/>
                <a:cs typeface="Arial" pitchFamily="34" charset="0"/>
              </a:rPr>
              <a:t>Community-based child protection mechanisms</a:t>
            </a:r>
          </a:p>
          <a:p>
            <a:pPr>
              <a:buFont typeface="+mj-lt"/>
              <a:buAutoNum type="arabicPeriod" startAt="15"/>
            </a:pPr>
            <a:endParaRPr lang="en-US" sz="1800" dirty="0" smtClean="0">
              <a:latin typeface="Arial" pitchFamily="34" charset="0"/>
              <a:cs typeface="Arial" pitchFamily="34" charset="0"/>
            </a:endParaRPr>
          </a:p>
          <a:p>
            <a:pPr>
              <a:buFont typeface="+mj-lt"/>
              <a:buAutoNum type="arabicPeriod" startAt="15"/>
            </a:pPr>
            <a:r>
              <a:rPr lang="en-US" sz="1800" dirty="0" smtClean="0">
                <a:latin typeface="Arial" pitchFamily="34" charset="0"/>
                <a:cs typeface="Arial" pitchFamily="34" charset="0"/>
              </a:rPr>
              <a:t>Child-friendly spaces</a:t>
            </a:r>
          </a:p>
          <a:p>
            <a:pPr>
              <a:buFont typeface="+mj-lt"/>
              <a:buAutoNum type="arabicPeriod" startAt="15"/>
            </a:pPr>
            <a:endParaRPr lang="en-US" sz="1800" dirty="0" smtClean="0">
              <a:latin typeface="Arial" pitchFamily="34" charset="0"/>
              <a:cs typeface="Arial" pitchFamily="34" charset="0"/>
            </a:endParaRPr>
          </a:p>
          <a:p>
            <a:pPr>
              <a:buFont typeface="+mj-lt"/>
              <a:buAutoNum type="arabicPeriod" startAt="15"/>
            </a:pPr>
            <a:r>
              <a:rPr lang="en-US" sz="1800" dirty="0" smtClean="0">
                <a:latin typeface="Arial" pitchFamily="34" charset="0"/>
                <a:cs typeface="Arial" pitchFamily="34" charset="0"/>
              </a:rPr>
              <a:t>Protecting excluded children</a:t>
            </a:r>
            <a:endParaRPr lang="en-US" sz="1800" dirty="0">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39552" y="1541859"/>
            <a:ext cx="2757584" cy="440742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Platshållare för innehåll 3" descr="ppt 4.png"/>
          <p:cNvPicPr>
            <a:picLocks noChangeAspect="1"/>
          </p:cNvPicPr>
          <p:nvPr/>
        </p:nvPicPr>
        <p:blipFill>
          <a:blip r:embed="rId3" cstate="print"/>
          <a:stretch>
            <a:fillRect/>
          </a:stretch>
        </p:blipFill>
        <p:spPr>
          <a:xfrm>
            <a:off x="0" y="0"/>
            <a:ext cx="9144000" cy="6873460"/>
          </a:xfrm>
          <a:prstGeom prst="rect">
            <a:avLst/>
          </a:prstGeom>
        </p:spPr>
      </p:pic>
      <p:sp>
        <p:nvSpPr>
          <p:cNvPr id="5" name="Rubrik 1"/>
          <p:cNvSpPr txBox="1">
            <a:spLocks/>
          </p:cNvSpPr>
          <p:nvPr/>
        </p:nvSpPr>
        <p:spPr>
          <a:xfrm>
            <a:off x="539552" y="1124744"/>
            <a:ext cx="8352928" cy="86409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dirty="0" smtClean="0">
                <a:ln>
                  <a:noFill/>
                </a:ln>
                <a:solidFill>
                  <a:srgbClr val="006666"/>
                </a:solidFill>
                <a:effectLst/>
                <a:uLnTx/>
                <a:uFillTx/>
                <a:latin typeface="Arial" pitchFamily="34" charset="0"/>
                <a:ea typeface="+mj-ea"/>
                <a:cs typeface="Arial" pitchFamily="34" charset="0"/>
              </a:rPr>
              <a:t>Standards to</a:t>
            </a:r>
            <a:r>
              <a:rPr kumimoji="0" lang="en-US" sz="3600" b="0" i="0" u="none" strike="noStrike" kern="1200" cap="none" spc="0" normalizeH="0" dirty="0" smtClean="0">
                <a:ln>
                  <a:noFill/>
                </a:ln>
                <a:solidFill>
                  <a:srgbClr val="006666"/>
                </a:solidFill>
                <a:effectLst/>
                <a:uLnTx/>
                <a:uFillTx/>
                <a:latin typeface="Arial" pitchFamily="34" charset="0"/>
                <a:ea typeface="+mj-ea"/>
                <a:cs typeface="Arial" pitchFamily="34" charset="0"/>
              </a:rPr>
              <a:t> mainstream Child Protection in other Humanitarian Sectors</a:t>
            </a:r>
            <a:endParaRPr kumimoji="0" lang="en-US" sz="3600" b="0" i="0" u="none" strike="noStrike" kern="1200" cap="none" spc="0" normalizeH="0" baseline="0" dirty="0">
              <a:ln>
                <a:noFill/>
              </a:ln>
              <a:solidFill>
                <a:srgbClr val="006666"/>
              </a:solidFill>
              <a:effectLst/>
              <a:uLnTx/>
              <a:uFillTx/>
              <a:latin typeface="Arial" pitchFamily="34" charset="0"/>
              <a:ea typeface="+mj-ea"/>
              <a:cs typeface="Arial"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251520" y="1196752"/>
            <a:ext cx="1940420" cy="4869160"/>
          </a:xfrm>
          <a:prstGeom prst="rect">
            <a:avLst/>
          </a:prstGeom>
          <a:noFill/>
          <a:ln w="9525">
            <a:noFill/>
            <a:miter lim="800000"/>
            <a:headEnd/>
            <a:tailEnd/>
          </a:ln>
        </p:spPr>
      </p:pic>
      <p:sp>
        <p:nvSpPr>
          <p:cNvPr id="7" name="Femhörning 6"/>
          <p:cNvSpPr/>
          <p:nvPr/>
        </p:nvSpPr>
        <p:spPr>
          <a:xfrm>
            <a:off x="2555776" y="2636912"/>
            <a:ext cx="4392488" cy="3312368"/>
          </a:xfrm>
          <a:prstGeom prst="homePlate">
            <a:avLst/>
          </a:prstGeom>
          <a:solidFill>
            <a:schemeClr val="bg1"/>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5"/>
          <p:cNvSpPr txBox="1">
            <a:spLocks/>
          </p:cNvSpPr>
          <p:nvPr/>
        </p:nvSpPr>
        <p:spPr>
          <a:xfrm>
            <a:off x="2555776" y="2924944"/>
            <a:ext cx="2736304" cy="30243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kumimoji="0" lang="en-US" sz="18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Economic</a:t>
            </a:r>
            <a:r>
              <a:rPr kumimoji="0" lang="en-US" sz="1800" b="0" i="0" u="none" strike="noStrike" kern="1200" cap="none" spc="0" normalizeH="0" dirty="0" smtClean="0">
                <a:ln>
                  <a:noFill/>
                </a:ln>
                <a:solidFill>
                  <a:schemeClr val="tx1"/>
                </a:solidFill>
                <a:effectLst/>
                <a:uLnTx/>
                <a:uFillTx/>
                <a:latin typeface="Arial" pitchFamily="34" charset="0"/>
                <a:ea typeface="+mn-ea"/>
                <a:cs typeface="Arial" pitchFamily="34" charset="0"/>
              </a:rPr>
              <a:t> Recovery</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lang="en-US" baseline="0" dirty="0" smtClean="0">
                <a:latin typeface="Arial" pitchFamily="34" charset="0"/>
                <a:cs typeface="Arial" pitchFamily="34" charset="0"/>
              </a:rPr>
              <a:t>Education</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kumimoji="0" lang="en-US" sz="1800" b="0" i="0" u="none" strike="noStrike" kern="1200" cap="none" spc="0" normalizeH="0" dirty="0" smtClean="0">
                <a:ln>
                  <a:noFill/>
                </a:ln>
                <a:solidFill>
                  <a:schemeClr val="tx1"/>
                </a:solidFill>
                <a:effectLst/>
                <a:uLnTx/>
                <a:uFillTx/>
                <a:latin typeface="Arial" pitchFamily="34" charset="0"/>
                <a:ea typeface="+mn-ea"/>
                <a:cs typeface="Arial" pitchFamily="34" charset="0"/>
              </a:rPr>
              <a:t>Health</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lang="en-US" baseline="0" dirty="0" smtClean="0">
                <a:latin typeface="Arial" pitchFamily="34" charset="0"/>
                <a:cs typeface="Arial" pitchFamily="34" charset="0"/>
              </a:rPr>
              <a:t>Nutrition</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kumimoji="0" lang="en-US" sz="1800" b="0" i="0" u="none" strike="noStrike" kern="1200" cap="none" spc="0" normalizeH="0" dirty="0" smtClean="0">
                <a:ln>
                  <a:noFill/>
                </a:ln>
                <a:solidFill>
                  <a:schemeClr val="tx1"/>
                </a:solidFill>
                <a:effectLst/>
                <a:uLnTx/>
                <a:uFillTx/>
                <a:latin typeface="Arial" pitchFamily="34" charset="0"/>
                <a:ea typeface="+mn-ea"/>
                <a:cs typeface="Arial" pitchFamily="34" charset="0"/>
              </a:rPr>
              <a:t>WASH</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lang="en-US" baseline="0" dirty="0" smtClean="0">
                <a:latin typeface="Arial" pitchFamily="34" charset="0"/>
                <a:cs typeface="Arial" pitchFamily="34" charset="0"/>
              </a:rPr>
              <a:t>Shelter</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kumimoji="0" lang="en-US" sz="1800" b="0" i="0" u="none" strike="noStrike" kern="1200" cap="none" spc="0" normalizeH="0" dirty="0" smtClean="0">
                <a:ln>
                  <a:noFill/>
                </a:ln>
                <a:solidFill>
                  <a:schemeClr val="tx1"/>
                </a:solidFill>
                <a:effectLst/>
                <a:uLnTx/>
                <a:uFillTx/>
                <a:latin typeface="Arial" pitchFamily="34" charset="0"/>
                <a:ea typeface="+mn-ea"/>
                <a:cs typeface="Arial" pitchFamily="34" charset="0"/>
              </a:rPr>
              <a:t>Camp Management</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startAt="19"/>
              <a:tabLst/>
              <a:defRPr/>
            </a:pPr>
            <a:r>
              <a:rPr lang="en-US" baseline="0" dirty="0" smtClean="0">
                <a:latin typeface="Arial" pitchFamily="34" charset="0"/>
                <a:cs typeface="Arial" pitchFamily="34" charset="0"/>
              </a:rPr>
              <a:t>Distribution</a:t>
            </a:r>
            <a:endParaRPr kumimoji="0" lang="en-US" sz="1800" b="0" i="0" u="none" strike="noStrike" kern="1200" cap="none" spc="0" normalizeH="0" baseline="0" dirty="0">
              <a:ln>
                <a:noFill/>
              </a:ln>
              <a:solidFill>
                <a:schemeClr val="tx1"/>
              </a:solidFill>
              <a:effectLst/>
              <a:uLnTx/>
              <a:uFillTx/>
              <a:latin typeface="Arial" pitchFamily="34" charset="0"/>
              <a:ea typeface="+mn-ea"/>
              <a:cs typeface="Arial" pitchFamily="34" charset="0"/>
            </a:endParaRPr>
          </a:p>
        </p:txBody>
      </p:sp>
      <p:sp>
        <p:nvSpPr>
          <p:cNvPr id="9" name="textruta 8"/>
          <p:cNvSpPr txBox="1"/>
          <p:nvPr/>
        </p:nvSpPr>
        <p:spPr>
          <a:xfrm>
            <a:off x="6948264" y="3933056"/>
            <a:ext cx="2195736" cy="646331"/>
          </a:xfrm>
          <a:prstGeom prst="rect">
            <a:avLst/>
          </a:prstGeom>
          <a:noFill/>
        </p:spPr>
        <p:txBody>
          <a:bodyPr wrap="square" rtlCol="0">
            <a:spAutoFit/>
          </a:bodyPr>
          <a:lstStyle/>
          <a:p>
            <a:r>
              <a:rPr lang="en-US" b="1" dirty="0" smtClean="0">
                <a:latin typeface="Arial" pitchFamily="34" charset="0"/>
                <a:cs typeface="Arial" pitchFamily="34" charset="0"/>
              </a:rPr>
              <a:t>and Child Protection</a:t>
            </a:r>
            <a:endParaRPr lang="en-US" b="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ppt 4.png"/>
          <p:cNvPicPr>
            <a:picLocks noChangeAspect="1"/>
          </p:cNvPicPr>
          <p:nvPr/>
        </p:nvPicPr>
        <p:blipFill>
          <a:blip r:embed="rId2" cstate="print"/>
          <a:stretch>
            <a:fillRect/>
          </a:stretch>
        </p:blipFill>
        <p:spPr>
          <a:xfrm>
            <a:off x="0" y="0"/>
            <a:ext cx="9144000" cy="6873460"/>
          </a:xfrm>
          <a:prstGeom prst="rect">
            <a:avLst/>
          </a:prstGeom>
        </p:spPr>
      </p:pic>
      <p:pic>
        <p:nvPicPr>
          <p:cNvPr id="5127" name="Picture 7"/>
          <p:cNvPicPr>
            <a:picLocks noChangeAspect="1" noChangeArrowheads="1"/>
          </p:cNvPicPr>
          <p:nvPr/>
        </p:nvPicPr>
        <p:blipFill>
          <a:blip r:embed="rId3" cstate="print"/>
          <a:srcRect/>
          <a:stretch>
            <a:fillRect/>
          </a:stretch>
        </p:blipFill>
        <p:spPr bwMode="auto">
          <a:xfrm>
            <a:off x="0" y="764703"/>
            <a:ext cx="8172400" cy="55606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ppt 4.png"/>
          <p:cNvPicPr>
            <a:picLocks noChangeAspect="1"/>
          </p:cNvPicPr>
          <p:nvPr/>
        </p:nvPicPr>
        <p:blipFill>
          <a:blip r:embed="rId2" cstate="print"/>
          <a:stretch>
            <a:fillRect/>
          </a:stretch>
        </p:blipFill>
        <p:spPr>
          <a:xfrm>
            <a:off x="0" y="-99392"/>
            <a:ext cx="9144000" cy="6873460"/>
          </a:xfrm>
          <a:prstGeom prst="rect">
            <a:avLst/>
          </a:prstGeom>
        </p:spPr>
      </p:pic>
      <p:sp>
        <p:nvSpPr>
          <p:cNvPr id="5" name="Rubrik 1"/>
          <p:cNvSpPr txBox="1">
            <a:spLocks/>
          </p:cNvSpPr>
          <p:nvPr/>
        </p:nvSpPr>
        <p:spPr>
          <a:xfrm>
            <a:off x="179512" y="620688"/>
            <a:ext cx="8352928" cy="86409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dirty="0" smtClean="0">
                <a:solidFill>
                  <a:srgbClr val="006666"/>
                </a:solidFill>
                <a:latin typeface="Arial" pitchFamily="34" charset="0"/>
                <a:ea typeface="+mj-ea"/>
                <a:cs typeface="Arial" pitchFamily="34" charset="0"/>
              </a:rPr>
              <a:t>Who are the standards intended for?</a:t>
            </a:r>
            <a:endParaRPr kumimoji="0" lang="en-US" sz="3600" b="0" i="0" u="none" strike="noStrike" kern="1200" cap="none" spc="0" normalizeH="0" baseline="0" dirty="0">
              <a:ln>
                <a:noFill/>
              </a:ln>
              <a:solidFill>
                <a:srgbClr val="006666"/>
              </a:solidFill>
              <a:effectLst/>
              <a:uLnTx/>
              <a:uFillTx/>
              <a:latin typeface="Arial" pitchFamily="34" charset="0"/>
              <a:ea typeface="+mj-ea"/>
              <a:cs typeface="Arial" pitchFamily="34" charset="0"/>
            </a:endParaRPr>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3360385943"/>
              </p:ext>
            </p:extLst>
          </p:nvPr>
        </p:nvGraphicFramePr>
        <p:xfrm>
          <a:off x="395536" y="1556792"/>
          <a:ext cx="856895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ppt 4.png"/>
          <p:cNvPicPr>
            <a:picLocks noChangeAspect="1"/>
          </p:cNvPicPr>
          <p:nvPr/>
        </p:nvPicPr>
        <p:blipFill>
          <a:blip r:embed="rId3" cstate="print"/>
          <a:stretch>
            <a:fillRect/>
          </a:stretch>
        </p:blipFill>
        <p:spPr>
          <a:xfrm>
            <a:off x="10283" y="0"/>
            <a:ext cx="9123433" cy="6858000"/>
          </a:xfrm>
          <a:prstGeom prst="rect">
            <a:avLst/>
          </a:prstGeom>
        </p:spPr>
      </p:pic>
      <p:sp>
        <p:nvSpPr>
          <p:cNvPr id="2" name="Rubrik 1"/>
          <p:cNvSpPr>
            <a:spLocks noGrp="1"/>
          </p:cNvSpPr>
          <p:nvPr>
            <p:ph type="title"/>
          </p:nvPr>
        </p:nvSpPr>
        <p:spPr>
          <a:xfrm>
            <a:off x="457200" y="404664"/>
            <a:ext cx="8229600" cy="1143000"/>
          </a:xfrm>
        </p:spPr>
        <p:txBody>
          <a:bodyPr>
            <a:normAutofit/>
          </a:bodyPr>
          <a:lstStyle/>
          <a:p>
            <a:r>
              <a:rPr lang="en-US" sz="3600" dirty="0" smtClean="0">
                <a:solidFill>
                  <a:srgbClr val="006666"/>
                </a:solidFill>
                <a:latin typeface="Arial" pitchFamily="34" charset="0"/>
                <a:cs typeface="Arial" pitchFamily="34" charset="0"/>
              </a:rPr>
              <a:t>How can the CPMS be used?</a:t>
            </a:r>
            <a:endParaRPr lang="en-US" sz="3600" dirty="0">
              <a:solidFill>
                <a:srgbClr val="006666"/>
              </a:solidFill>
              <a:latin typeface="Arial" pitchFamily="34" charset="0"/>
              <a:cs typeface="Arial" pitchFamily="34" charset="0"/>
            </a:endParaRPr>
          </a:p>
        </p:txBody>
      </p:sp>
      <p:sp>
        <p:nvSpPr>
          <p:cNvPr id="27" name="Rektangel med rundade hörn 26"/>
          <p:cNvSpPr/>
          <p:nvPr/>
        </p:nvSpPr>
        <p:spPr>
          <a:xfrm>
            <a:off x="395536" y="1484784"/>
            <a:ext cx="2880320" cy="93610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467544" y="1497558"/>
            <a:ext cx="2808312" cy="923330"/>
          </a:xfrm>
          <a:prstGeom prst="rect">
            <a:avLst/>
          </a:prstGeom>
          <a:noFill/>
        </p:spPr>
        <p:txBody>
          <a:bodyPr wrap="square" rtlCol="0">
            <a:spAutoFit/>
          </a:bodyPr>
          <a:lstStyle/>
          <a:p>
            <a:pPr algn="ctr"/>
            <a:r>
              <a:rPr lang="en-US" dirty="0" smtClean="0">
                <a:latin typeface="Arial" pitchFamily="34" charset="0"/>
                <a:cs typeface="Arial" pitchFamily="34" charset="0"/>
              </a:rPr>
              <a:t>To plan and cost humanitarian interventions</a:t>
            </a:r>
            <a:endParaRPr lang="en-US" dirty="0">
              <a:latin typeface="Arial" pitchFamily="34" charset="0"/>
              <a:cs typeface="Arial" pitchFamily="34" charset="0"/>
            </a:endParaRPr>
          </a:p>
        </p:txBody>
      </p:sp>
      <p:sp>
        <p:nvSpPr>
          <p:cNvPr id="28" name="Rektangel med rundade hörn 27"/>
          <p:cNvSpPr/>
          <p:nvPr/>
        </p:nvSpPr>
        <p:spPr>
          <a:xfrm>
            <a:off x="395536" y="2564904"/>
            <a:ext cx="2880320" cy="93610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539552" y="2710661"/>
            <a:ext cx="2808312" cy="646331"/>
          </a:xfrm>
          <a:prstGeom prst="rect">
            <a:avLst/>
          </a:prstGeom>
          <a:noFill/>
        </p:spPr>
        <p:txBody>
          <a:bodyPr wrap="square" rtlCol="0">
            <a:spAutoFit/>
          </a:bodyPr>
          <a:lstStyle/>
          <a:p>
            <a:pPr algn="ctr"/>
            <a:r>
              <a:rPr lang="en-US" dirty="0" smtClean="0">
                <a:latin typeface="Arial" pitchFamily="34" charset="0"/>
                <a:cs typeface="Arial" pitchFamily="34" charset="0"/>
              </a:rPr>
              <a:t>To establish common and measurable expectations</a:t>
            </a:r>
            <a:endParaRPr lang="en-US" dirty="0">
              <a:latin typeface="Arial" pitchFamily="34" charset="0"/>
              <a:cs typeface="Arial" pitchFamily="34" charset="0"/>
            </a:endParaRPr>
          </a:p>
        </p:txBody>
      </p:sp>
      <p:sp>
        <p:nvSpPr>
          <p:cNvPr id="30" name="Rektangel med rundade hörn 29"/>
          <p:cNvSpPr/>
          <p:nvPr/>
        </p:nvSpPr>
        <p:spPr>
          <a:xfrm>
            <a:off x="395536" y="3645024"/>
            <a:ext cx="2880320" cy="93610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395536" y="3645024"/>
            <a:ext cx="2880320" cy="923330"/>
          </a:xfrm>
          <a:prstGeom prst="rect">
            <a:avLst/>
          </a:prstGeom>
          <a:noFill/>
        </p:spPr>
        <p:txBody>
          <a:bodyPr wrap="square" rtlCol="0">
            <a:spAutoFit/>
          </a:bodyPr>
          <a:lstStyle/>
          <a:p>
            <a:pPr algn="ctr"/>
            <a:r>
              <a:rPr lang="en-US" dirty="0" smtClean="0">
                <a:latin typeface="Arial" pitchFamily="34" charset="0"/>
                <a:cs typeface="Arial" pitchFamily="34" charset="0"/>
              </a:rPr>
              <a:t>To establish agreement on common principles between different actors</a:t>
            </a:r>
            <a:endParaRPr lang="en-US" dirty="0">
              <a:latin typeface="Arial" pitchFamily="34" charset="0"/>
              <a:cs typeface="Arial" pitchFamily="34" charset="0"/>
            </a:endParaRPr>
          </a:p>
        </p:txBody>
      </p:sp>
      <p:sp>
        <p:nvSpPr>
          <p:cNvPr id="31" name="Rektangel med rundade hörn 30"/>
          <p:cNvSpPr/>
          <p:nvPr/>
        </p:nvSpPr>
        <p:spPr>
          <a:xfrm>
            <a:off x="395536" y="4797152"/>
            <a:ext cx="2880320" cy="93610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0</a:t>
            </a:r>
            <a:endParaRPr lang="sv-SE" dirty="0"/>
          </a:p>
        </p:txBody>
      </p:sp>
      <p:sp>
        <p:nvSpPr>
          <p:cNvPr id="17" name="textruta 16"/>
          <p:cNvSpPr txBox="1"/>
          <p:nvPr/>
        </p:nvSpPr>
        <p:spPr>
          <a:xfrm>
            <a:off x="683568" y="4797152"/>
            <a:ext cx="2304256" cy="923330"/>
          </a:xfrm>
          <a:prstGeom prst="rect">
            <a:avLst/>
          </a:prstGeom>
          <a:noFill/>
        </p:spPr>
        <p:txBody>
          <a:bodyPr wrap="square" rtlCol="0">
            <a:spAutoFit/>
          </a:bodyPr>
          <a:lstStyle/>
          <a:p>
            <a:pPr algn="ctr"/>
            <a:r>
              <a:rPr lang="en-US" dirty="0" smtClean="0">
                <a:latin typeface="Arial" pitchFamily="34" charset="0"/>
                <a:cs typeface="Arial" pitchFamily="34" charset="0"/>
              </a:rPr>
              <a:t>To monitor and evaluate the allocation of funding</a:t>
            </a:r>
            <a:endParaRPr lang="en-US" dirty="0">
              <a:latin typeface="Arial" pitchFamily="34" charset="0"/>
              <a:cs typeface="Arial" pitchFamily="34" charset="0"/>
            </a:endParaRPr>
          </a:p>
        </p:txBody>
      </p:sp>
      <p:sp>
        <p:nvSpPr>
          <p:cNvPr id="32" name="Rektangel med rundade hörn 31"/>
          <p:cNvSpPr/>
          <p:nvPr/>
        </p:nvSpPr>
        <p:spPr>
          <a:xfrm>
            <a:off x="4860032" y="1484784"/>
            <a:ext cx="3528392" cy="93610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4860032" y="1558533"/>
            <a:ext cx="3600400" cy="646331"/>
          </a:xfrm>
          <a:prstGeom prst="rect">
            <a:avLst/>
          </a:prstGeom>
          <a:noFill/>
        </p:spPr>
        <p:txBody>
          <a:bodyPr wrap="square" rtlCol="0">
            <a:spAutoFit/>
          </a:bodyPr>
          <a:lstStyle/>
          <a:p>
            <a:pPr algn="ctr"/>
            <a:r>
              <a:rPr lang="en-US" dirty="0" smtClean="0">
                <a:latin typeface="Arial" pitchFamily="34" charset="0"/>
                <a:cs typeface="Arial" pitchFamily="34" charset="0"/>
              </a:rPr>
              <a:t>To induct and train new staff or partners</a:t>
            </a:r>
            <a:endParaRPr lang="en-US" dirty="0">
              <a:latin typeface="Arial" pitchFamily="34" charset="0"/>
              <a:cs typeface="Arial" pitchFamily="34" charset="0"/>
            </a:endParaRPr>
          </a:p>
        </p:txBody>
      </p:sp>
      <p:sp>
        <p:nvSpPr>
          <p:cNvPr id="33" name="Rektangel med rundade hörn 32"/>
          <p:cNvSpPr/>
          <p:nvPr/>
        </p:nvSpPr>
        <p:spPr>
          <a:xfrm>
            <a:off x="4860032" y="2564904"/>
            <a:ext cx="3528392" cy="79208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5076056" y="2636912"/>
            <a:ext cx="3240360" cy="648072"/>
          </a:xfrm>
          <a:prstGeom prst="rect">
            <a:avLst/>
          </a:prstGeom>
          <a:noFill/>
        </p:spPr>
        <p:txBody>
          <a:bodyPr wrap="square" rtlCol="0">
            <a:spAutoFit/>
          </a:bodyPr>
          <a:lstStyle/>
          <a:p>
            <a:pPr algn="ctr"/>
            <a:r>
              <a:rPr lang="en-US" dirty="0" smtClean="0">
                <a:latin typeface="Arial" pitchFamily="34" charset="0"/>
                <a:cs typeface="Arial" pitchFamily="34" charset="0"/>
              </a:rPr>
              <a:t>As self-learning tool and reference text</a:t>
            </a:r>
            <a:endParaRPr lang="en-US" dirty="0">
              <a:latin typeface="Arial" pitchFamily="34" charset="0"/>
              <a:cs typeface="Arial" pitchFamily="34" charset="0"/>
            </a:endParaRPr>
          </a:p>
        </p:txBody>
      </p:sp>
      <p:sp>
        <p:nvSpPr>
          <p:cNvPr id="34" name="Rektangel med rundade hörn 33"/>
          <p:cNvSpPr/>
          <p:nvPr/>
        </p:nvSpPr>
        <p:spPr>
          <a:xfrm>
            <a:off x="4860032" y="3501008"/>
            <a:ext cx="3672408" cy="115212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5076056" y="3501008"/>
            <a:ext cx="3240360" cy="1200329"/>
          </a:xfrm>
          <a:prstGeom prst="rect">
            <a:avLst/>
          </a:prstGeom>
          <a:noFill/>
        </p:spPr>
        <p:txBody>
          <a:bodyPr wrap="square" rtlCol="0">
            <a:spAutoFit/>
          </a:bodyPr>
          <a:lstStyle/>
          <a:p>
            <a:pPr algn="ctr"/>
            <a:r>
              <a:rPr lang="en-US" dirty="0" smtClean="0">
                <a:latin typeface="Arial" pitchFamily="34" charset="0"/>
                <a:cs typeface="Arial" pitchFamily="34" charset="0"/>
              </a:rPr>
              <a:t>To enable advocacy on child protection issues, and to brief decision-makers on child protection</a:t>
            </a:r>
            <a:endParaRPr lang="en-US" dirty="0">
              <a:latin typeface="Arial" pitchFamily="34" charset="0"/>
              <a:cs typeface="Arial" pitchFamily="34" charset="0"/>
            </a:endParaRPr>
          </a:p>
        </p:txBody>
      </p:sp>
      <p:sp>
        <p:nvSpPr>
          <p:cNvPr id="35" name="Rektangel med rundade hörn 34"/>
          <p:cNvSpPr/>
          <p:nvPr/>
        </p:nvSpPr>
        <p:spPr>
          <a:xfrm>
            <a:off x="4860032" y="4797152"/>
            <a:ext cx="3600400" cy="122413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932040" y="4869160"/>
            <a:ext cx="3347864" cy="923330"/>
          </a:xfrm>
          <a:prstGeom prst="rect">
            <a:avLst/>
          </a:prstGeom>
          <a:noFill/>
        </p:spPr>
        <p:txBody>
          <a:bodyPr wrap="square" rtlCol="0">
            <a:spAutoFit/>
          </a:bodyPr>
          <a:lstStyle/>
          <a:p>
            <a:pPr algn="ctr"/>
            <a:r>
              <a:rPr lang="en-US" dirty="0" smtClean="0">
                <a:latin typeface="Arial" pitchFamily="34" charset="0"/>
                <a:cs typeface="Arial" pitchFamily="34" charset="0"/>
              </a:rPr>
              <a:t>To enable those working in other sectors of humanitarian action to protect children better</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ppt 4.png"/>
          <p:cNvPicPr>
            <a:picLocks noChangeAspect="1"/>
          </p:cNvPicPr>
          <p:nvPr/>
        </p:nvPicPr>
        <p:blipFill>
          <a:blip r:embed="rId3" cstate="print"/>
          <a:stretch>
            <a:fillRect/>
          </a:stretch>
        </p:blipFill>
        <p:spPr>
          <a:xfrm>
            <a:off x="10283" y="0"/>
            <a:ext cx="9123433" cy="6858000"/>
          </a:xfrm>
          <a:prstGeom prst="rect">
            <a:avLst/>
          </a:prstGeom>
        </p:spPr>
      </p:pic>
      <p:sp>
        <p:nvSpPr>
          <p:cNvPr id="2" name="Rubrik 1"/>
          <p:cNvSpPr>
            <a:spLocks noGrp="1"/>
          </p:cNvSpPr>
          <p:nvPr>
            <p:ph type="title"/>
          </p:nvPr>
        </p:nvSpPr>
        <p:spPr>
          <a:xfrm>
            <a:off x="899592" y="1484784"/>
            <a:ext cx="7437512" cy="576064"/>
          </a:xfrm>
        </p:spPr>
        <p:txBody>
          <a:bodyPr>
            <a:noAutofit/>
          </a:bodyPr>
          <a:lstStyle/>
          <a:p>
            <a:r>
              <a:rPr lang="en-US" sz="2000" b="1" dirty="0" smtClean="0">
                <a:latin typeface="Arial" pitchFamily="34" charset="0"/>
                <a:cs typeface="Arial" pitchFamily="34" charset="0"/>
              </a:rPr>
              <a:t>Activities at National/Local Levels</a:t>
            </a:r>
            <a:endParaRPr lang="en-US" sz="2000" b="1" dirty="0">
              <a:latin typeface="Arial" pitchFamily="34" charset="0"/>
              <a:cs typeface="Arial" pitchFamily="34" charset="0"/>
            </a:endParaRPr>
          </a:p>
        </p:txBody>
      </p:sp>
      <p:sp>
        <p:nvSpPr>
          <p:cNvPr id="8" name="Rektangel med rundade hörn diagonalt 7"/>
          <p:cNvSpPr/>
          <p:nvPr/>
        </p:nvSpPr>
        <p:spPr>
          <a:xfrm>
            <a:off x="251520" y="2060848"/>
            <a:ext cx="8568952" cy="3960440"/>
          </a:xfrm>
          <a:prstGeom prst="round2Diag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395536" y="2204864"/>
            <a:ext cx="8496944" cy="3024336"/>
          </a:xfrm>
        </p:spPr>
        <p:txBody>
          <a:bodyPr>
            <a:noAutofit/>
          </a:bodyPr>
          <a:lstStyle/>
          <a:p>
            <a:r>
              <a:rPr lang="en-US" sz="1800" dirty="0" smtClean="0">
                <a:latin typeface="Arial" pitchFamily="34" charset="0"/>
                <a:cs typeface="Arial" pitchFamily="34" charset="0"/>
              </a:rPr>
              <a:t>Raise awareness – launch events, discussions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Contextualize the Standards in countries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Build capacity of all users (CP and other sectors)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Integrate CPMS in strategies, work plans and monitoring and evaluation tools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Provide feedback on the use and areas for improvement of the Standards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Translate the Standards into other languages</a:t>
            </a:r>
            <a:endParaRPr lang="en-US" sz="1800" dirty="0">
              <a:latin typeface="Arial" pitchFamily="34" charset="0"/>
              <a:cs typeface="Arial" pitchFamily="34" charset="0"/>
            </a:endParaRPr>
          </a:p>
        </p:txBody>
      </p:sp>
      <p:sp>
        <p:nvSpPr>
          <p:cNvPr id="5" name="Rubrik 1"/>
          <p:cNvSpPr txBox="1">
            <a:spLocks/>
          </p:cNvSpPr>
          <p:nvPr/>
        </p:nvSpPr>
        <p:spPr>
          <a:xfrm>
            <a:off x="0" y="764704"/>
            <a:ext cx="9144000"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06666"/>
                </a:solidFill>
                <a:effectLst/>
                <a:uLnTx/>
                <a:uFillTx/>
                <a:latin typeface="Arial" pitchFamily="34" charset="0"/>
                <a:ea typeface="+mj-ea"/>
                <a:cs typeface="Arial" pitchFamily="34" charset="0"/>
              </a:rPr>
              <a:t>Implementation of the CPMS 2013-2015</a:t>
            </a:r>
            <a:endParaRPr kumimoji="0" lang="en-US" sz="3600" b="0" i="0" u="none" strike="noStrike" kern="1200" cap="none" spc="0" normalizeH="0" baseline="0" noProof="0" dirty="0">
              <a:ln>
                <a:noFill/>
              </a:ln>
              <a:solidFill>
                <a:srgbClr val="006666"/>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ppt 4.png"/>
          <p:cNvPicPr>
            <a:picLocks noChangeAspect="1"/>
          </p:cNvPicPr>
          <p:nvPr/>
        </p:nvPicPr>
        <p:blipFill>
          <a:blip r:embed="rId3" cstate="print"/>
          <a:stretch>
            <a:fillRect/>
          </a:stretch>
        </p:blipFill>
        <p:spPr>
          <a:xfrm>
            <a:off x="10283" y="0"/>
            <a:ext cx="9123433" cy="6858000"/>
          </a:xfrm>
          <a:prstGeom prst="rect">
            <a:avLst/>
          </a:prstGeom>
        </p:spPr>
      </p:pic>
      <p:sp>
        <p:nvSpPr>
          <p:cNvPr id="2" name="Rubrik 1"/>
          <p:cNvSpPr>
            <a:spLocks noGrp="1"/>
          </p:cNvSpPr>
          <p:nvPr>
            <p:ph type="title"/>
          </p:nvPr>
        </p:nvSpPr>
        <p:spPr>
          <a:xfrm>
            <a:off x="2843808" y="1205880"/>
            <a:ext cx="3456384" cy="782960"/>
          </a:xfrm>
        </p:spPr>
        <p:txBody>
          <a:bodyPr>
            <a:normAutofit/>
          </a:bodyPr>
          <a:lstStyle/>
          <a:p>
            <a:r>
              <a:rPr lang="sv-SE" sz="2000" b="1" dirty="0" smtClean="0">
                <a:latin typeface="Arial" pitchFamily="34" charset="0"/>
                <a:cs typeface="Arial" pitchFamily="34" charset="0"/>
              </a:rPr>
              <a:t>Global </a:t>
            </a:r>
            <a:r>
              <a:rPr lang="en-US" sz="2000" b="1" dirty="0" smtClean="0">
                <a:latin typeface="Arial" pitchFamily="34" charset="0"/>
                <a:cs typeface="Arial" pitchFamily="34" charset="0"/>
              </a:rPr>
              <a:t>Level</a:t>
            </a:r>
            <a:r>
              <a:rPr lang="sv-SE" sz="2000" b="1" dirty="0" smtClean="0">
                <a:latin typeface="Arial" pitchFamily="34" charset="0"/>
                <a:cs typeface="Arial" pitchFamily="34" charset="0"/>
              </a:rPr>
              <a:t> Support</a:t>
            </a:r>
            <a:endParaRPr lang="sv-SE" sz="2000" b="1" dirty="0">
              <a:latin typeface="Arial" pitchFamily="34" charset="0"/>
              <a:cs typeface="Arial" pitchFamily="34" charset="0"/>
            </a:endParaRPr>
          </a:p>
        </p:txBody>
      </p:sp>
      <p:sp>
        <p:nvSpPr>
          <p:cNvPr id="6" name="Rektangel med rundade hörn diagonalt 5"/>
          <p:cNvSpPr/>
          <p:nvPr/>
        </p:nvSpPr>
        <p:spPr>
          <a:xfrm>
            <a:off x="323528" y="1844824"/>
            <a:ext cx="7920880" cy="3960440"/>
          </a:xfrm>
          <a:prstGeom prst="round2Diag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539552" y="2060848"/>
            <a:ext cx="7776864" cy="3816424"/>
          </a:xfrm>
        </p:spPr>
        <p:txBody>
          <a:bodyPr>
            <a:normAutofit/>
          </a:bodyPr>
          <a:lstStyle/>
          <a:p>
            <a:r>
              <a:rPr lang="en-US" sz="1800" dirty="0" smtClean="0">
                <a:latin typeface="Arial" pitchFamily="34" charset="0"/>
                <a:cs typeface="Arial" pitchFamily="34" charset="0"/>
              </a:rPr>
              <a:t>Financial and  technical support for regions and countries to carry out awareness raising and capacity building activities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Technical support for contextualization</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Development of adaptable capacity building and communication materials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Monitor the use and application of the Standards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Ensure Standards exist in 4 major languages</a:t>
            </a:r>
            <a:endParaRPr lang="en-US" sz="1800" dirty="0">
              <a:latin typeface="Arial" pitchFamily="34" charset="0"/>
              <a:cs typeface="Arial" pitchFamily="34" charset="0"/>
            </a:endParaRPr>
          </a:p>
        </p:txBody>
      </p:sp>
      <p:sp>
        <p:nvSpPr>
          <p:cNvPr id="5" name="Rubrik 1"/>
          <p:cNvSpPr txBox="1">
            <a:spLocks/>
          </p:cNvSpPr>
          <p:nvPr/>
        </p:nvSpPr>
        <p:spPr>
          <a:xfrm>
            <a:off x="0" y="692696"/>
            <a:ext cx="9144000"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06666"/>
                </a:solidFill>
                <a:effectLst/>
                <a:uLnTx/>
                <a:uFillTx/>
                <a:latin typeface="Arial" pitchFamily="34" charset="0"/>
                <a:ea typeface="+mj-ea"/>
                <a:cs typeface="Arial" pitchFamily="34" charset="0"/>
              </a:rPr>
              <a:t>Implementation of the CPMS 2013-2015</a:t>
            </a:r>
            <a:endParaRPr kumimoji="0" lang="en-US" sz="3600" b="0" i="0" u="none" strike="noStrike" kern="1200" cap="none" spc="0" normalizeH="0" baseline="0" noProof="0" dirty="0">
              <a:ln>
                <a:noFill/>
              </a:ln>
              <a:solidFill>
                <a:srgbClr val="006666"/>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ppt 4.png"/>
          <p:cNvPicPr>
            <a:picLocks noChangeAspect="1"/>
          </p:cNvPicPr>
          <p:nvPr/>
        </p:nvPicPr>
        <p:blipFill>
          <a:blip r:embed="rId3" cstate="print"/>
          <a:stretch>
            <a:fillRect/>
          </a:stretch>
        </p:blipFill>
        <p:spPr>
          <a:xfrm>
            <a:off x="10283" y="0"/>
            <a:ext cx="9133717" cy="6865730"/>
          </a:xfrm>
          <a:prstGeom prst="rect">
            <a:avLst/>
          </a:prstGeom>
        </p:spPr>
      </p:pic>
      <p:sp>
        <p:nvSpPr>
          <p:cNvPr id="9" name="Rubrik 8"/>
          <p:cNvSpPr>
            <a:spLocks noGrp="1"/>
          </p:cNvSpPr>
          <p:nvPr>
            <p:ph type="title"/>
          </p:nvPr>
        </p:nvSpPr>
        <p:spPr>
          <a:xfrm>
            <a:off x="457200" y="548680"/>
            <a:ext cx="8229600" cy="1143000"/>
          </a:xfrm>
        </p:spPr>
        <p:txBody>
          <a:bodyPr>
            <a:normAutofit/>
          </a:bodyPr>
          <a:lstStyle/>
          <a:p>
            <a:r>
              <a:rPr lang="sv-SE" sz="3600" dirty="0" smtClean="0">
                <a:solidFill>
                  <a:srgbClr val="006666"/>
                </a:solidFill>
                <a:latin typeface="Arial" pitchFamily="34" charset="0"/>
                <a:cs typeface="Arial" pitchFamily="34" charset="0"/>
              </a:rPr>
              <a:t>CPWG </a:t>
            </a:r>
            <a:r>
              <a:rPr lang="sv-SE" sz="3600" dirty="0" err="1" smtClean="0">
                <a:solidFill>
                  <a:srgbClr val="006666"/>
                </a:solidFill>
                <a:latin typeface="Arial" pitchFamily="34" charset="0"/>
                <a:cs typeface="Arial" pitchFamily="34" charset="0"/>
              </a:rPr>
              <a:t>Members</a:t>
            </a:r>
            <a:r>
              <a:rPr lang="sv-SE" sz="3600" dirty="0" smtClean="0">
                <a:solidFill>
                  <a:srgbClr val="006666"/>
                </a:solidFill>
                <a:latin typeface="Arial" pitchFamily="34" charset="0"/>
                <a:cs typeface="Arial" pitchFamily="34" charset="0"/>
              </a:rPr>
              <a:t> and Associates</a:t>
            </a:r>
            <a:endParaRPr lang="sv-SE" sz="3600" dirty="0">
              <a:solidFill>
                <a:srgbClr val="006666"/>
              </a:solidFill>
              <a:latin typeface="Arial" pitchFamily="34" charset="0"/>
              <a:cs typeface="Arial" pitchFamily="34" charset="0"/>
            </a:endParaRPr>
          </a:p>
        </p:txBody>
      </p:sp>
      <p:sp>
        <p:nvSpPr>
          <p:cNvPr id="16" name="Platshållare för innehåll 15"/>
          <p:cNvSpPr>
            <a:spLocks noGrp="1"/>
          </p:cNvSpPr>
          <p:nvPr>
            <p:ph idx="1"/>
          </p:nvPr>
        </p:nvSpPr>
        <p:spPr>
          <a:xfrm>
            <a:off x="457200" y="1340768"/>
            <a:ext cx="8229600" cy="4785395"/>
          </a:xfrm>
        </p:spPr>
        <p:txBody>
          <a:bodyPr>
            <a:normAutofit/>
          </a:bodyPr>
          <a:lstStyle/>
          <a:p>
            <a:pPr algn="just">
              <a:buNone/>
            </a:pPr>
            <a:r>
              <a:rPr lang="en-US" sz="1700" dirty="0" smtClean="0">
                <a:latin typeface="Arial" pitchFamily="34" charset="0"/>
                <a:cs typeface="Arial" pitchFamily="34" charset="0"/>
              </a:rPr>
              <a:t>	</a:t>
            </a:r>
            <a:r>
              <a:rPr lang="en-US" sz="1700" b="1" dirty="0" smtClean="0">
                <a:latin typeface="Arial" pitchFamily="34" charset="0"/>
                <a:cs typeface="Arial" pitchFamily="34" charset="0"/>
              </a:rPr>
              <a:t>Bureau for Population and Refugee Migration</a:t>
            </a:r>
            <a:r>
              <a:rPr lang="en-US" sz="1700" dirty="0" smtClean="0">
                <a:latin typeface="Arial" pitchFamily="34" charset="0"/>
                <a:cs typeface="Arial" pitchFamily="34" charset="0"/>
              </a:rPr>
              <a:t>; </a:t>
            </a:r>
            <a:r>
              <a:rPr lang="en-US" sz="1700" b="1" dirty="0" smtClean="0">
                <a:latin typeface="Arial" pitchFamily="34" charset="0"/>
                <a:cs typeface="Arial" pitchFamily="34" charset="0"/>
              </a:rPr>
              <a:t>Government of Canada</a:t>
            </a:r>
            <a:r>
              <a:rPr lang="en-US" sz="1700" dirty="0" smtClean="0">
                <a:latin typeface="Arial" pitchFamily="34" charset="0"/>
                <a:cs typeface="Arial" pitchFamily="34" charset="0"/>
              </a:rPr>
              <a:t>; Child Frontiers; Child Helpline International; Child Soldiers International; </a:t>
            </a:r>
            <a:r>
              <a:rPr lang="en-US" sz="1700" dirty="0" err="1" smtClean="0">
                <a:latin typeface="Arial" pitchFamily="34" charset="0"/>
                <a:cs typeface="Arial" pitchFamily="34" charset="0"/>
              </a:rPr>
              <a:t>ChildFund</a:t>
            </a:r>
            <a:r>
              <a:rPr lang="en-US" sz="1700" dirty="0" smtClean="0">
                <a:latin typeface="Arial" pitchFamily="34" charset="0"/>
                <a:cs typeface="Arial" pitchFamily="34" charset="0"/>
              </a:rPr>
              <a:t> International; Columbia University, CPC Network; Danish Refugee Council; </a:t>
            </a:r>
            <a:r>
              <a:rPr lang="en-US" sz="1700" b="1" dirty="0" smtClean="0">
                <a:latin typeface="Arial" pitchFamily="34" charset="0"/>
                <a:cs typeface="Arial" pitchFamily="34" charset="0"/>
              </a:rPr>
              <a:t>Department for International Development</a:t>
            </a:r>
            <a:r>
              <a:rPr lang="en-US" sz="1700" dirty="0" smtClean="0">
                <a:latin typeface="Arial" pitchFamily="34" charset="0"/>
                <a:cs typeface="Arial" pitchFamily="34" charset="0"/>
              </a:rPr>
              <a:t>; Displaced Children and Orphans Fund; </a:t>
            </a:r>
            <a:r>
              <a:rPr lang="en-US" sz="1700" b="1" dirty="0" smtClean="0">
                <a:latin typeface="Arial" pitchFamily="34" charset="0"/>
                <a:cs typeface="Arial" pitchFamily="34" charset="0"/>
              </a:rPr>
              <a:t>European Commission Humanitarian Office</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EveryChild</a:t>
            </a:r>
            <a:r>
              <a:rPr lang="en-US" sz="1700" dirty="0" smtClean="0">
                <a:latin typeface="Arial" pitchFamily="34" charset="0"/>
                <a:cs typeface="Arial" pitchFamily="34" charset="0"/>
              </a:rPr>
              <a:t>; Family for Every Child; Geneva Call; GOAL; Handicap International; Heartland Alliance; International Bureau for Children's Rights; International Committee of the Red Cross; International </a:t>
            </a:r>
            <a:r>
              <a:rPr lang="en-US" sz="1700" dirty="0" err="1" smtClean="0">
                <a:latin typeface="Arial" pitchFamily="34" charset="0"/>
                <a:cs typeface="Arial" pitchFamily="34" charset="0"/>
              </a:rPr>
              <a:t>Labour</a:t>
            </a:r>
            <a:r>
              <a:rPr lang="en-US" sz="1700" dirty="0" smtClean="0">
                <a:latin typeface="Arial" pitchFamily="34" charset="0"/>
                <a:cs typeface="Arial" pitchFamily="34" charset="0"/>
              </a:rPr>
              <a:t> Organization; International Rescue Committee; Islamic Relief Worldwide; Keeping Children Safe Coalition; Mercy Corps; Norwegian Refugee Council; </a:t>
            </a:r>
            <a:r>
              <a:rPr lang="en-US" sz="1700" b="1" dirty="0" smtClean="0">
                <a:latin typeface="Arial" pitchFamily="34" charset="0"/>
                <a:cs typeface="Arial" pitchFamily="34" charset="0"/>
              </a:rPr>
              <a:t>U.S. Office for Foreign Disaster Assistance</a:t>
            </a:r>
            <a:r>
              <a:rPr lang="en-US" sz="1700" dirty="0" smtClean="0">
                <a:latin typeface="Arial" pitchFamily="34" charset="0"/>
                <a:cs typeface="Arial" pitchFamily="34" charset="0"/>
              </a:rPr>
              <a:t>; Plan International; </a:t>
            </a:r>
            <a:r>
              <a:rPr lang="en-US" sz="1700" dirty="0" err="1" smtClean="0">
                <a:latin typeface="Arial" pitchFamily="34" charset="0"/>
                <a:cs typeface="Arial" pitchFamily="34" charset="0"/>
              </a:rPr>
              <a:t>Retrak</a:t>
            </a:r>
            <a:r>
              <a:rPr lang="en-US" sz="1700" dirty="0" smtClean="0">
                <a:latin typeface="Arial" pitchFamily="34" charset="0"/>
                <a:cs typeface="Arial" pitchFamily="34" charset="0"/>
              </a:rPr>
              <a:t>; Refugee Point; Save the Children; SOS Children's Villages International; </a:t>
            </a:r>
            <a:r>
              <a:rPr lang="en-US" sz="1700" b="1" dirty="0" smtClean="0">
                <a:latin typeface="Arial" pitchFamily="34" charset="0"/>
                <a:cs typeface="Arial" pitchFamily="34" charset="0"/>
              </a:rPr>
              <a:t>Swiss Agency for Development and Cooperation</a:t>
            </a:r>
            <a:r>
              <a:rPr lang="en-US" sz="1700" dirty="0" smtClean="0">
                <a:latin typeface="Arial" pitchFamily="34" charset="0"/>
                <a:cs typeface="Arial" pitchFamily="34" charset="0"/>
              </a:rPr>
              <a:t>; Terre des </a:t>
            </a:r>
            <a:r>
              <a:rPr lang="en-US" sz="1700" dirty="0" err="1" smtClean="0">
                <a:latin typeface="Arial" pitchFamily="34" charset="0"/>
                <a:cs typeface="Arial" pitchFamily="34" charset="0"/>
              </a:rPr>
              <a:t>Hommes</a:t>
            </a:r>
            <a:r>
              <a:rPr lang="en-US" sz="1700" dirty="0" smtClean="0">
                <a:latin typeface="Arial" pitchFamily="34" charset="0"/>
                <a:cs typeface="Arial" pitchFamily="34" charset="0"/>
              </a:rPr>
              <a:t>; The International Institute for Child Rights and Development; United Nations Children's Fund; United Nations Department of Peacekeeping Operations; United Nations High Commission for Refugees; War Child Canada; War Child Holland;  War Child UK; </a:t>
            </a:r>
            <a:r>
              <a:rPr lang="en-US" sz="1700" dirty="0" err="1" smtClean="0">
                <a:latin typeface="Arial" pitchFamily="34" charset="0"/>
                <a:cs typeface="Arial" pitchFamily="34" charset="0"/>
              </a:rPr>
              <a:t>Watchlist</a:t>
            </a:r>
            <a:r>
              <a:rPr lang="en-US" sz="1700" dirty="0" smtClean="0">
                <a:latin typeface="Arial" pitchFamily="34" charset="0"/>
                <a:cs typeface="Arial" pitchFamily="34" charset="0"/>
              </a:rPr>
              <a:t> on Children and Armed Conflict; and World Vision International.</a:t>
            </a:r>
            <a:endParaRPr lang="sv-SE" sz="17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ppt 4.png"/>
          <p:cNvPicPr>
            <a:picLocks noChangeAspect="1"/>
          </p:cNvPicPr>
          <p:nvPr/>
        </p:nvPicPr>
        <p:blipFill>
          <a:blip r:embed="rId3" cstate="print"/>
          <a:stretch>
            <a:fillRect/>
          </a:stretch>
        </p:blipFill>
        <p:spPr>
          <a:xfrm>
            <a:off x="10283" y="0"/>
            <a:ext cx="9123433" cy="6858000"/>
          </a:xfrm>
          <a:prstGeom prst="rect">
            <a:avLst/>
          </a:prstGeom>
        </p:spPr>
      </p:pic>
      <p:sp>
        <p:nvSpPr>
          <p:cNvPr id="2" name="Rubrik 1"/>
          <p:cNvSpPr>
            <a:spLocks noGrp="1"/>
          </p:cNvSpPr>
          <p:nvPr>
            <p:ph type="title"/>
          </p:nvPr>
        </p:nvSpPr>
        <p:spPr>
          <a:xfrm>
            <a:off x="539552" y="908720"/>
            <a:ext cx="8229600" cy="1143000"/>
          </a:xfrm>
        </p:spPr>
        <p:txBody>
          <a:bodyPr>
            <a:normAutofit fontScale="90000"/>
          </a:bodyPr>
          <a:lstStyle/>
          <a:p>
            <a:r>
              <a:rPr lang="sv-SE" sz="3600" dirty="0" smtClean="0">
                <a:solidFill>
                  <a:srgbClr val="006666"/>
                </a:solidFill>
                <a:latin typeface="Arial" pitchFamily="34" charset="0"/>
                <a:cs typeface="Arial" pitchFamily="34" charset="0"/>
              </a:rPr>
              <a:t>This is Samira – Overview of what the CPMS are about</a:t>
            </a:r>
            <a:endParaRPr lang="sv-SE" sz="3600" dirty="0">
              <a:solidFill>
                <a:srgbClr val="006666"/>
              </a:solidFill>
              <a:latin typeface="Arial" pitchFamily="34" charset="0"/>
              <a:cs typeface="Arial" pitchFamily="34" charset="0"/>
            </a:endParaRPr>
          </a:p>
        </p:txBody>
      </p:sp>
      <p:sp>
        <p:nvSpPr>
          <p:cNvPr id="7" name="textruta 6"/>
          <p:cNvSpPr txBox="1"/>
          <p:nvPr/>
        </p:nvSpPr>
        <p:spPr>
          <a:xfrm>
            <a:off x="3203848" y="5939988"/>
            <a:ext cx="2160240" cy="369332"/>
          </a:xfrm>
          <a:prstGeom prst="rect">
            <a:avLst/>
          </a:prstGeom>
          <a:noFill/>
        </p:spPr>
        <p:txBody>
          <a:bodyPr wrap="square" rtlCol="0">
            <a:spAutoFit/>
          </a:bodyPr>
          <a:lstStyle/>
          <a:p>
            <a:r>
              <a:rPr lang="sv-SE" dirty="0" smtClean="0">
                <a:latin typeface="Arial" pitchFamily="34" charset="0"/>
                <a:cs typeface="Arial" pitchFamily="34" charset="0"/>
                <a:hlinkClick r:id="rId4"/>
              </a:rPr>
              <a:t>English</a:t>
            </a:r>
            <a:endParaRPr lang="sv-SE" dirty="0">
              <a:latin typeface="Arial" pitchFamily="34" charset="0"/>
              <a:cs typeface="Arial" pitchFamily="34" charset="0"/>
            </a:endParaRPr>
          </a:p>
        </p:txBody>
      </p:sp>
      <p:sp>
        <p:nvSpPr>
          <p:cNvPr id="8" name="textruta 7"/>
          <p:cNvSpPr txBox="1"/>
          <p:nvPr/>
        </p:nvSpPr>
        <p:spPr>
          <a:xfrm>
            <a:off x="1979712" y="5949280"/>
            <a:ext cx="1944216" cy="369332"/>
          </a:xfrm>
          <a:prstGeom prst="rect">
            <a:avLst/>
          </a:prstGeom>
          <a:noFill/>
        </p:spPr>
        <p:txBody>
          <a:bodyPr wrap="square" rtlCol="0">
            <a:spAutoFit/>
          </a:bodyPr>
          <a:lstStyle/>
          <a:p>
            <a:r>
              <a:rPr lang="ar-AE" dirty="0" smtClean="0">
                <a:hlinkClick r:id="rId5"/>
              </a:rPr>
              <a:t>العربية</a:t>
            </a:r>
            <a:endParaRPr lang="sv-SE" dirty="0">
              <a:latin typeface="Arial" pitchFamily="34" charset="0"/>
              <a:cs typeface="Arial" pitchFamily="34" charset="0"/>
            </a:endParaRPr>
          </a:p>
        </p:txBody>
      </p:sp>
      <p:sp>
        <p:nvSpPr>
          <p:cNvPr id="9" name="textruta 8"/>
          <p:cNvSpPr txBox="1"/>
          <p:nvPr/>
        </p:nvSpPr>
        <p:spPr>
          <a:xfrm>
            <a:off x="6228184" y="5939988"/>
            <a:ext cx="2160240" cy="369332"/>
          </a:xfrm>
          <a:prstGeom prst="rect">
            <a:avLst/>
          </a:prstGeom>
          <a:noFill/>
        </p:spPr>
        <p:txBody>
          <a:bodyPr wrap="square" rtlCol="0">
            <a:spAutoFit/>
          </a:bodyPr>
          <a:lstStyle/>
          <a:p>
            <a:r>
              <a:rPr lang="es-ES" dirty="0" smtClean="0">
                <a:latin typeface="Arial" pitchFamily="34" charset="0"/>
                <a:cs typeface="Arial" pitchFamily="34" charset="0"/>
                <a:hlinkClick r:id="rId6"/>
              </a:rPr>
              <a:t>Español</a:t>
            </a:r>
            <a:endParaRPr lang="sv-SE" dirty="0">
              <a:latin typeface="Arial" pitchFamily="34" charset="0"/>
              <a:cs typeface="Arial" pitchFamily="34" charset="0"/>
            </a:endParaRPr>
          </a:p>
        </p:txBody>
      </p:sp>
      <p:sp>
        <p:nvSpPr>
          <p:cNvPr id="10" name="textruta 9"/>
          <p:cNvSpPr txBox="1"/>
          <p:nvPr/>
        </p:nvSpPr>
        <p:spPr>
          <a:xfrm>
            <a:off x="4644008" y="5949280"/>
            <a:ext cx="1584176" cy="369332"/>
          </a:xfrm>
          <a:prstGeom prst="rect">
            <a:avLst/>
          </a:prstGeom>
          <a:noFill/>
        </p:spPr>
        <p:txBody>
          <a:bodyPr wrap="square" rtlCol="0">
            <a:spAutoFit/>
          </a:bodyPr>
          <a:lstStyle/>
          <a:p>
            <a:r>
              <a:rPr lang="fr-FR" dirty="0" smtClean="0">
                <a:latin typeface="Arial" pitchFamily="34" charset="0"/>
                <a:cs typeface="Arial" pitchFamily="34" charset="0"/>
                <a:hlinkClick r:id="rId7"/>
              </a:rPr>
              <a:t>Français</a:t>
            </a:r>
            <a:endParaRPr lang="sv-SE" dirty="0">
              <a:latin typeface="Arial" pitchFamily="34" charset="0"/>
              <a:cs typeface="Arial" pitchFamily="34" charset="0"/>
            </a:endParaRPr>
          </a:p>
        </p:txBody>
      </p:sp>
      <p:pic>
        <p:nvPicPr>
          <p:cNvPr id="1026" name="Picture 2"/>
          <p:cNvPicPr>
            <a:picLocks noChangeAspect="1" noChangeArrowheads="1"/>
          </p:cNvPicPr>
          <p:nvPr/>
        </p:nvPicPr>
        <p:blipFill>
          <a:blip r:embed="rId8" cstate="print"/>
          <a:srcRect/>
          <a:stretch>
            <a:fillRect/>
          </a:stretch>
        </p:blipFill>
        <p:spPr bwMode="auto">
          <a:xfrm>
            <a:off x="1547664" y="2348880"/>
            <a:ext cx="6105525" cy="3400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endParaRPr lang="sv-SE"/>
          </a:p>
        </p:txBody>
      </p:sp>
      <p:pic>
        <p:nvPicPr>
          <p:cNvPr id="4" name="Bildobjekt 3" descr="ppt 4.png"/>
          <p:cNvPicPr>
            <a:picLocks noChangeAspect="1"/>
          </p:cNvPicPr>
          <p:nvPr/>
        </p:nvPicPr>
        <p:blipFill>
          <a:blip r:embed="rId2" cstate="print"/>
          <a:stretch>
            <a:fillRect/>
          </a:stretch>
        </p:blipFill>
        <p:spPr>
          <a:xfrm>
            <a:off x="10283" y="0"/>
            <a:ext cx="9123433" cy="6858000"/>
          </a:xfrm>
          <a:prstGeom prst="rect">
            <a:avLst/>
          </a:prstGeom>
        </p:spPr>
      </p:pic>
      <p:sp>
        <p:nvSpPr>
          <p:cNvPr id="8" name="Platshållare för innehåll 7"/>
          <p:cNvSpPr>
            <a:spLocks noGrp="1"/>
          </p:cNvSpPr>
          <p:nvPr>
            <p:ph sz="half" idx="1"/>
          </p:nvPr>
        </p:nvSpPr>
        <p:spPr>
          <a:xfrm>
            <a:off x="251520" y="4149080"/>
            <a:ext cx="4244280" cy="1977083"/>
          </a:xfrm>
        </p:spPr>
        <p:txBody>
          <a:bodyPr>
            <a:noAutofit/>
          </a:bodyPr>
          <a:lstStyle/>
          <a:p>
            <a:pPr>
              <a:buNone/>
            </a:pPr>
            <a:r>
              <a:rPr lang="en-US" sz="1600" dirty="0" smtClean="0">
                <a:latin typeface="Arial" pitchFamily="34" charset="0"/>
                <a:cs typeface="Arial" pitchFamily="34" charset="0"/>
              </a:rPr>
              <a:t>"It would provide benchmarks for what is</a:t>
            </a:r>
          </a:p>
          <a:p>
            <a:pPr>
              <a:buNone/>
            </a:pPr>
            <a:r>
              <a:rPr lang="en-US" sz="1600" dirty="0" smtClean="0">
                <a:latin typeface="Arial" pitchFamily="34" charset="0"/>
                <a:cs typeface="Arial" pitchFamily="34" charset="0"/>
              </a:rPr>
              <a:t>a good enough child protection</a:t>
            </a:r>
          </a:p>
          <a:p>
            <a:pPr>
              <a:buNone/>
            </a:pPr>
            <a:r>
              <a:rPr lang="en-US" sz="1600" dirty="0" err="1" smtClean="0">
                <a:latin typeface="Arial" pitchFamily="34" charset="0"/>
                <a:cs typeface="Arial" pitchFamily="34" charset="0"/>
              </a:rPr>
              <a:t>programme</a:t>
            </a:r>
            <a:r>
              <a:rPr lang="en-US" sz="1600" dirty="0" smtClean="0">
                <a:latin typeface="Arial" pitchFamily="34" charset="0"/>
                <a:cs typeface="Arial" pitchFamily="34" charset="0"/>
              </a:rPr>
              <a:t>“</a:t>
            </a:r>
          </a:p>
          <a:p>
            <a:pPr>
              <a:buNone/>
            </a:pP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"Indicators would allow organizations to</a:t>
            </a:r>
          </a:p>
          <a:p>
            <a:pPr>
              <a:buNone/>
            </a:pPr>
            <a:r>
              <a:rPr lang="en-US" sz="1600" dirty="0" smtClean="0">
                <a:latin typeface="Arial" pitchFamily="34" charset="0"/>
                <a:cs typeface="Arial" pitchFamily="34" charset="0"/>
              </a:rPr>
              <a:t>better evaluate their response work in</a:t>
            </a:r>
          </a:p>
          <a:p>
            <a:pPr>
              <a:buNone/>
            </a:pPr>
            <a:r>
              <a:rPr lang="en-US" sz="1600" dirty="0" smtClean="0">
                <a:latin typeface="Arial" pitchFamily="34" charset="0"/>
                <a:cs typeface="Arial" pitchFamily="34" charset="0"/>
              </a:rPr>
              <a:t>terms of child protection"</a:t>
            </a:r>
            <a:endParaRPr lang="sv-SE" sz="1600" dirty="0">
              <a:latin typeface="Arial" pitchFamily="34" charset="0"/>
              <a:cs typeface="Arial" pitchFamily="34" charset="0"/>
            </a:endParaRPr>
          </a:p>
        </p:txBody>
      </p:sp>
      <p:sp>
        <p:nvSpPr>
          <p:cNvPr id="9" name="Platshållare för innehåll 8"/>
          <p:cNvSpPr>
            <a:spLocks noGrp="1"/>
          </p:cNvSpPr>
          <p:nvPr>
            <p:ph sz="half" idx="2"/>
          </p:nvPr>
        </p:nvSpPr>
        <p:spPr>
          <a:xfrm>
            <a:off x="4648200" y="4149080"/>
            <a:ext cx="4495800" cy="1977083"/>
          </a:xfrm>
        </p:spPr>
        <p:txBody>
          <a:bodyPr>
            <a:normAutofit fontScale="92500" lnSpcReduction="20000"/>
          </a:bodyPr>
          <a:lstStyle/>
          <a:p>
            <a:pPr>
              <a:buNone/>
            </a:pPr>
            <a:r>
              <a:rPr lang="en-US" sz="1600" dirty="0" smtClean="0">
                <a:latin typeface="Arial" pitchFamily="34" charset="0"/>
                <a:cs typeface="Arial" pitchFamily="34" charset="0"/>
              </a:rPr>
              <a:t>"To would help organizations prepare for</a:t>
            </a:r>
          </a:p>
          <a:p>
            <a:pPr>
              <a:buNone/>
            </a:pPr>
            <a:r>
              <a:rPr lang="en-US" sz="1600" dirty="0" smtClean="0">
                <a:latin typeface="Arial" pitchFamily="34" charset="0"/>
                <a:cs typeface="Arial" pitchFamily="34" charset="0"/>
              </a:rPr>
              <a:t>child protection issues during emergency</a:t>
            </a:r>
          </a:p>
          <a:p>
            <a:pPr>
              <a:buNone/>
            </a:pPr>
            <a:r>
              <a:rPr lang="en-US" sz="1600" dirty="0" smtClean="0">
                <a:latin typeface="Arial" pitchFamily="34" charset="0"/>
                <a:cs typeface="Arial" pitchFamily="34" charset="0"/>
              </a:rPr>
              <a:t>response“</a:t>
            </a:r>
          </a:p>
          <a:p>
            <a:pPr>
              <a:buNone/>
            </a:pP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"To enable new cluster members at country</a:t>
            </a:r>
          </a:p>
          <a:p>
            <a:pPr>
              <a:buNone/>
            </a:pPr>
            <a:r>
              <a:rPr lang="en-US" sz="1600" dirty="0" smtClean="0">
                <a:latin typeface="Arial" pitchFamily="34" charset="0"/>
                <a:cs typeface="Arial" pitchFamily="34" charset="0"/>
              </a:rPr>
              <a:t>level to benefit from evolution of the sector so</a:t>
            </a:r>
          </a:p>
          <a:p>
            <a:pPr>
              <a:buNone/>
            </a:pPr>
            <a:r>
              <a:rPr lang="en-US" sz="1600" dirty="0" smtClean="0">
                <a:latin typeface="Arial" pitchFamily="34" charset="0"/>
                <a:cs typeface="Arial" pitchFamily="34" charset="0"/>
              </a:rPr>
              <a:t>far, and encourage all actors to obtain a</a:t>
            </a:r>
          </a:p>
          <a:p>
            <a:pPr>
              <a:buNone/>
            </a:pPr>
            <a:r>
              <a:rPr lang="en-US" sz="1600" dirty="0" smtClean="0">
                <a:latin typeface="Arial" pitchFamily="34" charset="0"/>
                <a:cs typeface="Arial" pitchFamily="34" charset="0"/>
              </a:rPr>
              <a:t>minimum level of quality in responses"</a:t>
            </a:r>
            <a:endParaRPr lang="sv-SE" sz="1600" dirty="0">
              <a:latin typeface="Arial" pitchFamily="34" charset="0"/>
              <a:cs typeface="Arial" pitchFamily="34" charset="0"/>
            </a:endParaRPr>
          </a:p>
        </p:txBody>
      </p:sp>
      <p:sp>
        <p:nvSpPr>
          <p:cNvPr id="5" name="Rubrik 8"/>
          <p:cNvSpPr txBox="1">
            <a:spLocks/>
          </p:cNvSpPr>
          <p:nvPr/>
        </p:nvSpPr>
        <p:spPr>
          <a:xfrm>
            <a:off x="817240" y="773832"/>
            <a:ext cx="7427168" cy="854968"/>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dirty="0" smtClean="0">
                <a:ln>
                  <a:noFill/>
                </a:ln>
                <a:solidFill>
                  <a:srgbClr val="006666"/>
                </a:solidFill>
                <a:effectLst/>
                <a:uLnTx/>
                <a:uFillTx/>
                <a:latin typeface="Arial" pitchFamily="34" charset="0"/>
                <a:ea typeface="+mj-ea"/>
                <a:cs typeface="Arial" pitchFamily="34" charset="0"/>
              </a:rPr>
              <a:t>The need for minimum standards</a:t>
            </a:r>
            <a:r>
              <a:rPr kumimoji="0" lang="en-US" sz="3600" b="0" i="0" u="none" strike="noStrike" kern="1200" cap="none" spc="0" normalizeH="0" dirty="0" smtClean="0">
                <a:ln>
                  <a:noFill/>
                </a:ln>
                <a:solidFill>
                  <a:srgbClr val="006666"/>
                </a:solidFill>
                <a:effectLst/>
                <a:uLnTx/>
                <a:uFillTx/>
                <a:latin typeface="Arial" pitchFamily="34" charset="0"/>
                <a:ea typeface="+mj-ea"/>
                <a:cs typeface="Arial" pitchFamily="34" charset="0"/>
              </a:rPr>
              <a:t> for Child Protection in Emergencies</a:t>
            </a:r>
            <a:endParaRPr kumimoji="0" lang="en-US" sz="3600" b="0" i="0" u="none" strike="noStrike" kern="1200" cap="none" spc="0" normalizeH="0" baseline="0" dirty="0">
              <a:ln>
                <a:noFill/>
              </a:ln>
              <a:solidFill>
                <a:srgbClr val="006666"/>
              </a:solidFill>
              <a:effectLst/>
              <a:uLnTx/>
              <a:uFillTx/>
              <a:latin typeface="Arial" pitchFamily="34" charset="0"/>
              <a:ea typeface="+mj-ea"/>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979712" y="1618262"/>
            <a:ext cx="5184576" cy="23868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pt 4.png"/>
          <p:cNvPicPr>
            <a:picLocks noChangeAspect="1"/>
          </p:cNvPicPr>
          <p:nvPr/>
        </p:nvPicPr>
        <p:blipFill>
          <a:blip r:embed="rId2" cstate="print"/>
          <a:stretch>
            <a:fillRect/>
          </a:stretch>
        </p:blipFill>
        <p:spPr>
          <a:xfrm>
            <a:off x="10283" y="0"/>
            <a:ext cx="9123433" cy="6858000"/>
          </a:xfrm>
          <a:prstGeom prst="rect">
            <a:avLst/>
          </a:prstGeom>
        </p:spPr>
      </p:pic>
      <p:sp>
        <p:nvSpPr>
          <p:cNvPr id="6" name="Rubrik 8"/>
          <p:cNvSpPr txBox="1">
            <a:spLocks/>
          </p:cNvSpPr>
          <p:nvPr/>
        </p:nvSpPr>
        <p:spPr>
          <a:xfrm>
            <a:off x="817240" y="773832"/>
            <a:ext cx="7427168" cy="854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dirty="0" smtClean="0">
                <a:ln>
                  <a:noFill/>
                </a:ln>
                <a:solidFill>
                  <a:srgbClr val="006666"/>
                </a:solidFill>
                <a:effectLst/>
                <a:uLnTx/>
                <a:uFillTx/>
                <a:latin typeface="Arial" pitchFamily="34" charset="0"/>
                <a:ea typeface="+mj-ea"/>
                <a:cs typeface="Arial" pitchFamily="34" charset="0"/>
              </a:rPr>
              <a:t>CPMS Development</a:t>
            </a:r>
            <a:r>
              <a:rPr kumimoji="0" lang="en-US" sz="3600" b="0" i="0" u="none" strike="noStrike" kern="1200" cap="none" spc="0" normalizeH="0" dirty="0" smtClean="0">
                <a:ln>
                  <a:noFill/>
                </a:ln>
                <a:solidFill>
                  <a:srgbClr val="006666"/>
                </a:solidFill>
                <a:effectLst/>
                <a:uLnTx/>
                <a:uFillTx/>
                <a:latin typeface="Arial" pitchFamily="34" charset="0"/>
                <a:ea typeface="+mj-ea"/>
                <a:cs typeface="Arial" pitchFamily="34" charset="0"/>
              </a:rPr>
              <a:t> Process</a:t>
            </a:r>
            <a:endParaRPr kumimoji="0" lang="en-US" sz="3600" b="0" i="0" u="none" strike="noStrike" kern="1200" cap="none" spc="0" normalizeH="0" baseline="0" dirty="0">
              <a:ln>
                <a:noFill/>
              </a:ln>
              <a:solidFill>
                <a:srgbClr val="006666"/>
              </a:solidFill>
              <a:effectLst/>
              <a:uLnTx/>
              <a:uFillTx/>
              <a:latin typeface="Arial" pitchFamily="34" charset="0"/>
              <a:ea typeface="+mj-ea"/>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051720" y="1556792"/>
            <a:ext cx="4896544" cy="2241685"/>
          </a:xfrm>
          <a:prstGeom prst="rect">
            <a:avLst/>
          </a:prstGeom>
          <a:noFill/>
          <a:ln w="9525">
            <a:noFill/>
            <a:miter lim="800000"/>
            <a:headEnd/>
            <a:tailEnd/>
          </a:ln>
        </p:spPr>
      </p:pic>
      <p:graphicFrame>
        <p:nvGraphicFramePr>
          <p:cNvPr id="8" name="Diagram 7"/>
          <p:cNvGraphicFramePr/>
          <p:nvPr/>
        </p:nvGraphicFramePr>
        <p:xfrm>
          <a:off x="251520" y="3573016"/>
          <a:ext cx="8640960"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pt 4.png"/>
          <p:cNvPicPr>
            <a:picLocks noChangeAspect="1"/>
          </p:cNvPicPr>
          <p:nvPr/>
        </p:nvPicPr>
        <p:blipFill>
          <a:blip r:embed="rId2" cstate="print"/>
          <a:stretch>
            <a:fillRect/>
          </a:stretch>
        </p:blipFill>
        <p:spPr>
          <a:xfrm>
            <a:off x="10283" y="0"/>
            <a:ext cx="9123433" cy="6858000"/>
          </a:xfrm>
          <a:prstGeom prst="rect">
            <a:avLst/>
          </a:prstGeom>
        </p:spPr>
      </p:pic>
      <p:sp>
        <p:nvSpPr>
          <p:cNvPr id="6" name="Rubrik 8"/>
          <p:cNvSpPr txBox="1">
            <a:spLocks/>
          </p:cNvSpPr>
          <p:nvPr/>
        </p:nvSpPr>
        <p:spPr>
          <a:xfrm>
            <a:off x="539552" y="773832"/>
            <a:ext cx="8244408" cy="854968"/>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dirty="0" smtClean="0">
                <a:ln>
                  <a:noFill/>
                </a:ln>
                <a:solidFill>
                  <a:srgbClr val="006666"/>
                </a:solidFill>
                <a:effectLst/>
                <a:uLnTx/>
                <a:uFillTx/>
                <a:latin typeface="Arial" pitchFamily="34" charset="0"/>
                <a:ea typeface="+mj-ea"/>
                <a:cs typeface="Arial" pitchFamily="34" charset="0"/>
              </a:rPr>
              <a:t>CPMS and other Humanitarian Standards</a:t>
            </a:r>
            <a:endParaRPr kumimoji="0" lang="en-US" sz="3600" b="0" i="0" u="none" strike="noStrike" kern="1200" cap="none" spc="0" normalizeH="0" baseline="0" dirty="0">
              <a:ln>
                <a:noFill/>
              </a:ln>
              <a:solidFill>
                <a:srgbClr val="006666"/>
              </a:solidFill>
              <a:effectLst/>
              <a:uLnTx/>
              <a:uFillTx/>
              <a:latin typeface="Arial" pitchFamily="34" charset="0"/>
              <a:ea typeface="+mj-ea"/>
              <a:cs typeface="Arial" pitchFamily="34" charset="0"/>
            </a:endParaRPr>
          </a:p>
        </p:txBody>
      </p:sp>
      <p:sp>
        <p:nvSpPr>
          <p:cNvPr id="8" name="Rubrik 7"/>
          <p:cNvSpPr>
            <a:spLocks noGrp="1"/>
          </p:cNvSpPr>
          <p:nvPr>
            <p:ph type="ctrTitle"/>
          </p:nvPr>
        </p:nvSpPr>
        <p:spPr>
          <a:xfrm>
            <a:off x="552796" y="2420888"/>
            <a:ext cx="7772400" cy="864096"/>
          </a:xfrm>
        </p:spPr>
        <p:txBody>
          <a:bodyPr>
            <a:normAutofit/>
          </a:bodyPr>
          <a:lstStyle/>
          <a:p>
            <a:r>
              <a:rPr lang="en-US" sz="1800" b="1" dirty="0" smtClean="0">
                <a:latin typeface="Arial" pitchFamily="34" charset="0"/>
                <a:cs typeface="Arial" pitchFamily="34" charset="0"/>
              </a:rPr>
              <a:t>The CPMS became companion to Sphere Standards in May 2013.</a:t>
            </a:r>
            <a:endParaRPr lang="en-US" sz="1800" b="1" dirty="0">
              <a:latin typeface="Arial" pitchFamily="34" charset="0"/>
              <a:cs typeface="Arial" pitchFamily="34" charset="0"/>
            </a:endParaRPr>
          </a:p>
        </p:txBody>
      </p:sp>
      <p:sp>
        <p:nvSpPr>
          <p:cNvPr id="9" name="Underrubrik 8"/>
          <p:cNvSpPr>
            <a:spLocks noGrp="1"/>
          </p:cNvSpPr>
          <p:nvPr>
            <p:ph type="subTitle" idx="1"/>
          </p:nvPr>
        </p:nvSpPr>
        <p:spPr>
          <a:xfrm>
            <a:off x="775556" y="1556792"/>
            <a:ext cx="7772400" cy="1054968"/>
          </a:xfrm>
        </p:spPr>
        <p:txBody>
          <a:bodyPr>
            <a:normAutofit/>
          </a:bodyPr>
          <a:lstStyle/>
          <a:p>
            <a:r>
              <a:rPr lang="en-US" sz="1800" dirty="0" smtClean="0">
                <a:solidFill>
                  <a:schemeClr val="tx1"/>
                </a:solidFill>
                <a:latin typeface="Arial" pitchFamily="34" charset="0"/>
                <a:cs typeface="Arial" pitchFamily="34" charset="0"/>
              </a:rPr>
              <a:t>The Sphere Project, the ICRC Professional Standards for Protection, INEE Standards, HAP and others help humanitarian actors to improve quality and accountability in Humanitarian Response.</a:t>
            </a:r>
            <a:endParaRPr lang="sv-SE" sz="1800" dirty="0">
              <a:solidFill>
                <a:schemeClr val="tx1"/>
              </a:solidFill>
              <a:latin typeface="Arial" pitchFamily="34" charset="0"/>
              <a:cs typeface="Arial" pitchFamily="34" charset="0"/>
            </a:endParaRPr>
          </a:p>
        </p:txBody>
      </p:sp>
      <p:sp>
        <p:nvSpPr>
          <p:cNvPr id="10" name="Rubrik 7"/>
          <p:cNvSpPr txBox="1">
            <a:spLocks/>
          </p:cNvSpPr>
          <p:nvPr/>
        </p:nvSpPr>
        <p:spPr>
          <a:xfrm>
            <a:off x="-180528" y="3068960"/>
            <a:ext cx="5004048"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dirty="0" smtClean="0">
                <a:ln>
                  <a:noFill/>
                </a:ln>
                <a:solidFill>
                  <a:schemeClr val="tx1"/>
                </a:solidFill>
                <a:effectLst/>
                <a:uLnTx/>
                <a:uFillTx/>
                <a:latin typeface="+mj-lt"/>
                <a:ea typeface="+mj-ea"/>
                <a:cs typeface="+mj-cs"/>
              </a:rPr>
              <a:t>Sphere Companion Standards:</a:t>
            </a:r>
            <a:endParaRPr kumimoji="0" lang="en-US" sz="2800" b="0" i="0" u="none" strike="noStrike" kern="1200" cap="none" spc="0" normalizeH="0" baseline="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251520" y="3861048"/>
            <a:ext cx="1368152" cy="202836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979712" y="4227748"/>
            <a:ext cx="1368152" cy="1937556"/>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563888" y="4242395"/>
            <a:ext cx="1415748" cy="1994917"/>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5220072" y="4263344"/>
            <a:ext cx="1512168" cy="1973968"/>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7020272" y="4241811"/>
            <a:ext cx="1296143" cy="19955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additive="base">
                                        <p:cTn id="18" dur="500" fill="hold"/>
                                        <p:tgtEl>
                                          <p:spTgt spid="4099"/>
                                        </p:tgtEl>
                                        <p:attrNameLst>
                                          <p:attrName>ppt_x</p:attrName>
                                        </p:attrNameLst>
                                      </p:cBhvr>
                                      <p:tavLst>
                                        <p:tav tm="0">
                                          <p:val>
                                            <p:strVal val="#ppt_x"/>
                                          </p:val>
                                        </p:tav>
                                        <p:tav tm="100000">
                                          <p:val>
                                            <p:strVal val="#ppt_x"/>
                                          </p:val>
                                        </p:tav>
                                      </p:tavLst>
                                    </p:anim>
                                    <p:anim calcmode="lin" valueType="num">
                                      <p:cBhvr additive="base">
                                        <p:cTn id="19"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 calcmode="lin" valueType="num">
                                      <p:cBhvr additive="base">
                                        <p:cTn id="30" dur="500" fill="hold"/>
                                        <p:tgtEl>
                                          <p:spTgt spid="4101"/>
                                        </p:tgtEl>
                                        <p:attrNameLst>
                                          <p:attrName>ppt_x</p:attrName>
                                        </p:attrNameLst>
                                      </p:cBhvr>
                                      <p:tavLst>
                                        <p:tav tm="0">
                                          <p:val>
                                            <p:strVal val="#ppt_x"/>
                                          </p:val>
                                        </p:tav>
                                        <p:tav tm="100000">
                                          <p:val>
                                            <p:strVal val="#ppt_x"/>
                                          </p:val>
                                        </p:tav>
                                      </p:tavLst>
                                    </p:anim>
                                    <p:anim calcmode="lin" valueType="num">
                                      <p:cBhvr additive="base">
                                        <p:cTn id="3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102"/>
                                        </p:tgtEl>
                                        <p:attrNameLst>
                                          <p:attrName>style.visibility</p:attrName>
                                        </p:attrNameLst>
                                      </p:cBhvr>
                                      <p:to>
                                        <p:strVal val="visible"/>
                                      </p:to>
                                    </p:set>
                                    <p:anim calcmode="lin" valueType="num">
                                      <p:cBhvr additive="base">
                                        <p:cTn id="36" dur="500" fill="hold"/>
                                        <p:tgtEl>
                                          <p:spTgt spid="4102"/>
                                        </p:tgtEl>
                                        <p:attrNameLst>
                                          <p:attrName>ppt_x</p:attrName>
                                        </p:attrNameLst>
                                      </p:cBhvr>
                                      <p:tavLst>
                                        <p:tav tm="0">
                                          <p:val>
                                            <p:strVal val="#ppt_x"/>
                                          </p:val>
                                        </p:tav>
                                        <p:tav tm="100000">
                                          <p:val>
                                            <p:strVal val="#ppt_x"/>
                                          </p:val>
                                        </p:tav>
                                      </p:tavLst>
                                    </p:anim>
                                    <p:anim calcmode="lin" valueType="num">
                                      <p:cBhvr additive="base">
                                        <p:cTn id="37"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descr="ppt 4.png"/>
          <p:cNvPicPr>
            <a:picLocks noChangeAspect="1"/>
          </p:cNvPicPr>
          <p:nvPr/>
        </p:nvPicPr>
        <p:blipFill>
          <a:blip r:embed="rId3" cstate="print"/>
          <a:stretch>
            <a:fillRect/>
          </a:stretch>
        </p:blipFill>
        <p:spPr>
          <a:xfrm>
            <a:off x="0" y="0"/>
            <a:ext cx="9144000" cy="6873460"/>
          </a:xfrm>
          <a:prstGeom prst="rect">
            <a:avLst/>
          </a:prstGeom>
        </p:spPr>
      </p:pic>
      <p:sp>
        <p:nvSpPr>
          <p:cNvPr id="6" name="Rubrik 5"/>
          <p:cNvSpPr>
            <a:spLocks noGrp="1"/>
          </p:cNvSpPr>
          <p:nvPr>
            <p:ph type="title"/>
          </p:nvPr>
        </p:nvSpPr>
        <p:spPr>
          <a:xfrm>
            <a:off x="457200" y="485800"/>
            <a:ext cx="8229600" cy="1143000"/>
          </a:xfrm>
        </p:spPr>
        <p:txBody>
          <a:bodyPr>
            <a:normAutofit/>
          </a:bodyPr>
          <a:lstStyle/>
          <a:p>
            <a:r>
              <a:rPr lang="en-US" sz="3600" dirty="0" smtClean="0">
                <a:solidFill>
                  <a:srgbClr val="006666"/>
                </a:solidFill>
                <a:latin typeface="Arial" pitchFamily="34" charset="0"/>
                <a:cs typeface="Arial" pitchFamily="34" charset="0"/>
              </a:rPr>
              <a:t>CPMS Objectives</a:t>
            </a:r>
            <a:endParaRPr lang="en-US" sz="3600" dirty="0">
              <a:solidFill>
                <a:srgbClr val="006666"/>
              </a:solidFill>
              <a:latin typeface="Arial" pitchFamily="34" charset="0"/>
              <a:cs typeface="Arial" pitchFamily="34" charset="0"/>
            </a:endParaRPr>
          </a:p>
        </p:txBody>
      </p:sp>
      <p:sp>
        <p:nvSpPr>
          <p:cNvPr id="7" name="Platshållare för innehåll 6"/>
          <p:cNvSpPr>
            <a:spLocks noGrp="1"/>
          </p:cNvSpPr>
          <p:nvPr>
            <p:ph idx="1"/>
          </p:nvPr>
        </p:nvSpPr>
        <p:spPr>
          <a:xfrm>
            <a:off x="457200" y="1412776"/>
            <a:ext cx="8229600" cy="4525963"/>
          </a:xfrm>
        </p:spPr>
        <p:txBody>
          <a:bodyPr>
            <a:normAutofit lnSpcReduction="10000"/>
          </a:bodyPr>
          <a:lstStyle/>
          <a:p>
            <a:r>
              <a:rPr lang="en-US" sz="1800" dirty="0" smtClean="0">
                <a:latin typeface="Arial" pitchFamily="34" charset="0"/>
                <a:cs typeface="Arial" pitchFamily="34" charset="0"/>
              </a:rPr>
              <a:t>Establish </a:t>
            </a:r>
            <a:r>
              <a:rPr lang="en-US" sz="1800" b="1" dirty="0" smtClean="0">
                <a:latin typeface="Arial" pitchFamily="34" charset="0"/>
                <a:cs typeface="Arial" pitchFamily="34" charset="0"/>
              </a:rPr>
              <a:t>common principles </a:t>
            </a:r>
            <a:r>
              <a:rPr lang="en-US" sz="1800" dirty="0" smtClean="0">
                <a:latin typeface="Arial" pitchFamily="34" charset="0"/>
                <a:cs typeface="Arial" pitchFamily="34" charset="0"/>
              </a:rPr>
              <a:t>and strengthen coordination amongst child protection actors.</a:t>
            </a:r>
          </a:p>
          <a:p>
            <a:endParaRPr lang="en-US" sz="1800" dirty="0" smtClean="0">
              <a:latin typeface="Arial" pitchFamily="34" charset="0"/>
              <a:cs typeface="Arial" pitchFamily="34" charset="0"/>
            </a:endParaRPr>
          </a:p>
          <a:p>
            <a:r>
              <a:rPr lang="en-US" sz="1800" b="1" dirty="0" smtClean="0">
                <a:latin typeface="Arial" pitchFamily="34" charset="0"/>
                <a:cs typeface="Arial" pitchFamily="34" charset="0"/>
              </a:rPr>
              <a:t>Improve the quality </a:t>
            </a:r>
            <a:r>
              <a:rPr lang="en-US" sz="1800" dirty="0" smtClean="0">
                <a:latin typeface="Arial" pitchFamily="34" charset="0"/>
                <a:cs typeface="Arial" pitchFamily="34" charset="0"/>
              </a:rPr>
              <a:t>of child protection programming to achieve greater impact for children.</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Improve </a:t>
            </a:r>
            <a:r>
              <a:rPr lang="en-US" sz="1800" b="1" dirty="0" smtClean="0">
                <a:latin typeface="Arial" pitchFamily="34" charset="0"/>
                <a:cs typeface="Arial" pitchFamily="34" charset="0"/>
              </a:rPr>
              <a:t>accountability</a:t>
            </a:r>
            <a:r>
              <a:rPr lang="en-US" sz="1800" dirty="0" smtClean="0">
                <a:latin typeface="Arial" pitchFamily="34" charset="0"/>
                <a:cs typeface="Arial" pitchFamily="34" charset="0"/>
              </a:rPr>
              <a:t> within the child protection sector during emergencies.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Further </a:t>
            </a:r>
            <a:r>
              <a:rPr lang="en-US" sz="1800" b="1" dirty="0" smtClean="0">
                <a:latin typeface="Arial" pitchFamily="34" charset="0"/>
                <a:cs typeface="Arial" pitchFamily="34" charset="0"/>
              </a:rPr>
              <a:t>define the professional field </a:t>
            </a:r>
            <a:r>
              <a:rPr lang="en-US" sz="1800" dirty="0" smtClean="0">
                <a:latin typeface="Arial" pitchFamily="34" charset="0"/>
                <a:cs typeface="Arial" pitchFamily="34" charset="0"/>
              </a:rPr>
              <a:t>of child protection.</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Make </a:t>
            </a:r>
            <a:r>
              <a:rPr lang="en-US" sz="1800" b="1" dirty="0" smtClean="0">
                <a:latin typeface="Arial" pitchFamily="34" charset="0"/>
                <a:cs typeface="Arial" pitchFamily="34" charset="0"/>
              </a:rPr>
              <a:t>available good practice </a:t>
            </a:r>
            <a:r>
              <a:rPr lang="en-US" sz="1800" dirty="0" smtClean="0">
                <a:latin typeface="Arial" pitchFamily="34" charset="0"/>
                <a:cs typeface="Arial" pitchFamily="34" charset="0"/>
              </a:rPr>
              <a:t>in child protection to date.</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Enable </a:t>
            </a:r>
            <a:r>
              <a:rPr lang="en-US" sz="1800" b="1" dirty="0" smtClean="0">
                <a:latin typeface="Arial" pitchFamily="34" charset="0"/>
                <a:cs typeface="Arial" pitchFamily="34" charset="0"/>
              </a:rPr>
              <a:t>better advocacy </a:t>
            </a:r>
            <a:r>
              <a:rPr lang="en-US" sz="1800" dirty="0" smtClean="0">
                <a:latin typeface="Arial" pitchFamily="34" charset="0"/>
                <a:cs typeface="Arial" pitchFamily="34" charset="0"/>
              </a:rPr>
              <a:t>and communication on child protection risks, needs and responses.</a:t>
            </a:r>
            <a:endParaRPr lang="en-US" sz="1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20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20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2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pt 4.png"/>
          <p:cNvPicPr>
            <a:picLocks noChangeAspect="1"/>
          </p:cNvPicPr>
          <p:nvPr/>
        </p:nvPicPr>
        <p:blipFill>
          <a:blip r:embed="rId3" cstate="print"/>
          <a:stretch>
            <a:fillRect/>
          </a:stretch>
        </p:blipFill>
        <p:spPr>
          <a:xfrm>
            <a:off x="20567" y="0"/>
            <a:ext cx="9123433" cy="6858000"/>
          </a:xfrm>
          <a:prstGeom prst="rect">
            <a:avLst/>
          </a:prstGeom>
        </p:spPr>
      </p:pic>
      <p:sp>
        <p:nvSpPr>
          <p:cNvPr id="2" name="Rubrik 1"/>
          <p:cNvSpPr>
            <a:spLocks noGrp="1"/>
          </p:cNvSpPr>
          <p:nvPr>
            <p:ph type="title"/>
          </p:nvPr>
        </p:nvSpPr>
        <p:spPr>
          <a:xfrm>
            <a:off x="457200" y="413792"/>
            <a:ext cx="8229600" cy="1143000"/>
          </a:xfrm>
        </p:spPr>
        <p:txBody>
          <a:bodyPr>
            <a:normAutofit/>
          </a:bodyPr>
          <a:lstStyle/>
          <a:p>
            <a:r>
              <a:rPr lang="en-US" sz="3600" dirty="0" smtClean="0">
                <a:solidFill>
                  <a:srgbClr val="006666"/>
                </a:solidFill>
              </a:rPr>
              <a:t>CPMS Structure</a:t>
            </a:r>
            <a:endParaRPr lang="en-US" sz="3600" dirty="0">
              <a:solidFill>
                <a:srgbClr val="006666"/>
              </a:solidFill>
            </a:endParaRPr>
          </a:p>
        </p:txBody>
      </p:sp>
      <p:sp>
        <p:nvSpPr>
          <p:cNvPr id="8" name="Rektangel 7"/>
          <p:cNvSpPr/>
          <p:nvPr/>
        </p:nvSpPr>
        <p:spPr>
          <a:xfrm>
            <a:off x="107504" y="1268760"/>
            <a:ext cx="2232248"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4644008" y="1661899"/>
            <a:ext cx="4104456" cy="830997"/>
          </a:xfrm>
          <a:prstGeom prst="rect">
            <a:avLst/>
          </a:prstGeom>
          <a:noFill/>
        </p:spPr>
        <p:txBody>
          <a:bodyPr wrap="square" rtlCol="0">
            <a:spAutoFit/>
          </a:bodyPr>
          <a:lstStyle/>
          <a:p>
            <a:pPr algn="r"/>
            <a:r>
              <a:rPr lang="en-US" sz="2400" dirty="0" smtClean="0">
                <a:latin typeface="Arial" pitchFamily="34" charset="0"/>
                <a:cs typeface="Arial" pitchFamily="34" charset="0"/>
              </a:rPr>
              <a:t>CPMS follows the Sphere Standards’ format</a:t>
            </a:r>
            <a:endParaRPr lang="en-US" sz="2400" dirty="0">
              <a:latin typeface="Arial" pitchFamily="34" charset="0"/>
              <a:cs typeface="Arial" pitchFamily="34" charset="0"/>
            </a:endParaRPr>
          </a:p>
        </p:txBody>
      </p:sp>
      <p:sp>
        <p:nvSpPr>
          <p:cNvPr id="9" name="textruta 8"/>
          <p:cNvSpPr txBox="1"/>
          <p:nvPr/>
        </p:nvSpPr>
        <p:spPr>
          <a:xfrm>
            <a:off x="395536" y="1412776"/>
            <a:ext cx="1512168" cy="369332"/>
          </a:xfrm>
          <a:prstGeom prst="rect">
            <a:avLst/>
          </a:prstGeom>
          <a:noFill/>
        </p:spPr>
        <p:txBody>
          <a:bodyPr wrap="square" rtlCol="0">
            <a:spAutoFit/>
          </a:bodyPr>
          <a:lstStyle/>
          <a:p>
            <a:pPr algn="ctr"/>
            <a:r>
              <a:rPr lang="en-US" dirty="0" smtClean="0">
                <a:latin typeface="Arial" pitchFamily="34" charset="0"/>
                <a:cs typeface="Arial" pitchFamily="34" charset="0"/>
              </a:rPr>
              <a:t>Introduction</a:t>
            </a:r>
            <a:endParaRPr lang="en-US" dirty="0">
              <a:latin typeface="Arial" pitchFamily="34" charset="0"/>
              <a:cs typeface="Arial" pitchFamily="34" charset="0"/>
            </a:endParaRPr>
          </a:p>
        </p:txBody>
      </p:sp>
      <p:sp>
        <p:nvSpPr>
          <p:cNvPr id="14" name="Rektangel 13"/>
          <p:cNvSpPr/>
          <p:nvPr/>
        </p:nvSpPr>
        <p:spPr>
          <a:xfrm>
            <a:off x="1115616" y="2060848"/>
            <a:ext cx="2448272"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971600" y="2204864"/>
            <a:ext cx="2736304" cy="369332"/>
          </a:xfrm>
          <a:prstGeom prst="rect">
            <a:avLst/>
          </a:prstGeom>
          <a:noFill/>
        </p:spPr>
        <p:txBody>
          <a:bodyPr wrap="square" rtlCol="0">
            <a:spAutoFit/>
          </a:bodyPr>
          <a:lstStyle/>
          <a:p>
            <a:pPr algn="ctr"/>
            <a:r>
              <a:rPr lang="en-US" dirty="0" smtClean="0">
                <a:latin typeface="Arial" pitchFamily="34" charset="0"/>
                <a:cs typeface="Arial" pitchFamily="34" charset="0"/>
              </a:rPr>
              <a:t>Standard (one phrase)</a:t>
            </a:r>
            <a:endParaRPr lang="en-US" dirty="0">
              <a:latin typeface="Arial" pitchFamily="34" charset="0"/>
              <a:cs typeface="Arial" pitchFamily="34" charset="0"/>
            </a:endParaRPr>
          </a:p>
        </p:txBody>
      </p:sp>
      <p:sp>
        <p:nvSpPr>
          <p:cNvPr id="15" name="Rektangel 14"/>
          <p:cNvSpPr/>
          <p:nvPr/>
        </p:nvSpPr>
        <p:spPr>
          <a:xfrm>
            <a:off x="2051720" y="2852936"/>
            <a:ext cx="2232248"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2987824" y="3645024"/>
            <a:ext cx="2232248"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3923928" y="4437112"/>
            <a:ext cx="2232248"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p:cNvSpPr/>
          <p:nvPr/>
        </p:nvSpPr>
        <p:spPr>
          <a:xfrm>
            <a:off x="5004048" y="5301208"/>
            <a:ext cx="2232248"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2411760" y="2996952"/>
            <a:ext cx="1512168" cy="369332"/>
          </a:xfrm>
          <a:prstGeom prst="rect">
            <a:avLst/>
          </a:prstGeom>
          <a:noFill/>
        </p:spPr>
        <p:txBody>
          <a:bodyPr wrap="square" rtlCol="0">
            <a:spAutoFit/>
          </a:bodyPr>
          <a:lstStyle/>
          <a:p>
            <a:pPr algn="ctr"/>
            <a:r>
              <a:rPr lang="en-US" dirty="0" smtClean="0">
                <a:latin typeface="Arial" pitchFamily="34" charset="0"/>
                <a:cs typeface="Arial" pitchFamily="34" charset="0"/>
              </a:rPr>
              <a:t>Key Actions</a:t>
            </a:r>
            <a:endParaRPr lang="en-US" dirty="0">
              <a:latin typeface="Arial" pitchFamily="34" charset="0"/>
              <a:cs typeface="Arial" pitchFamily="34" charset="0"/>
            </a:endParaRPr>
          </a:p>
        </p:txBody>
      </p:sp>
      <p:sp>
        <p:nvSpPr>
          <p:cNvPr id="27" name="textruta 26"/>
          <p:cNvSpPr txBox="1"/>
          <p:nvPr/>
        </p:nvSpPr>
        <p:spPr>
          <a:xfrm>
            <a:off x="3275856" y="3789040"/>
            <a:ext cx="1512168" cy="369332"/>
          </a:xfrm>
          <a:prstGeom prst="rect">
            <a:avLst/>
          </a:prstGeom>
          <a:noFill/>
        </p:spPr>
        <p:txBody>
          <a:bodyPr wrap="square" rtlCol="0">
            <a:spAutoFit/>
          </a:bodyPr>
          <a:lstStyle/>
          <a:p>
            <a:pPr algn="ctr"/>
            <a:r>
              <a:rPr lang="en-US" dirty="0" smtClean="0">
                <a:latin typeface="Arial" pitchFamily="34" charset="0"/>
                <a:cs typeface="Arial" pitchFamily="34" charset="0"/>
              </a:rPr>
              <a:t>Indicators</a:t>
            </a:r>
            <a:endParaRPr lang="en-US" dirty="0">
              <a:latin typeface="Arial" pitchFamily="34" charset="0"/>
              <a:cs typeface="Arial" pitchFamily="34" charset="0"/>
            </a:endParaRPr>
          </a:p>
        </p:txBody>
      </p:sp>
      <p:sp>
        <p:nvSpPr>
          <p:cNvPr id="28" name="textruta 27"/>
          <p:cNvSpPr txBox="1"/>
          <p:nvPr/>
        </p:nvSpPr>
        <p:spPr>
          <a:xfrm>
            <a:off x="3923928" y="4581128"/>
            <a:ext cx="2232248" cy="369332"/>
          </a:xfrm>
          <a:prstGeom prst="rect">
            <a:avLst/>
          </a:prstGeom>
          <a:noFill/>
        </p:spPr>
        <p:txBody>
          <a:bodyPr wrap="square" rtlCol="0">
            <a:spAutoFit/>
          </a:bodyPr>
          <a:lstStyle/>
          <a:p>
            <a:pPr algn="ctr"/>
            <a:r>
              <a:rPr lang="en-US" dirty="0" smtClean="0">
                <a:latin typeface="Arial" pitchFamily="34" charset="0"/>
                <a:cs typeface="Arial" pitchFamily="34" charset="0"/>
              </a:rPr>
              <a:t>Guidance Notes</a:t>
            </a:r>
            <a:endParaRPr lang="en-US" dirty="0">
              <a:latin typeface="Arial" pitchFamily="34" charset="0"/>
              <a:cs typeface="Arial" pitchFamily="34" charset="0"/>
            </a:endParaRPr>
          </a:p>
        </p:txBody>
      </p:sp>
      <p:sp>
        <p:nvSpPr>
          <p:cNvPr id="29" name="textruta 28"/>
          <p:cNvSpPr txBox="1"/>
          <p:nvPr/>
        </p:nvSpPr>
        <p:spPr>
          <a:xfrm>
            <a:off x="5364088" y="5445224"/>
            <a:ext cx="1512168" cy="369332"/>
          </a:xfrm>
          <a:prstGeom prst="rect">
            <a:avLst/>
          </a:prstGeom>
          <a:noFill/>
        </p:spPr>
        <p:txBody>
          <a:bodyPr wrap="square" rtlCol="0">
            <a:spAutoFit/>
          </a:bodyPr>
          <a:lstStyle/>
          <a:p>
            <a:pPr algn="ct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9" grpId="0"/>
      <p:bldP spid="14" grpId="0" animBg="1"/>
      <p:bldP spid="13" grpId="0"/>
      <p:bldP spid="15" grpId="0" animBg="1"/>
      <p:bldP spid="16" grpId="0" animBg="1"/>
      <p:bldP spid="17" grpId="0" animBg="1"/>
      <p:bldP spid="18" grpId="0" animBg="1"/>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ppt 4.png"/>
          <p:cNvPicPr>
            <a:picLocks noChangeAspect="1"/>
          </p:cNvPicPr>
          <p:nvPr/>
        </p:nvPicPr>
        <p:blipFill>
          <a:blip r:embed="rId2" cstate="print"/>
          <a:stretch>
            <a:fillRect/>
          </a:stretch>
        </p:blipFill>
        <p:spPr>
          <a:xfrm>
            <a:off x="20567" y="0"/>
            <a:ext cx="9123433" cy="6858000"/>
          </a:xfrm>
          <a:prstGeom prst="rect">
            <a:avLst/>
          </a:prstGeom>
        </p:spPr>
      </p:pic>
      <p:graphicFrame>
        <p:nvGraphicFramePr>
          <p:cNvPr id="5" name="Platshållare för innehåll 4"/>
          <p:cNvGraphicFramePr>
            <a:graphicFrameLocks noGrp="1"/>
          </p:cNvGraphicFramePr>
          <p:nvPr>
            <p:ph idx="1"/>
            <p:extLst>
              <p:ext uri="{D42A27DB-BD31-4B8C-83A1-F6EECF244321}">
                <p14:modId xmlns:p14="http://schemas.microsoft.com/office/powerpoint/2010/main" val="3886213436"/>
              </p:ext>
            </p:extLst>
          </p:nvPr>
        </p:nvGraphicFramePr>
        <p:xfrm>
          <a:off x="251520" y="908720"/>
          <a:ext cx="889248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p:cNvSpPr txBox="1"/>
          <p:nvPr/>
        </p:nvSpPr>
        <p:spPr>
          <a:xfrm>
            <a:off x="971600" y="3140968"/>
            <a:ext cx="1872208" cy="646331"/>
          </a:xfrm>
          <a:prstGeom prst="rect">
            <a:avLst/>
          </a:prstGeom>
          <a:noFill/>
        </p:spPr>
        <p:txBody>
          <a:bodyPr wrap="square" rtlCol="0">
            <a:spAutoFit/>
          </a:bodyPr>
          <a:lstStyle/>
          <a:p>
            <a:pPr algn="ctr"/>
            <a:r>
              <a:rPr lang="en-US" b="1" dirty="0" smtClean="0">
                <a:latin typeface="Arial" pitchFamily="34" charset="0"/>
                <a:cs typeface="Arial" pitchFamily="34" charset="0"/>
              </a:rPr>
              <a:t>10 key Principles </a:t>
            </a:r>
            <a:endParaRPr lang="en-US" b="1" dirty="0">
              <a:latin typeface="Arial" pitchFamily="34" charset="0"/>
              <a:cs typeface="Arial" pitchFamily="34" charset="0"/>
            </a:endParaRPr>
          </a:p>
        </p:txBody>
      </p:sp>
      <p:sp>
        <p:nvSpPr>
          <p:cNvPr id="7" name="textruta 6"/>
          <p:cNvSpPr txBox="1"/>
          <p:nvPr/>
        </p:nvSpPr>
        <p:spPr>
          <a:xfrm>
            <a:off x="35496" y="836712"/>
            <a:ext cx="3816424" cy="1077218"/>
          </a:xfrm>
          <a:prstGeom prst="rect">
            <a:avLst/>
          </a:prstGeom>
          <a:noFill/>
        </p:spPr>
        <p:txBody>
          <a:bodyPr wrap="square" rtlCol="0">
            <a:spAutoFit/>
          </a:bodyPr>
          <a:lstStyle/>
          <a:p>
            <a:r>
              <a:rPr lang="en-US" sz="3200" dirty="0" smtClean="0">
                <a:solidFill>
                  <a:srgbClr val="006666"/>
                </a:solidFill>
                <a:latin typeface="Arial" pitchFamily="34" charset="0"/>
                <a:cs typeface="Arial" pitchFamily="34" charset="0"/>
              </a:rPr>
              <a:t>CPMS Foundations</a:t>
            </a:r>
          </a:p>
          <a:p>
            <a:endParaRPr lang="sv-SE"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89B8523B-93D2-4333-B8D3-502636B22453}"/>
                                            </p:graphicEl>
                                          </p:spTgt>
                                        </p:tgtEl>
                                        <p:attrNameLst>
                                          <p:attrName>style.visibility</p:attrName>
                                        </p:attrNameLst>
                                      </p:cBhvr>
                                      <p:to>
                                        <p:strVal val="visible"/>
                                      </p:to>
                                    </p:set>
                                    <p:animEffect transition="in" filter="wipe(down)">
                                      <p:cBhvr>
                                        <p:cTn id="7" dur="500"/>
                                        <p:tgtEl>
                                          <p:spTgt spid="5">
                                            <p:graphicEl>
                                              <a:dgm id="{89B8523B-93D2-4333-B8D3-502636B2245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2838001A-B9E8-4FB1-86BC-205F22600434}"/>
                                            </p:graphicEl>
                                          </p:spTgt>
                                        </p:tgtEl>
                                        <p:attrNameLst>
                                          <p:attrName>style.visibility</p:attrName>
                                        </p:attrNameLst>
                                      </p:cBhvr>
                                      <p:to>
                                        <p:strVal val="visible"/>
                                      </p:to>
                                    </p:set>
                                    <p:animEffect transition="in" filter="wipe(down)">
                                      <p:cBhvr>
                                        <p:cTn id="12" dur="500"/>
                                        <p:tgtEl>
                                          <p:spTgt spid="5">
                                            <p:graphicEl>
                                              <a:dgm id="{2838001A-B9E8-4FB1-86BC-205F2260043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1CBADCBA-94B2-4DCB-98B1-C2DF02994267}"/>
                                            </p:graphicEl>
                                          </p:spTgt>
                                        </p:tgtEl>
                                        <p:attrNameLst>
                                          <p:attrName>style.visibility</p:attrName>
                                        </p:attrNameLst>
                                      </p:cBhvr>
                                      <p:to>
                                        <p:strVal val="visible"/>
                                      </p:to>
                                    </p:set>
                                    <p:animEffect transition="in" filter="wipe(down)">
                                      <p:cBhvr>
                                        <p:cTn id="15" dur="500"/>
                                        <p:tgtEl>
                                          <p:spTgt spid="5">
                                            <p:graphicEl>
                                              <a:dgm id="{1CBADCBA-94B2-4DCB-98B1-C2DF029942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7D74BD67-2430-4280-A6C9-DDA9183A43FB}"/>
                                            </p:graphicEl>
                                          </p:spTgt>
                                        </p:tgtEl>
                                        <p:attrNameLst>
                                          <p:attrName>style.visibility</p:attrName>
                                        </p:attrNameLst>
                                      </p:cBhvr>
                                      <p:to>
                                        <p:strVal val="visible"/>
                                      </p:to>
                                    </p:set>
                                    <p:animEffect transition="in" filter="wipe(down)">
                                      <p:cBhvr>
                                        <p:cTn id="20" dur="500"/>
                                        <p:tgtEl>
                                          <p:spTgt spid="5">
                                            <p:graphicEl>
                                              <a:dgm id="{7D74BD67-2430-4280-A6C9-DDA9183A43FB}"/>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B43BFD1C-B35F-4A29-BB3A-4B250A14055D}"/>
                                            </p:graphicEl>
                                          </p:spTgt>
                                        </p:tgtEl>
                                        <p:attrNameLst>
                                          <p:attrName>style.visibility</p:attrName>
                                        </p:attrNameLst>
                                      </p:cBhvr>
                                      <p:to>
                                        <p:strVal val="visible"/>
                                      </p:to>
                                    </p:set>
                                    <p:animEffect transition="in" filter="wipe(down)">
                                      <p:cBhvr>
                                        <p:cTn id="23" dur="500"/>
                                        <p:tgtEl>
                                          <p:spTgt spid="5">
                                            <p:graphicEl>
                                              <a:dgm id="{B43BFD1C-B35F-4A29-BB3A-4B250A1405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26712184-2119-4D9F-B911-82318A019DFA}"/>
                                            </p:graphicEl>
                                          </p:spTgt>
                                        </p:tgtEl>
                                        <p:attrNameLst>
                                          <p:attrName>style.visibility</p:attrName>
                                        </p:attrNameLst>
                                      </p:cBhvr>
                                      <p:to>
                                        <p:strVal val="visible"/>
                                      </p:to>
                                    </p:set>
                                    <p:animEffect transition="in" filter="wipe(down)">
                                      <p:cBhvr>
                                        <p:cTn id="28" dur="500"/>
                                        <p:tgtEl>
                                          <p:spTgt spid="5">
                                            <p:graphicEl>
                                              <a:dgm id="{26712184-2119-4D9F-B911-82318A019DF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0C07BE53-25BB-4844-ACD9-6146F59800F4}"/>
                                            </p:graphicEl>
                                          </p:spTgt>
                                        </p:tgtEl>
                                        <p:attrNameLst>
                                          <p:attrName>style.visibility</p:attrName>
                                        </p:attrNameLst>
                                      </p:cBhvr>
                                      <p:to>
                                        <p:strVal val="visible"/>
                                      </p:to>
                                    </p:set>
                                    <p:animEffect transition="in" filter="wipe(down)">
                                      <p:cBhvr>
                                        <p:cTn id="31" dur="500"/>
                                        <p:tgtEl>
                                          <p:spTgt spid="5">
                                            <p:graphicEl>
                                              <a:dgm id="{0C07BE53-25BB-4844-ACD9-6146F59800F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985211A0-7783-46CC-ADD0-60CFE9C06564}"/>
                                            </p:graphicEl>
                                          </p:spTgt>
                                        </p:tgtEl>
                                        <p:attrNameLst>
                                          <p:attrName>style.visibility</p:attrName>
                                        </p:attrNameLst>
                                      </p:cBhvr>
                                      <p:to>
                                        <p:strVal val="visible"/>
                                      </p:to>
                                    </p:set>
                                    <p:animEffect transition="in" filter="wipe(down)">
                                      <p:cBhvr>
                                        <p:cTn id="36" dur="500"/>
                                        <p:tgtEl>
                                          <p:spTgt spid="5">
                                            <p:graphicEl>
                                              <a:dgm id="{985211A0-7783-46CC-ADD0-60CFE9C0656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dgm id="{2C4F5BE0-6CC5-4844-8C22-831BAEDDF033}"/>
                                            </p:graphicEl>
                                          </p:spTgt>
                                        </p:tgtEl>
                                        <p:attrNameLst>
                                          <p:attrName>style.visibility</p:attrName>
                                        </p:attrNameLst>
                                      </p:cBhvr>
                                      <p:to>
                                        <p:strVal val="visible"/>
                                      </p:to>
                                    </p:set>
                                    <p:animEffect transition="in" filter="wipe(down)">
                                      <p:cBhvr>
                                        <p:cTn id="41" dur="500"/>
                                        <p:tgtEl>
                                          <p:spTgt spid="5">
                                            <p:graphicEl>
                                              <a:dgm id="{2C4F5BE0-6CC5-4844-8C22-831BAEDDF03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graphicEl>
                                              <a:dgm id="{66DC7CEA-F99B-4715-8B35-623D2306AA69}"/>
                                            </p:graphicEl>
                                          </p:spTgt>
                                        </p:tgtEl>
                                        <p:attrNameLst>
                                          <p:attrName>style.visibility</p:attrName>
                                        </p:attrNameLst>
                                      </p:cBhvr>
                                      <p:to>
                                        <p:strVal val="visible"/>
                                      </p:to>
                                    </p:set>
                                    <p:animEffect transition="in" filter="wipe(down)">
                                      <p:cBhvr>
                                        <p:cTn id="46" dur="500"/>
                                        <p:tgtEl>
                                          <p:spTgt spid="5">
                                            <p:graphicEl>
                                              <a:dgm id="{66DC7CEA-F99B-4715-8B35-623D2306AA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pt 4.png"/>
          <p:cNvPicPr>
            <a:picLocks noChangeAspect="1"/>
          </p:cNvPicPr>
          <p:nvPr/>
        </p:nvPicPr>
        <p:blipFill>
          <a:blip r:embed="rId3" cstate="print"/>
          <a:stretch>
            <a:fillRect/>
          </a:stretch>
        </p:blipFill>
        <p:spPr>
          <a:xfrm>
            <a:off x="10283" y="0"/>
            <a:ext cx="9123433" cy="6858000"/>
          </a:xfrm>
          <a:prstGeom prst="rect">
            <a:avLst/>
          </a:prstGeom>
        </p:spPr>
      </p:pic>
      <p:sp>
        <p:nvSpPr>
          <p:cNvPr id="2" name="Rubrik 1"/>
          <p:cNvSpPr>
            <a:spLocks noGrp="1"/>
          </p:cNvSpPr>
          <p:nvPr>
            <p:ph type="title"/>
          </p:nvPr>
        </p:nvSpPr>
        <p:spPr>
          <a:xfrm>
            <a:off x="457200" y="629816"/>
            <a:ext cx="8229600" cy="1143000"/>
          </a:xfrm>
        </p:spPr>
        <p:txBody>
          <a:bodyPr>
            <a:normAutofit/>
          </a:bodyPr>
          <a:lstStyle/>
          <a:p>
            <a:r>
              <a:rPr lang="en-US" sz="3600" dirty="0" smtClean="0">
                <a:solidFill>
                  <a:srgbClr val="006666"/>
                </a:solidFill>
                <a:latin typeface="Arial" pitchFamily="34" charset="0"/>
                <a:cs typeface="Arial" pitchFamily="34" charset="0"/>
              </a:rPr>
              <a:t>What is a minimum standard?</a:t>
            </a:r>
            <a:endParaRPr lang="en-US" sz="3600" dirty="0">
              <a:solidFill>
                <a:srgbClr val="006666"/>
              </a:solidFill>
              <a:latin typeface="Arial" pitchFamily="34" charset="0"/>
              <a:cs typeface="Arial" pitchFamily="34" charset="0"/>
            </a:endParaRPr>
          </a:p>
        </p:txBody>
      </p:sp>
      <p:sp>
        <p:nvSpPr>
          <p:cNvPr id="6" name="Vikt hörn 5"/>
          <p:cNvSpPr/>
          <p:nvPr/>
        </p:nvSpPr>
        <p:spPr>
          <a:xfrm>
            <a:off x="1403648" y="1628800"/>
            <a:ext cx="6120680" cy="4392488"/>
          </a:xfrm>
          <a:prstGeom prst="foldedCorne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1619672" y="1988840"/>
            <a:ext cx="5554960" cy="3600400"/>
          </a:xfrm>
        </p:spPr>
        <p:txBody>
          <a:bodyPr>
            <a:normAutofit lnSpcReduction="10000"/>
          </a:bodyPr>
          <a:lstStyle/>
          <a:p>
            <a:r>
              <a:rPr lang="en-US" sz="1800" dirty="0" smtClean="0">
                <a:latin typeface="Arial" pitchFamily="34" charset="0"/>
                <a:cs typeface="Arial" pitchFamily="34" charset="0"/>
              </a:rPr>
              <a:t>Agreed </a:t>
            </a:r>
            <a:r>
              <a:rPr lang="en-US" sz="1800" b="1" dirty="0" smtClean="0">
                <a:latin typeface="Arial" pitchFamily="34" charset="0"/>
                <a:cs typeface="Arial" pitchFamily="34" charset="0"/>
              </a:rPr>
              <a:t>universal benchmarks </a:t>
            </a:r>
            <a:r>
              <a:rPr lang="en-US" sz="1800" dirty="0" smtClean="0">
                <a:latin typeface="Arial" pitchFamily="34" charset="0"/>
                <a:cs typeface="Arial" pitchFamily="34" charset="0"/>
              </a:rPr>
              <a:t>to be achieved or aspired to without being altered.</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A </a:t>
            </a:r>
            <a:r>
              <a:rPr lang="en-US" sz="1800" b="1" dirty="0" smtClean="0">
                <a:latin typeface="Arial" pitchFamily="34" charset="0"/>
                <a:cs typeface="Arial" pitchFamily="34" charset="0"/>
              </a:rPr>
              <a:t>common agreement </a:t>
            </a:r>
            <a:r>
              <a:rPr lang="en-US" sz="1800" dirty="0" smtClean="0">
                <a:latin typeface="Arial" pitchFamily="34" charset="0"/>
                <a:cs typeface="Arial" pitchFamily="34" charset="0"/>
              </a:rPr>
              <a:t>of what needs to be achieved and adequate quality.</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Some Standards will </a:t>
            </a:r>
            <a:r>
              <a:rPr lang="en-US" sz="1800" b="1" dirty="0" smtClean="0">
                <a:latin typeface="Arial" pitchFamily="34" charset="0"/>
                <a:cs typeface="Arial" pitchFamily="34" charset="0"/>
              </a:rPr>
              <a:t>need to be prioritized or phased</a:t>
            </a:r>
            <a:r>
              <a:rPr lang="en-US" sz="1800" dirty="0" smtClean="0">
                <a:latin typeface="Arial" pitchFamily="34" charset="0"/>
                <a:cs typeface="Arial" pitchFamily="34" charset="0"/>
              </a:rPr>
              <a:t>, depending on the starting point in the context.</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Some Standards will not be </a:t>
            </a:r>
            <a:r>
              <a:rPr lang="en-US" sz="1800" b="1" dirty="0" smtClean="0">
                <a:latin typeface="Arial" pitchFamily="34" charset="0"/>
                <a:cs typeface="Arial" pitchFamily="34" charset="0"/>
              </a:rPr>
              <a:t>relevant</a:t>
            </a:r>
            <a:r>
              <a:rPr lang="en-US" sz="1800" dirty="0" smtClean="0">
                <a:latin typeface="Arial" pitchFamily="34" charset="0"/>
                <a:cs typeface="Arial" pitchFamily="34" charset="0"/>
              </a:rPr>
              <a:t> for a </a:t>
            </a:r>
            <a:r>
              <a:rPr lang="en-US" sz="1800" b="1" dirty="0" smtClean="0">
                <a:latin typeface="Arial" pitchFamily="34" charset="0"/>
                <a:cs typeface="Arial" pitchFamily="34" charset="0"/>
              </a:rPr>
              <a:t>particular context</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On-screen Show (4:3)</PresentationFormat>
  <Paragraphs>247</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Office-tema</vt:lpstr>
      <vt:lpstr>PowerPoint Presentation</vt:lpstr>
      <vt:lpstr>CPWG Members and Associates</vt:lpstr>
      <vt:lpstr>PowerPoint Presentation</vt:lpstr>
      <vt:lpstr>PowerPoint Presentation</vt:lpstr>
      <vt:lpstr>The CPMS became companion to Sphere Standards in May 2013.</vt:lpstr>
      <vt:lpstr>CPMS Objectives</vt:lpstr>
      <vt:lpstr>CPMS Structure</vt:lpstr>
      <vt:lpstr>PowerPoint Presentation</vt:lpstr>
      <vt:lpstr>What is a minimum standard?</vt:lpstr>
      <vt:lpstr>PowerPoint Presentation</vt:lpstr>
      <vt:lpstr>Standards to ensure a quality child protection response </vt:lpstr>
      <vt:lpstr>Standards to address child protection needs</vt:lpstr>
      <vt:lpstr>Standards to develop adequate child protection strategies</vt:lpstr>
      <vt:lpstr>PowerPoint Presentation</vt:lpstr>
      <vt:lpstr>PowerPoint Presentation</vt:lpstr>
      <vt:lpstr>PowerPoint Presentation</vt:lpstr>
      <vt:lpstr>How can the CPMS be used?</vt:lpstr>
      <vt:lpstr>Activities at National/Local Levels</vt:lpstr>
      <vt:lpstr>Global Level Support</vt:lpstr>
      <vt:lpstr>This is Samira – Overview of what the CPMS are about</vt:lpstr>
    </vt:vector>
  </TitlesOfParts>
  <Company>Save the Children Sweden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Mariana Santoyo</dc:creator>
  <cp:lastModifiedBy>Susan Wisniewski</cp:lastModifiedBy>
  <cp:revision>160</cp:revision>
  <dcterms:created xsi:type="dcterms:W3CDTF">2013-09-23T07:58:27Z</dcterms:created>
  <dcterms:modified xsi:type="dcterms:W3CDTF">2014-03-16T10:35:00Z</dcterms:modified>
</cp:coreProperties>
</file>