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3"/>
  </p:notesMasterIdLst>
  <p:sldIdLst>
    <p:sldId id="303" r:id="rId2"/>
    <p:sldId id="294" r:id="rId3"/>
    <p:sldId id="304" r:id="rId4"/>
    <p:sldId id="310" r:id="rId5"/>
    <p:sldId id="323" r:id="rId6"/>
    <p:sldId id="324" r:id="rId7"/>
    <p:sldId id="307" r:id="rId8"/>
    <p:sldId id="315" r:id="rId9"/>
    <p:sldId id="325" r:id="rId10"/>
    <p:sldId id="326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794"/>
    <a:srgbClr val="97467D"/>
    <a:srgbClr val="405E79"/>
    <a:srgbClr val="0489C5"/>
    <a:srgbClr val="35B2B4"/>
    <a:srgbClr val="95CD7A"/>
    <a:srgbClr val="70995C"/>
    <a:srgbClr val="D5EBCA"/>
    <a:srgbClr val="000000"/>
    <a:srgbClr val="E3D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5" autoAdjust="0"/>
    <p:restoredTop sz="83061" autoAdjust="0"/>
  </p:normalViewPr>
  <p:slideViewPr>
    <p:cSldViewPr snapToGrid="0" snapToObjects="1">
      <p:cViewPr varScale="1">
        <p:scale>
          <a:sx n="105" d="100"/>
          <a:sy n="105" d="100"/>
        </p:scale>
        <p:origin x="1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should be accompanied by</a:t>
            </a:r>
            <a:r>
              <a:rPr lang="en-US" baseline="0" dirty="0"/>
              <a:t> the 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CPMS 2019 revision </a:t>
            </a:r>
            <a:r>
              <a:rPr lang="en-US" dirty="0">
                <a:hlinkClick r:id="rId3"/>
              </a:rPr>
              <a:t>https://alliancecpha.org/en/CPMS_home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Handout from the Capacity Building Package: </a:t>
            </a:r>
            <a:r>
              <a:rPr lang="en-US" i="1" baseline="0" dirty="0"/>
              <a:t>Key Considerations.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6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00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Embed a link to the video on YouTube or the Alliance website.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5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Participants may stay</a:t>
            </a:r>
            <a:r>
              <a:rPr lang="en-US" baseline="0" dirty="0"/>
              <a:t> in their small groups or do this exercise in plenary.</a:t>
            </a:r>
          </a:p>
          <a:p>
            <a:endParaRPr lang="en-US" baseline="0" dirty="0"/>
          </a:p>
          <a:p>
            <a:r>
              <a:rPr lang="en-US" baseline="0" dirty="0"/>
              <a:t>If participants have access to internet you may solicit “call-out” feedback using </a:t>
            </a:r>
            <a:r>
              <a:rPr lang="en-US" b="1" baseline="0" dirty="0" err="1"/>
              <a:t>mentimeter.com</a:t>
            </a:r>
            <a:r>
              <a:rPr lang="en-US" b="0" baseline="0" dirty="0"/>
              <a:t> “word cloud” or “open-ended” formats.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74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Include link if including online survey tracking.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2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888DE59-2D33-2A47-A4A9-C085CDABE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D6C660-C87A-D547-8C46-F1ED47D9A3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5304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9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8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7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55CE6C-5073-A442-8E77-11C44AB80E2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3D4515E-E762-CF49-AC35-072D8BBEB25A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418F8B-D1A5-E348-9F7E-90C93ACFA573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ACD579-057E-1546-B0E7-72BED5BF52C2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866E1C-457D-7343-BCB7-A53DA3219C16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FB7CBDC-44A4-2540-95C1-2387852AA214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CA0EA3-304D-C748-B2F9-9AE40D291E7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43A984-CAAC-1748-BD4C-1A15BAB4EBB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7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AAFFBDF-A3EE-F54C-877B-B4337DD1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pic>
        <p:nvPicPr>
          <p:cNvPr id="6" name="Picture 5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532C0E0B-2C98-FE44-BD09-65545207B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493368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335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3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1303AF-25EC-E64B-897F-DF39CCB5B1C6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58EE60-6A5E-AF40-AA6B-A08BAC1CC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38924-C262-B349-B0B4-CE15F0C04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498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1F6484-F29F-1F4C-86CF-371BDA805A87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3C4CE7-A112-DB43-BFB7-CC1FA942C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AB858C-8820-2446-A4E0-36273A00D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759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DDFFF2-731B-F04E-83C7-891C59C4C685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09A2F60-C57D-794A-8AC3-5FEDD5CC06A7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5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EE9122-5ED2-D946-8105-5C296B226AF7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5C4FEA-FD92-C242-B0C9-EA7CDF26DBA5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49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EA580C-CCDF-F94B-BD4D-43C8B7A7EDBB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4EB6F9-0DF8-5C43-AC5A-F4C6B3FD22A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15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1B9542-BA3D-5E4E-A445-0405CD9357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6BAC8C3-DE24-204D-80B3-60F3AEBCFC51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36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C4276DC8-AD33-544D-AB07-B779215B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0711DE-DE9E-E14C-B094-47591CBA12C1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21D2B73-4FAE-AA45-8A63-DB34504B5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3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9F1DF41-5653-8648-837F-5C73F74B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0AD7C5-7320-4D44-8350-C7D73255CE1D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EBAF49-E822-F04D-AE46-4989D4475CB4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BE6F9D-AAD8-DD4A-A823-85E0D45E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206231-526D-5D4E-BB43-228AD16EF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529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9671E72-62AC-DE42-A9A2-DCECA7A8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67B399-A3AD-F745-9DA3-BFD84977A8A4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FB4421-055B-D045-BB04-A2E0EE60F0B8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2DC80D8-A6AF-6C4B-8BF8-ADC014BA9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E43A07-83CD-B149-828E-0EDD554C9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84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72132-974D-804B-987D-389097B70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25A5B-EFEC-DE4D-B260-24D515F35E7A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9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101C20B-5049-E64F-9133-DEB25EA365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49EBCD-F43B-B349-A340-ECAE7F6E37F6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4CEF4-E30F-3D4B-9EB0-6831A00C34DB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2F9173-6EF1-034D-ADBB-232FFDC5E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7E6D94-7673-CA41-8BF2-B16BCDC3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29F2B8-7086-6E47-A62E-BE4C5A475F39}"/>
              </a:ext>
            </a:extLst>
          </p:cNvPr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940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D429C3-32E0-A044-9174-DB4D8057895B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6B4B4-99E8-124A-9006-7434EE900BC1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D7162D96-5CB4-3C46-BCA6-7EE634653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71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AD79514-F371-B342-B4CA-3A980E36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1FC3B7-51F3-9848-A84B-BB82B02F404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207CA9-5988-1644-9FED-EEDFC61BD2ED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587DB-4B11-8B43-97D5-16CC25526FC6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A5B46-8F9D-134F-A39A-12838D40C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1FAE0CC-D532-FB47-BC25-AE12F74D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F6C4A0-6CE4-084A-B9BE-358D9A8558D5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0A815B-3129-EA4D-B977-EA17D9EA13A4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C150B0-91C6-D54B-9E27-D35C9BFED418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E3D334-5887-DF48-8926-8D4682867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3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FEACC62C-C50B-044A-9679-4228E4AB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E5093-C879-7C4B-8012-46EEA1C7F59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AF003-6EC3-5842-BE95-C7A77C8AA1DE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774433-4E6F-C147-87F6-5B4B7C9BF581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FCBCDC-6A96-5541-846D-C6548C004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5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690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1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16468-FCB6-394F-80A5-9307302787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7BC8A2-2DED-9A48-A625-72D79DB067B2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04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91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3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B1AD5-CBBC-F54B-B1AB-F81E7BDE9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7B233-0D2D-4541-9087-3317FE4A4F7C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A9F6978-4504-5144-B3E9-24AC60100D4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86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9E810B6D-17F4-CD49-9418-4C86BB23F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1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3BA52F0-84DF-714E-8B56-D13FAD064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ED1354-EAE5-8A4B-8698-87F7CE9AC1DA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08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74A8FFF-3310-F449-B108-ECEB62FFB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5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9EC03C-0001-D54F-9AB8-71B2BAC7D1D3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CB313-F333-FA43-93E6-284849FDC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1D5943-131C-8B43-8D90-81B145ED53F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B2D43E-CDB3-2C4C-8C62-778F4B147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6F1560-6E2B-ED4B-A449-B9F2F86895F9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B32339-37F4-EB41-B0B8-A862EC700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722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650" r:id="rId37"/>
    <p:sldLayoutId id="2147483660" r:id="rId38"/>
    <p:sldLayoutId id="2147483661" r:id="rId39"/>
    <p:sldLayoutId id="2147483662" r:id="rId40"/>
    <p:sldLayoutId id="2147483649" r:id="rId41"/>
    <p:sldLayoutId id="2147483655" r:id="rId42"/>
    <p:sldLayoutId id="2147483663" r:id="rId43"/>
    <p:sldLayoutId id="2147483664" r:id="rId44"/>
    <p:sldLayoutId id="2147483665" r:id="rId45"/>
    <p:sldLayoutId id="2147483654" r:id="rId46"/>
    <p:sldLayoutId id="2147483666" r:id="rId47"/>
    <p:sldLayoutId id="2147483667" r:id="rId48"/>
    <p:sldLayoutId id="2147483668" r:id="rId49"/>
    <p:sldLayoutId id="2147483681" r:id="rId50"/>
    <p:sldLayoutId id="2147483682" r:id="rId51"/>
    <p:sldLayoutId id="2147483683" r:id="rId52"/>
    <p:sldLayoutId id="2147483684" r:id="rId53"/>
    <p:sldLayoutId id="2147483656" r:id="rId54"/>
    <p:sldLayoutId id="2147483670" r:id="rId55"/>
    <p:sldLayoutId id="2147483669" r:id="rId56"/>
    <p:sldLayoutId id="2147483671" r:id="rId57"/>
    <p:sldLayoutId id="2147483672" r:id="rId58"/>
    <p:sldLayoutId id="2147483673" r:id="rId59"/>
    <p:sldLayoutId id="2147483674" r:id="rId60"/>
    <p:sldLayoutId id="2147483675" r:id="rId61"/>
    <p:sldLayoutId id="2147483677" r:id="rId62"/>
    <p:sldLayoutId id="2147483676" r:id="rId63"/>
    <p:sldLayoutId id="2147483678" r:id="rId64"/>
    <p:sldLayoutId id="2147483679" r:id="rId65"/>
    <p:sldLayoutId id="2147483680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70F8E27-7883-444D-85EC-D586287523D4}"/>
              </a:ext>
            </a:extLst>
          </p:cNvPr>
          <p:cNvSpPr txBox="1">
            <a:spLocks/>
          </p:cNvSpPr>
          <p:nvPr/>
        </p:nvSpPr>
        <p:spPr>
          <a:xfrm>
            <a:off x="1828005" y="1980361"/>
            <a:ext cx="8535987" cy="627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The Community-level Child Protection Online Learning Series</a:t>
            </a:r>
          </a:p>
          <a:p>
            <a:endParaRPr lang="en-US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584C9A-17F9-014D-B0CC-FF2BBD49A74D}"/>
              </a:ext>
            </a:extLst>
          </p:cNvPr>
          <p:cNvSpPr txBox="1">
            <a:spLocks/>
          </p:cNvSpPr>
          <p:nvPr/>
        </p:nvSpPr>
        <p:spPr>
          <a:xfrm>
            <a:off x="1428750" y="3736222"/>
            <a:ext cx="9401175" cy="145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VIDEO 3:  COMMUNITY-LEVEL CHILD PROTECTION IN HUMANITARIAN ACTION: THE NEED FOR A SHIFT IN MINDSET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FDEC0-ED66-2D46-B1E3-7E1FD5BB3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pic>
        <p:nvPicPr>
          <p:cNvPr id="7" name="Picture 6" descr="A picture containing drawing, red&#10;&#10;Description automatically generated">
            <a:extLst>
              <a:ext uri="{FF2B5EF4-FFF2-40B4-BE49-F238E27FC236}">
                <a16:creationId xmlns:a16="http://schemas.microsoft.com/office/drawing/2014/main" id="{8EF71C26-A0BA-6343-B88F-3EDD2C5DA8B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0E7F3C-2694-0C43-87D7-A2D2C08C1762}"/>
              </a:ext>
            </a:extLst>
          </p:cNvPr>
          <p:cNvSpPr/>
          <p:nvPr/>
        </p:nvSpPr>
        <p:spPr>
          <a:xfrm>
            <a:off x="5083215" y="3346704"/>
            <a:ext cx="2025570" cy="82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2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F8145-276D-6748-ADF3-5938319609EB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7467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0D2BD-DB1F-034C-8A69-D2D9D7B7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0"/>
            <a:ext cx="10140950" cy="16642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Please provide feedback to the Alliance Community-level Child Protection Task Force!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2875C7-138F-AA41-B2CA-D3555EE8F602}"/>
              </a:ext>
            </a:extLst>
          </p:cNvPr>
          <p:cNvSpPr txBox="1">
            <a:spLocks/>
          </p:cNvSpPr>
          <p:nvPr/>
        </p:nvSpPr>
        <p:spPr>
          <a:xfrm>
            <a:off x="588963" y="2058734"/>
            <a:ext cx="10469561" cy="4799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None/>
            </a:pPr>
            <a:r>
              <a:rPr lang="en-US" sz="2200" b="1" dirty="0">
                <a:solidFill>
                  <a:srgbClr val="026794"/>
                </a:solidFill>
              </a:rPr>
              <a:t>Before you go, please complete: 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Sign-in sheet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Feedback exercise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31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y smiling for the camera&#10;&#10;Description automatically generated">
            <a:extLst>
              <a:ext uri="{FF2B5EF4-FFF2-40B4-BE49-F238E27FC236}">
                <a16:creationId xmlns:a16="http://schemas.microsoft.com/office/drawing/2014/main" id="{D655D886-B100-1141-93EA-55EC9EA50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4" b="-6625"/>
          <a:stretch/>
        </p:blipFill>
        <p:spPr>
          <a:xfrm>
            <a:off x="0" y="0"/>
            <a:ext cx="12217485" cy="80970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1C9D0C-3B35-344F-AF4C-9666C71567FD}"/>
              </a:ext>
            </a:extLst>
          </p:cNvPr>
          <p:cNvSpPr/>
          <p:nvPr/>
        </p:nvSpPr>
        <p:spPr>
          <a:xfrm>
            <a:off x="0" y="0"/>
            <a:ext cx="12217484" cy="7558088"/>
          </a:xfrm>
          <a:prstGeom prst="rect">
            <a:avLst/>
          </a:prstGeom>
          <a:solidFill>
            <a:srgbClr val="02679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19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09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1541" y="879313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Name of Activity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Location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4482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7911-0ADD-5E4B-BAF3-47153A97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Aim of the online learning series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389A5-5BDB-0B49-9F21-97DAFD5B3D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Aim: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B84DA20-868B-E94A-9728-97296593752A}"/>
              </a:ext>
            </a:extLst>
          </p:cNvPr>
          <p:cNvSpPr txBox="1">
            <a:spLocks/>
          </p:cNvSpPr>
          <p:nvPr/>
        </p:nvSpPr>
        <p:spPr>
          <a:xfrm>
            <a:off x="656022" y="2457450"/>
            <a:ext cx="10164376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facilitate the operationalization of CPMS Standard 17 and the new interagency resource, A Reflective Field Guide: Community-level Approaches to Child Protection in Humanitarian Action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38FB04-23C1-3A48-A6AA-F6933B62524F}"/>
              </a:ext>
            </a:extLst>
          </p:cNvPr>
          <p:cNvSpPr txBox="1">
            <a:spLocks/>
          </p:cNvSpPr>
          <p:nvPr/>
        </p:nvSpPr>
        <p:spPr>
          <a:xfrm>
            <a:off x="656024" y="3429000"/>
            <a:ext cx="10697776" cy="278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Font typeface="Arial"/>
              <a:buNone/>
            </a:pPr>
            <a:r>
              <a:rPr lang="en-US" sz="2200" b="1" dirty="0">
                <a:solidFill>
                  <a:srgbClr val="026794"/>
                </a:solidFill>
              </a:rPr>
              <a:t>Objectives: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practitioners are aware of key Community Level CP terminology and concepts, and know where to access these resources..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practitioners reflection on current practices in light of research and learning.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practitioners engage in peer-led conversations on linking the practical usage of resources highlighted and working with communities in humanitarian settings. 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9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D140-60C5-234A-8167-8537A9D1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2400300"/>
            <a:ext cx="10642599" cy="17949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Video 3:  Community-level Child </a:t>
            </a:r>
            <a:br>
              <a:rPr lang="en-US" dirty="0"/>
            </a:br>
            <a:r>
              <a:rPr lang="en-US" dirty="0"/>
              <a:t>Protection in Humanitarian Action: </a:t>
            </a:r>
            <a:br>
              <a:rPr lang="en-US" dirty="0"/>
            </a:br>
            <a:r>
              <a:rPr lang="en-US" dirty="0"/>
              <a:t>The Need for a Shift in Mindset</a:t>
            </a:r>
          </a:p>
        </p:txBody>
      </p:sp>
    </p:spTree>
    <p:extLst>
      <p:ext uri="{BB962C8B-B14F-4D97-AF65-F5344CB8AC3E}">
        <p14:creationId xmlns:p14="http://schemas.microsoft.com/office/powerpoint/2010/main" val="184459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7911-0ADD-5E4B-BAF3-47153A97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Aim and learning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389A5-5BDB-0B49-9F21-97DAFD5B3D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Aim: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B84DA20-868B-E94A-9728-97296593752A}"/>
              </a:ext>
            </a:extLst>
          </p:cNvPr>
          <p:cNvSpPr txBox="1">
            <a:spLocks/>
          </p:cNvSpPr>
          <p:nvPr/>
        </p:nvSpPr>
        <p:spPr>
          <a:xfrm>
            <a:off x="656022" y="2457450"/>
            <a:ext cx="10164376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facilitate reflection on the shifts in mindsets child protection actors may need to effectively work alongside communities.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38FB04-23C1-3A48-A6AA-F6933B62524F}"/>
              </a:ext>
            </a:extLst>
          </p:cNvPr>
          <p:cNvSpPr txBox="1">
            <a:spLocks/>
          </p:cNvSpPr>
          <p:nvPr/>
        </p:nvSpPr>
        <p:spPr>
          <a:xfrm>
            <a:off x="656024" y="3429000"/>
            <a:ext cx="10697776" cy="278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Font typeface="Arial"/>
              <a:buNone/>
            </a:pPr>
            <a:r>
              <a:rPr lang="en-US" sz="2200" b="1" dirty="0">
                <a:solidFill>
                  <a:srgbClr val="026794"/>
                </a:solidFill>
              </a:rPr>
              <a:t>Learning Objectives: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practitioners can identify attitudes, behaviors and skills that contribute to effective community engagement.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actors can describe ways in which these attitudes, behaviors and skills can be applied in their work in communities..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F8145-276D-6748-ADF3-5938319609EB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7467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0D2BD-DB1F-034C-8A69-D2D9D7B7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0"/>
            <a:ext cx="10642599" cy="166420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Watch the Video!</a:t>
            </a:r>
          </a:p>
        </p:txBody>
      </p:sp>
    </p:spTree>
    <p:extLst>
      <p:ext uri="{BB962C8B-B14F-4D97-AF65-F5344CB8AC3E}">
        <p14:creationId xmlns:p14="http://schemas.microsoft.com/office/powerpoint/2010/main" val="255744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D675E-A35D-0845-A64A-4E8699E2E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704" y="371476"/>
            <a:ext cx="2970847" cy="479926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Let’s Debrief!</a:t>
            </a:r>
          </a:p>
          <a:p>
            <a:endParaRPr lang="en-US" sz="2200" dirty="0"/>
          </a:p>
          <a:p>
            <a:r>
              <a:rPr lang="en-US" sz="2200" dirty="0"/>
              <a:t>In small groups, take 5 to 10 minutes to think about the following question.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E21C40F-1BBA-EB4C-BB51-A5FBB0A05937}"/>
              </a:ext>
            </a:extLst>
          </p:cNvPr>
          <p:cNvSpPr txBox="1">
            <a:spLocks/>
          </p:cNvSpPr>
          <p:nvPr/>
        </p:nvSpPr>
        <p:spPr>
          <a:xfrm>
            <a:off x="4100513" y="1706690"/>
            <a:ext cx="7300912" cy="4667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1" kern="1200">
                <a:solidFill>
                  <a:srgbClr val="026794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tabLst>
                <a:tab pos="446088" algn="l"/>
              </a:tabLst>
            </a:pPr>
            <a:r>
              <a:rPr lang="en-US" sz="2400" b="1" dirty="0">
                <a:solidFill>
                  <a:srgbClr val="026794"/>
                </a:solidFill>
              </a:rPr>
              <a:t>Questions:</a:t>
            </a:r>
            <a:endParaRPr lang="en-US" sz="2400" dirty="0">
              <a:solidFill>
                <a:srgbClr val="026794"/>
              </a:solidFill>
            </a:endParaRPr>
          </a:p>
          <a:p>
            <a:pPr marL="457200" lvl="4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/>
              <a:t>What did the child protection actor do to effectively engage </a:t>
            </a:r>
            <a:br>
              <a:rPr lang="en-US" dirty="0"/>
            </a:br>
            <a:r>
              <a:rPr lang="en-US" dirty="0"/>
              <a:t>with Nina and others in the community?</a:t>
            </a:r>
          </a:p>
          <a:p>
            <a:pPr marL="685800" lvl="5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tabLst>
                <a:tab pos="446088" algn="l"/>
              </a:tabLst>
            </a:pPr>
            <a:r>
              <a:rPr lang="en-US" dirty="0"/>
              <a:t>List your answers on the flipchart paper</a:t>
            </a:r>
          </a:p>
          <a:p>
            <a:pPr marL="685800" lvl="5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tabLst>
                <a:tab pos="446088" algn="l"/>
              </a:tabLst>
            </a:pPr>
            <a:r>
              <a:rPr lang="en-US" dirty="0"/>
              <a:t>Be ready to present to the group</a:t>
            </a:r>
          </a:p>
          <a:p>
            <a:pPr marL="457200" lvl="4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400" dirty="0"/>
          </a:p>
          <a:p>
            <a:pPr marL="457200" lvl="4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400" dirty="0"/>
          </a:p>
          <a:p>
            <a:pPr marL="342900" lvl="4" indent="-3429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endParaRPr lang="en-US" sz="2400" dirty="0"/>
          </a:p>
          <a:p>
            <a:pPr marL="0" lvl="4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</a:tabLst>
            </a:pPr>
            <a:endParaRPr lang="en-US" sz="2400" dirty="0"/>
          </a:p>
          <a:p>
            <a:pPr marL="914400" lvl="5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815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D675E-A35D-0845-A64A-4E8699E2E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704" y="371476"/>
            <a:ext cx="3273171" cy="479926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Where do we want to go?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19618D-C59D-BB48-A6B7-3BA141270127}"/>
              </a:ext>
            </a:extLst>
          </p:cNvPr>
          <p:cNvSpPr txBox="1">
            <a:spLocks/>
          </p:cNvSpPr>
          <p:nvPr/>
        </p:nvSpPr>
        <p:spPr>
          <a:xfrm>
            <a:off x="4335323" y="1862805"/>
            <a:ext cx="6723201" cy="4799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Refer to Handout – Key Considerations.  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Discuss the following:</a:t>
            </a:r>
          </a:p>
          <a:p>
            <a:pPr lv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What are Nina and others in the community doing to protect children, and how can the child protection actor build on those actions?</a:t>
            </a:r>
          </a:p>
          <a:p>
            <a:pPr lv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How do our agencies approach communities within the response? </a:t>
            </a:r>
          </a:p>
          <a:p>
            <a:pPr lv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Are we prepared to work towards a shift in mindset? If yes, what are some of the first steps we can take?</a:t>
            </a:r>
          </a:p>
          <a:p>
            <a:pPr marL="342900" indent="-342900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080A7-7BCF-E149-B0A8-38122670E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20665"/>
            <a:ext cx="2306744" cy="24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F8145-276D-6748-ADF3-5938319609EB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7467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0D2BD-DB1F-034C-8A69-D2D9D7B7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0"/>
            <a:ext cx="10642599" cy="16642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Key messages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2875C7-138F-AA41-B2CA-D3555EE8F602}"/>
              </a:ext>
            </a:extLst>
          </p:cNvPr>
          <p:cNvSpPr txBox="1">
            <a:spLocks/>
          </p:cNvSpPr>
          <p:nvPr/>
        </p:nvSpPr>
        <p:spPr>
          <a:xfrm>
            <a:off x="588963" y="1862805"/>
            <a:ext cx="10469561" cy="4799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Communities, civil society organizations, and local governments are at the forefront of humanitarian responses.  As child protection actors, we need to </a:t>
            </a:r>
            <a:r>
              <a:rPr lang="en-US" sz="1800" b="1" dirty="0">
                <a:solidFill>
                  <a:srgbClr val="026794"/>
                </a:solidFill>
              </a:rPr>
              <a:t>pause and reflect </a:t>
            </a:r>
            <a:r>
              <a:rPr lang="en-US" sz="1800" dirty="0"/>
              <a:t>on how we can be better partners to reach common goals, and </a:t>
            </a:r>
            <a:r>
              <a:rPr lang="en-US" sz="1800" b="1" dirty="0">
                <a:solidFill>
                  <a:srgbClr val="026794"/>
                </a:solidFill>
              </a:rPr>
              <a:t>create opportunities </a:t>
            </a:r>
            <a:r>
              <a:rPr lang="en-US" sz="1800" dirty="0"/>
              <a:t>for more sustainable and effective work with communities.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Being able to engage with communities effectively requires more than our technical expertise in child protection. It relies on </a:t>
            </a:r>
            <a:r>
              <a:rPr lang="en-US" sz="1800" b="1" dirty="0">
                <a:solidFill>
                  <a:srgbClr val="026794"/>
                </a:solidFill>
              </a:rPr>
              <a:t>attitudes and behaviors that build trust and collaborative relationships</a:t>
            </a:r>
            <a:r>
              <a:rPr lang="en-US" sz="1800" dirty="0"/>
              <a:t>. These include respect, humility, patience, and being a good listener and learner.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endParaRPr lang="en-US" sz="1800" dirty="0"/>
          </a:p>
          <a:p>
            <a:pPr marL="342900" indent="-342900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2608981"/>
      </p:ext>
    </p:extLst>
  </p:cSld>
  <p:clrMapOvr>
    <a:masterClrMapping/>
  </p:clrMapOvr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241D259F-3205-134C-9666-4CCD786B8E2E}" vid="{E64AA4A0-0E60-E248-A910-95D3C597C9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5507</TotalTime>
  <Words>576</Words>
  <Application>Microsoft Macintosh PowerPoint</Application>
  <PresentationFormat>Widescreen</PresentationFormat>
  <Paragraphs>74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 Neue</vt:lpstr>
      <vt:lpstr>Symbol</vt:lpstr>
      <vt:lpstr>Plan International - Template</vt:lpstr>
      <vt:lpstr>PowerPoint Presentation</vt:lpstr>
      <vt:lpstr>PowerPoint Presentation</vt:lpstr>
      <vt:lpstr>Aim of the online learning series</vt:lpstr>
      <vt:lpstr>Video 3:  Community-level Child  Protection in Humanitarian Action:  The Need for a Shift in Mindset</vt:lpstr>
      <vt:lpstr>Aim and learning outcomes</vt:lpstr>
      <vt:lpstr>Watch the Video!</vt:lpstr>
      <vt:lpstr>PowerPoint Presentation</vt:lpstr>
      <vt:lpstr>PowerPoint Presentation</vt:lpstr>
      <vt:lpstr>Key messages</vt:lpstr>
      <vt:lpstr>Please provide feedback to the Alliance Community-level Child Protection Task Force!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Evie Ratti</cp:lastModifiedBy>
  <cp:revision>202</cp:revision>
  <dcterms:created xsi:type="dcterms:W3CDTF">2017-12-20T18:51:03Z</dcterms:created>
  <dcterms:modified xsi:type="dcterms:W3CDTF">2020-04-10T15:26:11Z</dcterms:modified>
</cp:coreProperties>
</file>