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13"/>
  </p:notesMasterIdLst>
  <p:sldIdLst>
    <p:sldId id="313" r:id="rId2"/>
    <p:sldId id="303" r:id="rId3"/>
    <p:sldId id="272" r:id="rId4"/>
    <p:sldId id="282" r:id="rId5"/>
    <p:sldId id="310" r:id="rId6"/>
    <p:sldId id="305" r:id="rId7"/>
    <p:sldId id="275" r:id="rId8"/>
    <p:sldId id="306" r:id="rId9"/>
    <p:sldId id="311" r:id="rId10"/>
    <p:sldId id="308" r:id="rId11"/>
    <p:sldId id="28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e E. Willis" initials="SEW" lastIdx="11" clrIdx="0">
    <p:extLst>
      <p:ext uri="{19B8F6BF-5375-455C-9EA6-DF929625EA0E}">
        <p15:presenceInfo xmlns:p15="http://schemas.microsoft.com/office/powerpoint/2012/main" userId="8d1586fa956c05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026794"/>
    <a:srgbClr val="35B2B4"/>
    <a:srgbClr val="0489C5"/>
    <a:srgbClr val="97467C"/>
    <a:srgbClr val="405E79"/>
    <a:srgbClr val="95CD7A"/>
    <a:srgbClr val="70995C"/>
    <a:srgbClr val="D5EBC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57" autoAdjust="0"/>
    <p:restoredTop sz="72109" autoAdjust="0"/>
  </p:normalViewPr>
  <p:slideViewPr>
    <p:cSldViewPr snapToGrid="0" snapToObjects="1">
      <p:cViewPr varScale="1">
        <p:scale>
          <a:sx n="90" d="100"/>
          <a:sy n="90" d="100"/>
        </p:scale>
        <p:origin x="16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4/10/20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lliancecpha.org/en/CPMS_hom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IQ" baseline="0" dirty="0"/>
              <a:t>يجب أن يرافق هذا العرض التالي:</a:t>
            </a:r>
            <a:endParaRPr lang="en-US" baseline="0" dirty="0"/>
          </a:p>
          <a:p>
            <a:pPr marL="171450" marR="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IQ" baseline="0" dirty="0"/>
              <a:t>المعايير الدنيا لحماية الطفل في العمل الأنساني 19 النسخة المنقحة. </a:t>
            </a:r>
            <a:r>
              <a:rPr lang="en-US" dirty="0">
                <a:hlinkClick r:id="rId3"/>
              </a:rPr>
              <a:t>https://alliancecpha.org/en/CPMS_home</a:t>
            </a:r>
            <a:endParaRPr lang="ar-IQ" dirty="0"/>
          </a:p>
          <a:p>
            <a:pPr marL="171450" marR="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IQ" sz="1200" b="0" i="0" u="none" strike="noStrike" kern="1200" cap="none" spc="0" normalizeH="0" baseline="0" noProof="0" dirty="0">
                <a:ln>
                  <a:noFill/>
                </a:ln>
                <a:solidFill>
                  <a:prstClr val="black"/>
                </a:solidFill>
                <a:effectLst/>
                <a:uLnTx/>
                <a:uFillTx/>
                <a:latin typeface="+mn-lt"/>
                <a:ea typeface="+mn-ea"/>
                <a:cs typeface="+mn-cs"/>
              </a:rPr>
              <a:t>نشرة توزيع من حزمة بناء القدرات: الاعتبارات الاساسية.</a:t>
            </a:r>
          </a:p>
          <a:p>
            <a:endParaRPr lang="en-US" dirty="0"/>
          </a:p>
        </p:txBody>
      </p:sp>
      <p:sp>
        <p:nvSpPr>
          <p:cNvPr id="4" name="Slide Number Placeholder 3"/>
          <p:cNvSpPr>
            <a:spLocks noGrp="1"/>
          </p:cNvSpPr>
          <p:nvPr>
            <p:ph type="sldNum" sz="quarter" idx="5"/>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1370294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IQ" dirty="0"/>
              <a:t>قم بوضع لنك خاص بالأستبيان</a:t>
            </a:r>
            <a:endParaRPr lang="en-US" dirty="0"/>
          </a:p>
          <a:p>
            <a:pPr algn="r" rtl="1"/>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10</a:t>
            </a:fld>
            <a:endParaRPr lang="en-US"/>
          </a:p>
        </p:txBody>
      </p:sp>
    </p:spTree>
    <p:extLst>
      <p:ext uri="{BB962C8B-B14F-4D97-AF65-F5344CB8AC3E}">
        <p14:creationId xmlns:p14="http://schemas.microsoft.com/office/powerpoint/2010/main" val="1415506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11</a:t>
            </a:fld>
            <a:endParaRPr lang="en-US"/>
          </a:p>
        </p:txBody>
      </p:sp>
    </p:spTree>
    <p:extLst>
      <p:ext uri="{BB962C8B-B14F-4D97-AF65-F5344CB8AC3E}">
        <p14:creationId xmlns:p14="http://schemas.microsoft.com/office/powerpoint/2010/main" val="355957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377101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90314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4</a:t>
            </a:fld>
            <a:endParaRPr lang="en-US"/>
          </a:p>
        </p:txBody>
      </p:sp>
    </p:spTree>
    <p:extLst>
      <p:ext uri="{BB962C8B-B14F-4D97-AF65-F5344CB8AC3E}">
        <p14:creationId xmlns:p14="http://schemas.microsoft.com/office/powerpoint/2010/main" val="1966791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767AD-8186-5647-9165-A19B63BA7F43}" type="slidenum">
              <a:rPr lang="en-US" smtClean="0"/>
              <a:t>5</a:t>
            </a:fld>
            <a:endParaRPr lang="en-US"/>
          </a:p>
        </p:txBody>
      </p:sp>
    </p:spTree>
    <p:extLst>
      <p:ext uri="{BB962C8B-B14F-4D97-AF65-F5344CB8AC3E}">
        <p14:creationId xmlns:p14="http://schemas.microsoft.com/office/powerpoint/2010/main" val="2223676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a:p>
            <a:pPr algn="r" rtl="1"/>
            <a:r>
              <a:rPr lang="ar-IQ" dirty="0"/>
              <a:t>أدخل رابط للفديو من خلال موقع اليوتوب</a:t>
            </a:r>
            <a:r>
              <a:rPr lang="ar-IQ" baseline="0" dirty="0"/>
              <a:t> او موقع التحالف</a:t>
            </a:r>
            <a:endParaRPr lang="en-US" dirty="0"/>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a:p>
        </p:txBody>
      </p:sp>
    </p:spTree>
    <p:extLst>
      <p:ext uri="{BB962C8B-B14F-4D97-AF65-F5344CB8AC3E}">
        <p14:creationId xmlns:p14="http://schemas.microsoft.com/office/powerpoint/2010/main" val="427208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baseline="0" dirty="0">
              <a:latin typeface="Times New Roman" charset="0"/>
              <a:ea typeface="MS PGothic" charset="0"/>
              <a:cs typeface="MS PGothic" charset="0"/>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7</a:t>
            </a:fld>
            <a:endParaRPr lang="en-US"/>
          </a:p>
        </p:txBody>
      </p:sp>
    </p:spTree>
    <p:extLst>
      <p:ext uri="{BB962C8B-B14F-4D97-AF65-F5344CB8AC3E}">
        <p14:creationId xmlns:p14="http://schemas.microsoft.com/office/powerpoint/2010/main" val="324501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IQ" baseline="0" dirty="0"/>
              <a:t>يمكن للمشاركين البقاء في مجاميع صغيرة او قيامهم لهذا التمارين معا كمجموعة واحدة. </a:t>
            </a:r>
            <a:endParaRPr lang="en-US" baseline="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r" defTabSz="914400" rtl="0" eaLnBrk="1" fontAlgn="auto" latinLnBrk="0" hangingPunct="1">
              <a:lnSpc>
                <a:spcPct val="100000"/>
              </a:lnSpc>
              <a:spcBef>
                <a:spcPts val="0"/>
              </a:spcBef>
              <a:spcAft>
                <a:spcPts val="0"/>
              </a:spcAft>
              <a:buClrTx/>
              <a:buSzTx/>
              <a:buFontTx/>
              <a:buNone/>
              <a:tabLst/>
              <a:defRPr/>
            </a:pPr>
            <a:r>
              <a:rPr lang="ar-IQ" b="0" baseline="0" dirty="0"/>
              <a:t>اذا كان المشتركون لديهم القدرة على الوصول الى الأنترنت خلال الجلسة يمكنك استخدام طريقة التغذية العكسية </a:t>
            </a:r>
            <a:r>
              <a:rPr lang="en-US" b="0" baseline="0" dirty="0"/>
              <a:t>“call out”</a:t>
            </a:r>
            <a:r>
              <a:rPr lang="ar-IQ" b="0" baseline="0" dirty="0"/>
              <a:t> بأستخدام موقع </a:t>
            </a:r>
            <a:endParaRPr lang="en-US" dirty="0"/>
          </a:p>
        </p:txBody>
      </p:sp>
      <p:sp>
        <p:nvSpPr>
          <p:cNvPr id="4" name="Slide Number Placeholder 3"/>
          <p:cNvSpPr>
            <a:spLocks noGrp="1"/>
          </p:cNvSpPr>
          <p:nvPr>
            <p:ph type="sldNum" sz="quarter" idx="5"/>
          </p:nvPr>
        </p:nvSpPr>
        <p:spPr/>
        <p:txBody>
          <a:bodyPr/>
          <a:lstStyle/>
          <a:p>
            <a:fld id="{780767AD-8186-5647-9165-A19B63BA7F43}" type="slidenum">
              <a:rPr lang="en-US" smtClean="0"/>
              <a:t>8</a:t>
            </a:fld>
            <a:endParaRPr lang="en-US"/>
          </a:p>
        </p:txBody>
      </p:sp>
    </p:spTree>
    <p:extLst>
      <p:ext uri="{BB962C8B-B14F-4D97-AF65-F5344CB8AC3E}">
        <p14:creationId xmlns:p14="http://schemas.microsoft.com/office/powerpoint/2010/main" val="181244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9</a:t>
            </a:fld>
            <a:endParaRPr lang="en-US"/>
          </a:p>
        </p:txBody>
      </p:sp>
    </p:spTree>
    <p:extLst>
      <p:ext uri="{BB962C8B-B14F-4D97-AF65-F5344CB8AC3E}">
        <p14:creationId xmlns:p14="http://schemas.microsoft.com/office/powerpoint/2010/main" val="1586571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pic>
        <p:nvPicPr>
          <p:cNvPr id="6" name="Picture 5" descr="A group of people sitting at a table&#10;&#10;Description automatically generated">
            <a:extLst>
              <a:ext uri="{FF2B5EF4-FFF2-40B4-BE49-F238E27FC236}">
                <a16:creationId xmlns:a16="http://schemas.microsoft.com/office/drawing/2014/main" id="{B952A284-8170-EB48-993F-5CB9B42B13C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b="15541"/>
          <a:stretch/>
        </p:blipFill>
        <p:spPr>
          <a:xfrm>
            <a:off x="0" y="0"/>
            <a:ext cx="12195051" cy="6858000"/>
          </a:xfrm>
          <a:prstGeom prst="rect">
            <a:avLst/>
          </a:prstGeom>
        </p:spPr>
      </p:pic>
      <p:sp>
        <p:nvSpPr>
          <p:cNvPr id="7" name="Rectangle 6">
            <a:extLst>
              <a:ext uri="{FF2B5EF4-FFF2-40B4-BE49-F238E27FC236}">
                <a16:creationId xmlns:a16="http://schemas.microsoft.com/office/drawing/2014/main" id="{429655AF-1076-4545-BFAF-2418436A1532}"/>
              </a:ext>
            </a:extLst>
          </p:cNvPr>
          <p:cNvSpPr/>
          <p:nvPr userDrawn="1"/>
        </p:nvSpPr>
        <p:spPr>
          <a:xfrm>
            <a:off x="0" y="0"/>
            <a:ext cx="12192000" cy="68580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02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p:nvSpPr>
        <p:spPr>
          <a:xfrm>
            <a:off x="0" y="0"/>
            <a:ext cx="60960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6549887" y="528638"/>
            <a:ext cx="4851538"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6549887" y="2400300"/>
            <a:ext cx="4851538"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E55FBEAA-582E-ED41-8651-415EC3D78259}"/>
              </a:ext>
            </a:extLst>
          </p:cNvPr>
          <p:cNvPicPr>
            <a:picLocks noChangeAspect="1"/>
          </p:cNvPicPr>
          <p:nvPr/>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2199357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p:nvSpPr>
        <p:spPr>
          <a:xfrm>
            <a:off x="0" y="0"/>
            <a:ext cx="6096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6549887" y="528638"/>
            <a:ext cx="4851538"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6549887" y="2400300"/>
            <a:ext cx="4851538"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1A71740F-8694-BA4E-BE03-A5CA34614B38}"/>
              </a:ext>
            </a:extLst>
          </p:cNvPr>
          <p:cNvPicPr>
            <a:picLocks noChangeAspect="1"/>
          </p:cNvPicPr>
          <p:nvPr/>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2915702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6549887" y="528638"/>
            <a:ext cx="4851538"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6549887" y="2400300"/>
            <a:ext cx="4851538"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A61DFFF5-B097-BD4D-A3E2-3D6E430FE428}"/>
              </a:ext>
            </a:extLst>
          </p:cNvPr>
          <p:cNvPicPr>
            <a:picLocks noChangeAspect="1"/>
          </p:cNvPicPr>
          <p:nvPr/>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65117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6559825" y="528638"/>
            <a:ext cx="4841599"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6559825" y="2400300"/>
            <a:ext cx="4841599"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08F14E52-4DD4-F045-8A21-1CC678B00C20}"/>
              </a:ext>
            </a:extLst>
          </p:cNvPr>
          <p:cNvPicPr>
            <a:picLocks noChangeAspect="1"/>
          </p:cNvPicPr>
          <p:nvPr/>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3356360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2"/>
                </a:solidFill>
              </a:defRPr>
            </a:lvl1pPr>
          </a:lstStyle>
          <a:p>
            <a:r>
              <a:rPr lang="en-US" dirty="0"/>
              <a:t>CLICK TO EDIT MASTER TITLE STYLE</a:t>
            </a:r>
          </a:p>
        </p:txBody>
      </p:sp>
      <p:cxnSp>
        <p:nvCxnSpPr>
          <p:cNvPr id="7" name="Straight Connector 6"/>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5A481F22-B5AA-B046-9CB8-D42A80675050}"/>
              </a:ext>
            </a:extLst>
          </p:cNvPr>
          <p:cNvCxnSpPr/>
          <p:nvPr userDrawn="1"/>
        </p:nvCxnSpPr>
        <p:spPr>
          <a:xfrm flipV="1">
            <a:off x="656024" y="1635973"/>
            <a:ext cx="10820189" cy="338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35D2D13-66BA-CC45-A2C1-979F88FF5CE3}"/>
              </a:ext>
            </a:extLst>
          </p:cNvPr>
          <p:cNvSpPr/>
          <p:nvPr userDrawn="1"/>
        </p:nvSpPr>
        <p:spPr>
          <a:xfrm>
            <a:off x="7858954" y="1589835"/>
            <a:ext cx="3617259" cy="922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344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0A1556B-0B95-3D45-B3B1-CA754D1D9BB2}"/>
              </a:ext>
            </a:extLst>
          </p:cNvPr>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2D30951-90A0-E341-A6FF-CB0C9C6A493F}"/>
              </a:ext>
            </a:extLst>
          </p:cNvPr>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00E37366-B901-9740-B375-C0DA18D7B0C0}"/>
              </a:ext>
            </a:extLst>
          </p:cNvPr>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B067FB7-5052-2849-AE02-AF18D590D11C}"/>
              </a:ext>
            </a:extLst>
          </p:cNvPr>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934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D383BD3B-1B86-EE4C-92AD-B89DDE56E04E}"/>
              </a:ext>
            </a:extLst>
          </p:cNvPr>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F500747-D2DA-7D48-B6B9-D4C0AA26FB7F}"/>
              </a:ext>
            </a:extLst>
          </p:cNvPr>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849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mp; Text with Dots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picture containing indoor, large&#10;&#10;Description automatically generated">
            <a:extLst>
              <a:ext uri="{FF2B5EF4-FFF2-40B4-BE49-F238E27FC236}">
                <a16:creationId xmlns:a16="http://schemas.microsoft.com/office/drawing/2014/main" id="{1C981110-380A-204E-A5B3-402D248A679C}"/>
              </a:ext>
            </a:extLst>
          </p:cNvPr>
          <p:cNvPicPr>
            <a:picLocks noChangeAspect="1"/>
          </p:cNvPicPr>
          <p:nvPr userDrawn="1"/>
        </p:nvPicPr>
        <p:blipFill rotWithShape="1">
          <a:blip r:embed="rId2">
            <a:duotone>
              <a:prstClr val="black"/>
              <a:schemeClr val="accent3">
                <a:tint val="45000"/>
                <a:satMod val="400000"/>
              </a:schemeClr>
            </a:duotone>
          </a:blip>
          <a:srcRect b="50000"/>
          <a:stretch/>
        </p:blipFill>
        <p:spPr>
          <a:xfrm>
            <a:off x="0" y="5423647"/>
            <a:ext cx="12192000" cy="1434353"/>
          </a:xfrm>
          <a:prstGeom prst="rect">
            <a:avLst/>
          </a:prstGeom>
        </p:spPr>
      </p:pic>
    </p:spTree>
    <p:extLst>
      <p:ext uri="{BB962C8B-B14F-4D97-AF65-F5344CB8AC3E}">
        <p14:creationId xmlns:p14="http://schemas.microsoft.com/office/powerpoint/2010/main" val="3298559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indoor, large&#10;&#10;Description automatically generated">
            <a:extLst>
              <a:ext uri="{FF2B5EF4-FFF2-40B4-BE49-F238E27FC236}">
                <a16:creationId xmlns:a16="http://schemas.microsoft.com/office/drawing/2014/main" id="{33F799A3-1E18-9C4B-9554-0C1186E8617C}"/>
              </a:ext>
            </a:extLst>
          </p:cNvPr>
          <p:cNvPicPr>
            <a:picLocks noChangeAspect="1"/>
          </p:cNvPicPr>
          <p:nvPr userDrawn="1"/>
        </p:nvPicPr>
        <p:blipFill>
          <a:blip r:embed="rId2">
            <a:duotone>
              <a:prstClr val="black"/>
              <a:schemeClr val="accent3">
                <a:tint val="45000"/>
                <a:satMod val="400000"/>
              </a:schemeClr>
            </a:duotone>
          </a:blip>
          <a:stretch>
            <a:fillRect/>
          </a:stretch>
        </p:blipFill>
        <p:spPr>
          <a:xfrm>
            <a:off x="0" y="5423647"/>
            <a:ext cx="12192000" cy="2868706"/>
          </a:xfrm>
          <a:prstGeom prst="rect">
            <a:avLst/>
          </a:prstGeom>
        </p:spPr>
      </p:pic>
    </p:spTree>
    <p:extLst>
      <p:ext uri="{BB962C8B-B14F-4D97-AF65-F5344CB8AC3E}">
        <p14:creationId xmlns:p14="http://schemas.microsoft.com/office/powerpoint/2010/main" val="1486938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pic>
        <p:nvPicPr>
          <p:cNvPr id="3" name="Picture 2" descr="A group of people posing for the camera&#10;&#10;Description automatically generated">
            <a:extLst>
              <a:ext uri="{FF2B5EF4-FFF2-40B4-BE49-F238E27FC236}">
                <a16:creationId xmlns:a16="http://schemas.microsoft.com/office/drawing/2014/main" id="{0C9CA07B-1B3B-2540-BB0A-D4E343560128}"/>
              </a:ext>
            </a:extLst>
          </p:cNvPr>
          <p:cNvPicPr>
            <a:picLocks noChangeAspect="1"/>
          </p:cNvPicPr>
          <p:nvPr userDrawn="1"/>
        </p:nvPicPr>
        <p:blipFill rotWithShape="1">
          <a:blip r:embed="rId3"/>
          <a:srcRect r="544" b="16084"/>
          <a:stretch/>
        </p:blipFill>
        <p:spPr>
          <a:xfrm>
            <a:off x="0" y="0"/>
            <a:ext cx="12191999" cy="6858000"/>
          </a:xfrm>
          <a:prstGeom prst="rect">
            <a:avLst/>
          </a:prstGeom>
        </p:spPr>
      </p:pic>
      <p:sp>
        <p:nvSpPr>
          <p:cNvPr id="28" name="Rectangle 27"/>
          <p:cNvSpPr/>
          <p:nvPr/>
        </p:nvSpPr>
        <p:spPr>
          <a:xfrm>
            <a:off x="0" y="0"/>
            <a:ext cx="12192000" cy="6858000"/>
          </a:xfrm>
          <a:prstGeom prst="rect">
            <a:avLst/>
          </a:prstGeom>
          <a:solidFill>
            <a:srgbClr val="97467D">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365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indoor, large&#10;&#10;Description automatically generated">
            <a:extLst>
              <a:ext uri="{FF2B5EF4-FFF2-40B4-BE49-F238E27FC236}">
                <a16:creationId xmlns:a16="http://schemas.microsoft.com/office/drawing/2014/main" id="{0BF10F52-5915-BE44-8E03-2826F1063394}"/>
              </a:ext>
            </a:extLst>
          </p:cNvPr>
          <p:cNvPicPr>
            <a:picLocks noChangeAspect="1"/>
          </p:cNvPicPr>
          <p:nvPr userDrawn="1"/>
        </p:nvPicPr>
        <p:blipFill>
          <a:blip r:embed="rId2">
            <a:duotone>
              <a:prstClr val="black"/>
              <a:schemeClr val="accent5">
                <a:lumMod val="75000"/>
                <a:tint val="45000"/>
                <a:satMod val="400000"/>
              </a:schemeClr>
            </a:duotone>
          </a:blip>
          <a:stretch>
            <a:fillRect/>
          </a:stretch>
        </p:blipFill>
        <p:spPr>
          <a:xfrm>
            <a:off x="0" y="5423647"/>
            <a:ext cx="12192000" cy="2868706"/>
          </a:xfrm>
          <a:prstGeom prst="rect">
            <a:avLst/>
          </a:prstGeom>
        </p:spPr>
      </p:pic>
    </p:spTree>
    <p:extLst>
      <p:ext uri="{BB962C8B-B14F-4D97-AF65-F5344CB8AC3E}">
        <p14:creationId xmlns:p14="http://schemas.microsoft.com/office/powerpoint/2010/main" val="499098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indoor, large&#10;&#10;Description automatically generated">
            <a:extLst>
              <a:ext uri="{FF2B5EF4-FFF2-40B4-BE49-F238E27FC236}">
                <a16:creationId xmlns:a16="http://schemas.microsoft.com/office/drawing/2014/main" id="{461D9A62-F598-964D-889D-5F6C5CAD121E}"/>
              </a:ext>
            </a:extLst>
          </p:cNvPr>
          <p:cNvPicPr>
            <a:picLocks noChangeAspect="1"/>
          </p:cNvPicPr>
          <p:nvPr userDrawn="1"/>
        </p:nvPicPr>
        <p:blipFill>
          <a:blip r:embed="rId2">
            <a:duotone>
              <a:prstClr val="black"/>
              <a:schemeClr val="accent4">
                <a:lumMod val="50000"/>
                <a:tint val="45000"/>
                <a:satMod val="400000"/>
              </a:schemeClr>
            </a:duotone>
          </a:blip>
          <a:stretch>
            <a:fillRect/>
          </a:stretch>
        </p:blipFill>
        <p:spPr>
          <a:xfrm>
            <a:off x="0" y="5423647"/>
            <a:ext cx="12192000" cy="2868706"/>
          </a:xfrm>
          <a:prstGeom prst="rect">
            <a:avLst/>
          </a:prstGeom>
        </p:spPr>
      </p:pic>
    </p:spTree>
    <p:extLst>
      <p:ext uri="{BB962C8B-B14F-4D97-AF65-F5344CB8AC3E}">
        <p14:creationId xmlns:p14="http://schemas.microsoft.com/office/powerpoint/2010/main" val="2640086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6D6212B5-D403-7F40-BF93-43B18139C580}"/>
              </a:ext>
            </a:extLst>
          </p:cNvPr>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57D3036-4C15-104A-98DD-EBCDD10F8014}"/>
              </a:ext>
            </a:extLst>
          </p:cNvPr>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183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51CE1E0E-0B4F-684E-9311-2415D34C5E8E}"/>
              </a:ext>
            </a:extLst>
          </p:cNvPr>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FF75147-780F-154E-8F6F-0BEEE05AE46B}"/>
              </a:ext>
            </a:extLst>
          </p:cNvPr>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916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BBAF895F-7252-2149-A4D8-F6B9F1B84082}"/>
              </a:ext>
            </a:extLst>
          </p:cNvPr>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27DA2A5-2B02-F447-9929-A6063803E526}"/>
              </a:ext>
            </a:extLst>
          </p:cNvPr>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1691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2D9886FA-216C-734D-B591-E76425E7AB04}"/>
              </a:ext>
            </a:extLst>
          </p:cNvPr>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6D6C1DF-C1C7-F644-8D19-8AF708D44BA3}"/>
              </a:ext>
            </a:extLst>
          </p:cNvPr>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1146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mp; Two Column - Blue">
    <p:spTree>
      <p:nvGrpSpPr>
        <p:cNvPr id="1" name=""/>
        <p:cNvGrpSpPr/>
        <p:nvPr/>
      </p:nvGrpSpPr>
      <p:grpSpPr>
        <a:xfrm>
          <a:off x="0" y="0"/>
          <a:ext cx="0" cy="0"/>
          <a:chOff x="0" y="0"/>
          <a:chExt cx="0" cy="0"/>
        </a:xfrm>
      </p:grpSpPr>
      <p:sp>
        <p:nvSpPr>
          <p:cNvPr id="16" name="Rectangle 15"/>
          <p:cNvSpPr/>
          <p:nvPr/>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A picture containing indoor, large&#10;&#10;Description automatically generated">
            <a:extLst>
              <a:ext uri="{FF2B5EF4-FFF2-40B4-BE49-F238E27FC236}">
                <a16:creationId xmlns:a16="http://schemas.microsoft.com/office/drawing/2014/main" id="{C4276DC8-AD33-544D-AB07-B779215B1F2D}"/>
              </a:ext>
            </a:extLst>
          </p:cNvPr>
          <p:cNvPicPr>
            <a:picLocks noChangeAspect="1"/>
          </p:cNvPicPr>
          <p:nvPr/>
        </p:nvPicPr>
        <p:blipFill>
          <a:blip r:embed="rId2">
            <a:alphaModFix amt="35000"/>
          </a:blip>
          <a:stretch>
            <a:fillRect/>
          </a:stretch>
        </p:blipFill>
        <p:spPr>
          <a:xfrm>
            <a:off x="0" y="-1189541"/>
            <a:ext cx="12192000" cy="2868707"/>
          </a:xfrm>
          <a:prstGeom prst="rect">
            <a:avLst/>
          </a:prstGeom>
        </p:spPr>
      </p:pic>
      <p:sp>
        <p:nvSpPr>
          <p:cNvPr id="12" name="Rectangle 11">
            <a:extLst>
              <a:ext uri="{FF2B5EF4-FFF2-40B4-BE49-F238E27FC236}">
                <a16:creationId xmlns:a16="http://schemas.microsoft.com/office/drawing/2014/main" id="{1FE076DA-1D96-634B-BDBE-4876E34AFD89}"/>
              </a:ext>
            </a:extLst>
          </p:cNvPr>
          <p:cNvSpPr/>
          <p:nvPr userDrawn="1"/>
        </p:nvSpPr>
        <p:spPr>
          <a:xfrm>
            <a:off x="0" y="0"/>
            <a:ext cx="12192000" cy="16093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indoor, large&#10;&#10;Description automatically generated">
            <a:extLst>
              <a:ext uri="{FF2B5EF4-FFF2-40B4-BE49-F238E27FC236}">
                <a16:creationId xmlns:a16="http://schemas.microsoft.com/office/drawing/2014/main" id="{6B01BFCA-B02F-4D4F-9EBE-58DC368D673B}"/>
              </a:ext>
            </a:extLst>
          </p:cNvPr>
          <p:cNvPicPr>
            <a:picLocks noChangeAspect="1"/>
          </p:cNvPicPr>
          <p:nvPr userDrawn="1"/>
        </p:nvPicPr>
        <p:blipFill>
          <a:blip r:embed="rId2">
            <a:alphaModFix amt="35000"/>
          </a:blip>
          <a:stretch>
            <a:fillRect/>
          </a:stretch>
        </p:blipFill>
        <p:spPr>
          <a:xfrm>
            <a:off x="29488" y="-1176323"/>
            <a:ext cx="12192000" cy="2868707"/>
          </a:xfrm>
          <a:prstGeom prst="rect">
            <a:avLst/>
          </a:prstGeom>
        </p:spPr>
      </p:pic>
    </p:spTree>
    <p:extLst>
      <p:ext uri="{BB962C8B-B14F-4D97-AF65-F5344CB8AC3E}">
        <p14:creationId xmlns:p14="http://schemas.microsoft.com/office/powerpoint/2010/main" val="2180923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 Colored Background - Blue">
    <p:spTree>
      <p:nvGrpSpPr>
        <p:cNvPr id="1" name=""/>
        <p:cNvGrpSpPr/>
        <p:nvPr/>
      </p:nvGrpSpPr>
      <p:grpSpPr>
        <a:xfrm>
          <a:off x="0" y="0"/>
          <a:ext cx="0" cy="0"/>
          <a:chOff x="0" y="0"/>
          <a:chExt cx="0" cy="0"/>
        </a:xfrm>
      </p:grpSpPr>
      <p:sp>
        <p:nvSpPr>
          <p:cNvPr id="14" name="Rectangle 13"/>
          <p:cNvSpPr/>
          <p:nvPr/>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20ADA4BB-38D9-7C4A-96EB-3B0DB26CE429}"/>
              </a:ext>
            </a:extLst>
          </p:cNvPr>
          <p:cNvPicPr>
            <a:picLocks noChangeAspect="1"/>
          </p:cNvPicPr>
          <p:nvPr/>
        </p:nvPicPr>
        <p:blipFill>
          <a:blip r:embed="rId2"/>
          <a:stretch>
            <a:fillRect/>
          </a:stretch>
        </p:blipFill>
        <p:spPr>
          <a:xfrm>
            <a:off x="-1" y="5427188"/>
            <a:ext cx="12191999" cy="2868706"/>
          </a:xfrm>
          <a:prstGeom prst="rect">
            <a:avLst/>
          </a:prstGeom>
        </p:spPr>
      </p:pic>
      <p:sp>
        <p:nvSpPr>
          <p:cNvPr id="9" name="Rectangle 8">
            <a:extLst>
              <a:ext uri="{FF2B5EF4-FFF2-40B4-BE49-F238E27FC236}">
                <a16:creationId xmlns:a16="http://schemas.microsoft.com/office/drawing/2014/main" id="{93CFB42C-3464-EF4D-8B25-AC0B8B2EDDE4}"/>
              </a:ext>
            </a:extLst>
          </p:cNvPr>
          <p:cNvSpPr/>
          <p:nvPr userDrawn="1"/>
        </p:nvSpPr>
        <p:spPr>
          <a:xfrm>
            <a:off x="0" y="3541"/>
            <a:ext cx="12192000" cy="6858000"/>
          </a:xfrm>
          <a:prstGeom prst="rect">
            <a:avLst/>
          </a:prstGeom>
          <a:solidFill>
            <a:srgbClr val="97467D"/>
          </a:solidFill>
          <a:ln>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indoor, large&#10;&#10;Description automatically generated">
            <a:extLst>
              <a:ext uri="{FF2B5EF4-FFF2-40B4-BE49-F238E27FC236}">
                <a16:creationId xmlns:a16="http://schemas.microsoft.com/office/drawing/2014/main" id="{B5021A66-8D8F-6A4A-B3BE-606DD2987979}"/>
              </a:ext>
            </a:extLst>
          </p:cNvPr>
          <p:cNvPicPr>
            <a:picLocks noChangeAspect="1"/>
          </p:cNvPicPr>
          <p:nvPr userDrawn="1"/>
        </p:nvPicPr>
        <p:blipFill rotWithShape="1">
          <a:blip r:embed="rId2"/>
          <a:srcRect b="48409"/>
          <a:stretch/>
        </p:blipFill>
        <p:spPr>
          <a:xfrm>
            <a:off x="-1" y="5427188"/>
            <a:ext cx="12191999" cy="1479986"/>
          </a:xfrm>
          <a:prstGeom prst="rect">
            <a:avLst/>
          </a:prstGeom>
        </p:spPr>
      </p:pic>
    </p:spTree>
    <p:extLst>
      <p:ext uri="{BB962C8B-B14F-4D97-AF65-F5344CB8AC3E}">
        <p14:creationId xmlns:p14="http://schemas.microsoft.com/office/powerpoint/2010/main" val="468728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10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fld id="{EDF33987-6305-4E2A-BF18-EF013ECE927B}" type="datetimeFigureOut">
              <a:rPr lang="en-US"/>
              <a:t>4/10/20</a:t>
            </a:fld>
            <a:endParaRPr/>
          </a:p>
        </p:txBody>
      </p:sp>
      <p:sp>
        <p:nvSpPr>
          <p:cNvPr id="5" name="Footer Placeholder 4"/>
          <p:cNvSpPr>
            <a:spLocks noGrp="1"/>
          </p:cNvSpPr>
          <p:nvPr>
            <p:ph type="ftr" sz="quarter" idx="11"/>
          </p:nvPr>
        </p:nvSpPr>
        <p:spPr>
          <a:xfrm>
            <a:off x="1209151" y="6448427"/>
            <a:ext cx="6639905" cy="180974"/>
          </a:xfrm>
          <a:prstGeom prst="rect">
            <a:avLst/>
          </a:prstGeom>
        </p:spPr>
        <p:txBody>
          <a:bodyPr/>
          <a:lstStyle/>
          <a:p>
            <a:endParaRPr/>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a:p>
        </p:txBody>
      </p:sp>
    </p:spTree>
    <p:extLst>
      <p:ext uri="{BB962C8B-B14F-4D97-AF65-F5344CB8AC3E}">
        <p14:creationId xmlns:p14="http://schemas.microsoft.com/office/powerpoint/2010/main" val="162087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pic>
        <p:nvPicPr>
          <p:cNvPr id="3" name="Picture 2" descr="A group of people in a room&#10;&#10;Description automatically generated">
            <a:extLst>
              <a:ext uri="{FF2B5EF4-FFF2-40B4-BE49-F238E27FC236}">
                <a16:creationId xmlns:a16="http://schemas.microsoft.com/office/drawing/2014/main" id="{7C35FB60-1216-424F-A88B-30B7E4DB2FD6}"/>
              </a:ext>
            </a:extLst>
          </p:cNvPr>
          <p:cNvPicPr>
            <a:picLocks noChangeAspect="1"/>
          </p:cNvPicPr>
          <p:nvPr userDrawn="1"/>
        </p:nvPicPr>
        <p:blipFill rotWithShape="1">
          <a:blip r:embed="rId3"/>
          <a:srcRect t="8020" r="492" b="8020"/>
          <a:stretch/>
        </p:blipFill>
        <p:spPr>
          <a:xfrm>
            <a:off x="0" y="0"/>
            <a:ext cx="12192000" cy="6858000"/>
          </a:xfrm>
          <a:prstGeom prst="rect">
            <a:avLst/>
          </a:prstGeom>
        </p:spPr>
      </p:pic>
      <p:sp>
        <p:nvSpPr>
          <p:cNvPr id="28" name="Rectangle 27"/>
          <p:cNvSpPr/>
          <p:nvPr/>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228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767515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2814111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473274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3332213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3696771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1A71740F-8694-BA4E-BE03-A5CA34614B38}"/>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1249705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A61DFFF5-B097-BD4D-A3E2-3D6E430FE428}"/>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4217447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08F14E52-4DD4-F045-8A21-1CC678B00C20}"/>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3880892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ver - Blue Background">
    <p:spTree>
      <p:nvGrpSpPr>
        <p:cNvPr id="1" name=""/>
        <p:cNvGrpSpPr/>
        <p:nvPr/>
      </p:nvGrpSpPr>
      <p:grpSpPr>
        <a:xfrm>
          <a:off x="0" y="0"/>
          <a:ext cx="0" cy="0"/>
          <a:chOff x="0" y="0"/>
          <a:chExt cx="0" cy="0"/>
        </a:xfrm>
      </p:grpSpPr>
      <p:pic>
        <p:nvPicPr>
          <p:cNvPr id="9" name="Picture 8" descr="A group of people sitting at a table&#10;&#10;Description automatically generated">
            <a:extLst>
              <a:ext uri="{FF2B5EF4-FFF2-40B4-BE49-F238E27FC236}">
                <a16:creationId xmlns:a16="http://schemas.microsoft.com/office/drawing/2014/main" id="{E03D4FBC-1344-5341-90F6-A68B3A976E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b="15541"/>
          <a:stretch/>
        </p:blipFill>
        <p:spPr>
          <a:xfrm>
            <a:off x="0" y="0"/>
            <a:ext cx="12195051" cy="6858000"/>
          </a:xfrm>
          <a:prstGeom prst="rect">
            <a:avLst/>
          </a:prstGeom>
        </p:spPr>
      </p:pic>
      <p:sp>
        <p:nvSpPr>
          <p:cNvPr id="28" name="Rectangle 27"/>
          <p:cNvSpPr/>
          <p:nvPr userDrawn="1"/>
        </p:nvSpPr>
        <p:spPr>
          <a:xfrm>
            <a:off x="0" y="0"/>
            <a:ext cx="12192000" cy="6858000"/>
          </a:xfrm>
          <a:prstGeom prst="rect">
            <a:avLst/>
          </a:prstGeom>
          <a:solidFill>
            <a:srgbClr val="02679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Tree>
    <p:extLst>
      <p:ext uri="{BB962C8B-B14F-4D97-AF65-F5344CB8AC3E}">
        <p14:creationId xmlns:p14="http://schemas.microsoft.com/office/powerpoint/2010/main" val="1934870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
        <p:nvSpPr>
          <p:cNvPr id="6" name="Rectangle 5">
            <a:extLst>
              <a:ext uri="{FF2B5EF4-FFF2-40B4-BE49-F238E27FC236}">
                <a16:creationId xmlns:a16="http://schemas.microsoft.com/office/drawing/2014/main" id="{F1005F98-5648-5940-84B3-F6F28A5BE4BA}"/>
              </a:ext>
            </a:extLst>
          </p:cNvPr>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5FFE2A-CF61-EA49-84A9-DAA8A29602C3}"/>
              </a:ext>
            </a:extLst>
          </p:cNvPr>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3588049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pic>
        <p:nvPicPr>
          <p:cNvPr id="6" name="Picture 5">
            <a:extLst>
              <a:ext uri="{FF2B5EF4-FFF2-40B4-BE49-F238E27FC236}">
                <a16:creationId xmlns:a16="http://schemas.microsoft.com/office/drawing/2014/main" id="{92C545CC-B319-BF40-A35B-396F3CF147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9" name="Straight Connector 8">
            <a:extLst>
              <a:ext uri="{FF2B5EF4-FFF2-40B4-BE49-F238E27FC236}">
                <a16:creationId xmlns:a16="http://schemas.microsoft.com/office/drawing/2014/main" id="{5649C9FA-173C-AF4C-8691-5D84523C4037}"/>
              </a:ext>
            </a:extLst>
          </p:cNvPr>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832CFB-FD4B-5546-9F48-7EBD5E179F4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3706096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E55FBEAA-582E-ED41-8651-415EC3D78259}"/>
              </a:ext>
            </a:extLst>
          </p:cNvPr>
          <p:cNvPicPr>
            <a:picLocks noChangeAspect="1"/>
          </p:cNvPicPr>
          <p:nvPr/>
        </p:nvPicPr>
        <p:blipFill>
          <a:blip r:embed="rId2"/>
          <a:stretch>
            <a:fillRect/>
          </a:stretch>
        </p:blipFill>
        <p:spPr>
          <a:xfrm>
            <a:off x="-21431" y="5013579"/>
            <a:ext cx="7772400" cy="1828800"/>
          </a:xfrm>
          <a:prstGeom prst="rect">
            <a:avLst/>
          </a:prstGeom>
        </p:spPr>
      </p:pic>
      <p:sp>
        <p:nvSpPr>
          <p:cNvPr id="9" name="Rectangle 8">
            <a:extLst>
              <a:ext uri="{FF2B5EF4-FFF2-40B4-BE49-F238E27FC236}">
                <a16:creationId xmlns:a16="http://schemas.microsoft.com/office/drawing/2014/main" id="{930DDE66-30E1-C948-95C4-B6A03872BF14}"/>
              </a:ext>
            </a:extLst>
          </p:cNvPr>
          <p:cNvSpPr/>
          <p:nvPr userDrawn="1"/>
        </p:nvSpPr>
        <p:spPr>
          <a:xfrm>
            <a:off x="0" y="0"/>
            <a:ext cx="3572540" cy="6858000"/>
          </a:xfrm>
          <a:prstGeom prst="rect">
            <a:avLst/>
          </a:prstGeom>
          <a:solidFill>
            <a:srgbClr val="97467D"/>
          </a:solidFill>
          <a:ln>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11" name="Picture 10" descr="A picture containing indoor, large&#10;&#10;Description automatically generated">
            <a:extLst>
              <a:ext uri="{FF2B5EF4-FFF2-40B4-BE49-F238E27FC236}">
                <a16:creationId xmlns:a16="http://schemas.microsoft.com/office/drawing/2014/main" id="{1F9B2638-F05F-074A-BD77-766387439676}"/>
              </a:ext>
            </a:extLst>
          </p:cNvPr>
          <p:cNvPicPr>
            <a:picLocks noChangeAspect="1"/>
          </p:cNvPicPr>
          <p:nvPr userDrawn="1"/>
        </p:nvPicPr>
        <p:blipFill>
          <a:blip r:embed="rId2"/>
          <a:stretch>
            <a:fillRect/>
          </a:stretch>
        </p:blipFill>
        <p:spPr>
          <a:xfrm>
            <a:off x="-127448" y="5165979"/>
            <a:ext cx="7772400" cy="1828800"/>
          </a:xfrm>
          <a:prstGeom prst="rect">
            <a:avLst/>
          </a:prstGeom>
        </p:spPr>
      </p:pic>
    </p:spTree>
    <p:extLst>
      <p:ext uri="{BB962C8B-B14F-4D97-AF65-F5344CB8AC3E}">
        <p14:creationId xmlns:p14="http://schemas.microsoft.com/office/powerpoint/2010/main" val="53141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1A71740F-8694-BA4E-BE03-A5CA34614B38}"/>
              </a:ext>
            </a:extLst>
          </p:cNvPr>
          <p:cNvPicPr>
            <a:picLocks noChangeAspect="1"/>
          </p:cNvPicPr>
          <p:nvPr/>
        </p:nvPicPr>
        <p:blipFill>
          <a:blip r:embed="rId2"/>
          <a:stretch>
            <a:fillRect/>
          </a:stretch>
        </p:blipFill>
        <p:spPr>
          <a:xfrm>
            <a:off x="-21431" y="5013579"/>
            <a:ext cx="7772400" cy="1828800"/>
          </a:xfrm>
          <a:prstGeom prst="rect">
            <a:avLst/>
          </a:prstGeom>
        </p:spPr>
      </p:pic>
      <p:sp>
        <p:nvSpPr>
          <p:cNvPr id="11" name="Rectangle 10">
            <a:extLst>
              <a:ext uri="{FF2B5EF4-FFF2-40B4-BE49-F238E27FC236}">
                <a16:creationId xmlns:a16="http://schemas.microsoft.com/office/drawing/2014/main" id="{EF1B4064-3C2E-924F-949F-832BD2916E50}"/>
              </a:ext>
            </a:extLst>
          </p:cNvPr>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13" name="Picture 12" descr="A picture containing indoor, large&#10;&#10;Description automatically generated">
            <a:extLst>
              <a:ext uri="{FF2B5EF4-FFF2-40B4-BE49-F238E27FC236}">
                <a16:creationId xmlns:a16="http://schemas.microsoft.com/office/drawing/2014/main" id="{9DA90162-046C-5E40-95BC-E49EA1F1CD54}"/>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270439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A61DFFF5-B097-BD4D-A3E2-3D6E430FE428}"/>
              </a:ext>
            </a:extLst>
          </p:cNvPr>
          <p:cNvPicPr>
            <a:picLocks noChangeAspect="1"/>
          </p:cNvPicPr>
          <p:nvPr/>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2435234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4/10/20</a:t>
            </a:fld>
            <a:endParaRPr lang="en-US"/>
          </a:p>
        </p:txBody>
      </p:sp>
      <p:sp>
        <p:nvSpPr>
          <p:cNvPr id="6" name="Rectangle 5"/>
          <p:cNvSpPr/>
          <p:nvPr/>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id="{08F14E52-4DD4-F045-8A21-1CC678B00C20}"/>
              </a:ext>
            </a:extLst>
          </p:cNvPr>
          <p:cNvPicPr>
            <a:picLocks noChangeAspect="1"/>
          </p:cNvPicPr>
          <p:nvPr/>
        </p:nvPicPr>
        <p:blipFill>
          <a:blip r:embed="rId2"/>
          <a:stretch>
            <a:fillRect/>
          </a:stretch>
        </p:blipFill>
        <p:spPr>
          <a:xfrm>
            <a:off x="-21431" y="5013579"/>
            <a:ext cx="7772400" cy="1828800"/>
          </a:xfrm>
          <a:prstGeom prst="rect">
            <a:avLst/>
          </a:prstGeom>
        </p:spPr>
      </p:pic>
      <p:sp>
        <p:nvSpPr>
          <p:cNvPr id="11" name="Rectangle 10">
            <a:extLst>
              <a:ext uri="{FF2B5EF4-FFF2-40B4-BE49-F238E27FC236}">
                <a16:creationId xmlns:a16="http://schemas.microsoft.com/office/drawing/2014/main" id="{BEF0D64F-2527-D448-B955-6516D155386F}"/>
              </a:ext>
            </a:extLst>
          </p:cNvPr>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13" name="Picture 12" descr="A picture containing indoor, large&#10;&#10;Description automatically generated">
            <a:extLst>
              <a:ext uri="{FF2B5EF4-FFF2-40B4-BE49-F238E27FC236}">
                <a16:creationId xmlns:a16="http://schemas.microsoft.com/office/drawing/2014/main" id="{263C11EE-4DFA-0D4A-A09A-D25D20E38C18}"/>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38867756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46814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68" r:id="rId19"/>
    <p:sldLayoutId id="2147483769" r:id="rId20"/>
    <p:sldLayoutId id="2147483770" r:id="rId21"/>
    <p:sldLayoutId id="2147483754" r:id="rId22"/>
    <p:sldLayoutId id="2147483755" r:id="rId23"/>
    <p:sldLayoutId id="2147483756" r:id="rId24"/>
    <p:sldLayoutId id="2147483757" r:id="rId25"/>
    <p:sldLayoutId id="2147483758" r:id="rId26"/>
    <p:sldLayoutId id="2147483762" r:id="rId27"/>
    <p:sldLayoutId id="2147483766" r:id="rId28"/>
    <p:sldLayoutId id="2147483767"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650" r:id="rId38"/>
    <p:sldLayoutId id="2147483660" r:id="rId39"/>
    <p:sldLayoutId id="2147483661" r:id="rId40"/>
    <p:sldLayoutId id="2147483662" r:id="rId41"/>
    <p:sldLayoutId id="2147483649" r:id="rId42"/>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70F8E27-7883-444D-85EC-D586287523D4}"/>
              </a:ext>
            </a:extLst>
          </p:cNvPr>
          <p:cNvSpPr txBox="1">
            <a:spLocks/>
          </p:cNvSpPr>
          <p:nvPr/>
        </p:nvSpPr>
        <p:spPr>
          <a:xfrm>
            <a:off x="1828005" y="1980361"/>
            <a:ext cx="8535987" cy="6279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800" b="1" i="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ar-AE" sz="4000" dirty="0"/>
              <a:t>سلسلة تعلم حماية الطفل على المستوى المحلي عبر الأنترنت</a:t>
            </a:r>
          </a:p>
          <a:p>
            <a:endParaRPr lang="ar-AE" sz="4000" dirty="0"/>
          </a:p>
          <a:p>
            <a:endParaRPr lang="en-US" sz="4000" dirty="0"/>
          </a:p>
        </p:txBody>
      </p:sp>
      <p:sp>
        <p:nvSpPr>
          <p:cNvPr id="5" name="Text Placeholder 2">
            <a:extLst>
              <a:ext uri="{FF2B5EF4-FFF2-40B4-BE49-F238E27FC236}">
                <a16:creationId xmlns:a16="http://schemas.microsoft.com/office/drawing/2014/main" id="{23584C9A-17F9-014D-B0CC-FF2BBD49A74D}"/>
              </a:ext>
            </a:extLst>
          </p:cNvPr>
          <p:cNvSpPr txBox="1">
            <a:spLocks/>
          </p:cNvSpPr>
          <p:nvPr/>
        </p:nvSpPr>
        <p:spPr>
          <a:xfrm>
            <a:off x="2527808" y="3695340"/>
            <a:ext cx="7686675" cy="14557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spcBef>
                <a:spcPts val="600"/>
              </a:spcBef>
            </a:pPr>
            <a:r>
              <a:rPr lang="ar-AE" sz="2400" dirty="0"/>
              <a:t>الفيديو رقم 3: حماية الطفل على المستوى المحلي في العمل الأنساني: الحاجة الى التحول في طرق التفكير.</a:t>
            </a:r>
          </a:p>
          <a:p>
            <a:pPr>
              <a:lnSpc>
                <a:spcPct val="114000"/>
              </a:lnSpc>
              <a:spcBef>
                <a:spcPts val="600"/>
              </a:spcBef>
            </a:pPr>
            <a:endParaRPr lang="ar-AE" sz="2400" dirty="0"/>
          </a:p>
          <a:p>
            <a:pPr>
              <a:lnSpc>
                <a:spcPct val="114000"/>
              </a:lnSpc>
              <a:spcBef>
                <a:spcPts val="600"/>
              </a:spcBef>
            </a:pPr>
            <a:endParaRPr lang="en-US" sz="2400" dirty="0"/>
          </a:p>
        </p:txBody>
      </p:sp>
      <p:pic>
        <p:nvPicPr>
          <p:cNvPr id="6" name="Picture 5">
            <a:extLst>
              <a:ext uri="{FF2B5EF4-FFF2-40B4-BE49-F238E27FC236}">
                <a16:creationId xmlns:a16="http://schemas.microsoft.com/office/drawing/2014/main" id="{13CFDEC0-ED66-2D46-B1E3-7E1FD5BB31D4}"/>
              </a:ext>
            </a:extLst>
          </p:cNvPr>
          <p:cNvPicPr>
            <a:picLocks noChangeAspect="1"/>
          </p:cNvPicPr>
          <p:nvPr/>
        </p:nvPicPr>
        <p:blipFill>
          <a:blip r:embed="rId3"/>
          <a:stretch>
            <a:fillRect/>
          </a:stretch>
        </p:blipFill>
        <p:spPr>
          <a:xfrm>
            <a:off x="296562" y="5985598"/>
            <a:ext cx="2231246" cy="664912"/>
          </a:xfrm>
          <a:prstGeom prst="rect">
            <a:avLst/>
          </a:prstGeom>
        </p:spPr>
      </p:pic>
      <p:pic>
        <p:nvPicPr>
          <p:cNvPr id="7" name="Picture 6" descr="A picture containing drawing, red&#10;&#10;Description automatically generated">
            <a:extLst>
              <a:ext uri="{FF2B5EF4-FFF2-40B4-BE49-F238E27FC236}">
                <a16:creationId xmlns:a16="http://schemas.microsoft.com/office/drawing/2014/main" id="{8EF71C26-A0BA-6343-B88F-3EDD2C5DA8B6}"/>
              </a:ext>
            </a:extLst>
          </p:cNvPr>
          <p:cNvPicPr>
            <a:picLocks noChangeAspect="1"/>
          </p:cNvPicPr>
          <p:nvPr/>
        </p:nvPicPr>
        <p:blipFill>
          <a:blip r:embed="rId4">
            <a:biLevel thresh="25000"/>
          </a:blip>
          <a:stretch>
            <a:fillRect/>
          </a:stretch>
        </p:blipFill>
        <p:spPr>
          <a:xfrm>
            <a:off x="2822527" y="5971778"/>
            <a:ext cx="2504223" cy="714178"/>
          </a:xfrm>
          <a:prstGeom prst="rect">
            <a:avLst/>
          </a:prstGeom>
        </p:spPr>
      </p:pic>
      <p:sp>
        <p:nvSpPr>
          <p:cNvPr id="8" name="Rectangle 7">
            <a:extLst>
              <a:ext uri="{FF2B5EF4-FFF2-40B4-BE49-F238E27FC236}">
                <a16:creationId xmlns:a16="http://schemas.microsoft.com/office/drawing/2014/main" id="{820E7F3C-2694-0C43-87D7-A2D2C08C1762}"/>
              </a:ext>
            </a:extLst>
          </p:cNvPr>
          <p:cNvSpPr/>
          <p:nvPr/>
        </p:nvSpPr>
        <p:spPr>
          <a:xfrm>
            <a:off x="5083215" y="3346704"/>
            <a:ext cx="2025570" cy="82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03708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6218C0-CE3F-4349-A406-B1094F6E68A7}"/>
              </a:ext>
            </a:extLst>
          </p:cNvPr>
          <p:cNvSpPr/>
          <p:nvPr/>
        </p:nvSpPr>
        <p:spPr>
          <a:xfrm>
            <a:off x="0" y="0"/>
            <a:ext cx="12192000" cy="1664208"/>
          </a:xfrm>
          <a:prstGeom prst="rect">
            <a:avLst/>
          </a:prstGeom>
          <a:solidFill>
            <a:srgbClr val="97467D"/>
          </a:solidFill>
          <a:ln>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E3E5A3E-6B4F-7641-A47F-B4477C0F6C0B}"/>
              </a:ext>
            </a:extLst>
          </p:cNvPr>
          <p:cNvSpPr>
            <a:spLocks noGrp="1"/>
          </p:cNvSpPr>
          <p:nvPr>
            <p:ph type="title"/>
          </p:nvPr>
        </p:nvSpPr>
        <p:spPr>
          <a:xfrm>
            <a:off x="1316943" y="424373"/>
            <a:ext cx="10130820" cy="1325563"/>
          </a:xfrm>
        </p:spPr>
        <p:txBody>
          <a:bodyPr>
            <a:normAutofit/>
          </a:bodyPr>
          <a:lstStyle/>
          <a:p>
            <a:pPr algn="r"/>
            <a:r>
              <a:rPr lang="ar-AE" sz="3200" dirty="0">
                <a:solidFill>
                  <a:schemeClr val="bg1"/>
                </a:solidFill>
              </a:rPr>
              <a:t>الرجاء تقديم تغذية عكسية لمجموعة عمل تحالف حماية الطفل على المستوى المحلي.</a:t>
            </a:r>
            <a:br>
              <a:rPr lang="ar-AE" sz="3200" dirty="0">
                <a:solidFill>
                  <a:schemeClr val="bg1"/>
                </a:solidFill>
              </a:rPr>
            </a:br>
            <a:endParaRPr lang="ar-AE" sz="3200" dirty="0">
              <a:solidFill>
                <a:schemeClr val="bg1"/>
              </a:solidFill>
            </a:endParaRPr>
          </a:p>
        </p:txBody>
      </p:sp>
      <p:sp>
        <p:nvSpPr>
          <p:cNvPr id="7" name="Text Placeholder 3">
            <a:extLst>
              <a:ext uri="{FF2B5EF4-FFF2-40B4-BE49-F238E27FC236}">
                <a16:creationId xmlns:a16="http://schemas.microsoft.com/office/drawing/2014/main" id="{28204C7F-53E8-994C-A179-9948E35AC428}"/>
              </a:ext>
            </a:extLst>
          </p:cNvPr>
          <p:cNvSpPr txBox="1">
            <a:spLocks/>
          </p:cNvSpPr>
          <p:nvPr/>
        </p:nvSpPr>
        <p:spPr>
          <a:xfrm>
            <a:off x="744237" y="2212816"/>
            <a:ext cx="10703526" cy="346841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chemeClr val="accent3"/>
              </a:buClr>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Clr>
                <a:schemeClr val="accent3"/>
              </a:buClr>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Clr>
                <a:schemeClr val="accent3"/>
              </a:buClr>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ar-IQ" b="1" dirty="0">
                <a:solidFill>
                  <a:srgbClr val="026794"/>
                </a:solidFill>
              </a:rPr>
              <a:t>قبل ان تذهب أرجو ان تكمل:</a:t>
            </a:r>
          </a:p>
          <a:p>
            <a:pPr marL="0" indent="0">
              <a:buNone/>
            </a:pPr>
            <a:endParaRPr lang="ar-IQ" dirty="0"/>
          </a:p>
          <a:p>
            <a:pPr marL="457200" indent="-457200" algn="r" rtl="1">
              <a:lnSpc>
                <a:spcPct val="133000"/>
              </a:lnSpc>
              <a:spcBef>
                <a:spcPts val="600"/>
              </a:spcBef>
              <a:spcAft>
                <a:spcPts val="600"/>
              </a:spcAft>
              <a:buClr>
                <a:srgbClr val="026794"/>
              </a:buClr>
              <a:buFont typeface="Arial"/>
              <a:buAutoNum type="arabicPeriod"/>
            </a:pPr>
            <a:r>
              <a:rPr lang="ar-IQ" sz="1900" dirty="0"/>
              <a:t>توقيع ورقة الحضور.</a:t>
            </a:r>
          </a:p>
          <a:p>
            <a:pPr marL="457200" indent="-457200" algn="r" rtl="1">
              <a:lnSpc>
                <a:spcPct val="133000"/>
              </a:lnSpc>
              <a:spcBef>
                <a:spcPts val="600"/>
              </a:spcBef>
              <a:spcAft>
                <a:spcPts val="600"/>
              </a:spcAft>
              <a:buClr>
                <a:srgbClr val="026794"/>
              </a:buClr>
              <a:buFont typeface="Arial"/>
              <a:buAutoNum type="arabicPeriod"/>
            </a:pPr>
            <a:r>
              <a:rPr lang="ar-IQ" sz="1900" dirty="0"/>
              <a:t>تمرين التغذية العكسية.</a:t>
            </a:r>
          </a:p>
          <a:p>
            <a:pPr marL="457200" indent="-457200" algn="r" rtl="1">
              <a:lnSpc>
                <a:spcPct val="133000"/>
              </a:lnSpc>
              <a:spcBef>
                <a:spcPts val="600"/>
              </a:spcBef>
              <a:spcAft>
                <a:spcPts val="600"/>
              </a:spcAft>
              <a:buClr>
                <a:srgbClr val="026794"/>
              </a:buClr>
              <a:buFont typeface="Arial"/>
              <a:buAutoNum type="arabicPeriod"/>
            </a:pPr>
            <a:endParaRPr lang="ar-IQ" sz="1900" dirty="0"/>
          </a:p>
          <a:p>
            <a:pPr marL="457200" indent="-457200" algn="r" rtl="1">
              <a:lnSpc>
                <a:spcPct val="133000"/>
              </a:lnSpc>
              <a:spcBef>
                <a:spcPts val="600"/>
              </a:spcBef>
              <a:spcAft>
                <a:spcPts val="600"/>
              </a:spcAft>
              <a:buClr>
                <a:srgbClr val="026794"/>
              </a:buClr>
              <a:buFont typeface="Arial"/>
              <a:buAutoNum type="arabicPeriod"/>
            </a:pPr>
            <a:endParaRPr lang="ar-IQ" sz="1900" dirty="0"/>
          </a:p>
          <a:p>
            <a:endParaRPr lang="en-US" dirty="0"/>
          </a:p>
          <a:p>
            <a:endParaRPr lang="en-US" dirty="0"/>
          </a:p>
        </p:txBody>
      </p:sp>
    </p:spTree>
    <p:extLst>
      <p:ext uri="{BB962C8B-B14F-4D97-AF65-F5344CB8AC3E}">
        <p14:creationId xmlns:p14="http://schemas.microsoft.com/office/powerpoint/2010/main" val="409726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oy smiling for the camera&#10;&#10;Description automatically generated">
            <a:extLst>
              <a:ext uri="{FF2B5EF4-FFF2-40B4-BE49-F238E27FC236}">
                <a16:creationId xmlns:a16="http://schemas.microsoft.com/office/drawing/2014/main" id="{D655D886-B100-1141-93EA-55EC9EA50927}"/>
              </a:ext>
            </a:extLst>
          </p:cNvPr>
          <p:cNvPicPr>
            <a:picLocks noChangeAspect="1"/>
          </p:cNvPicPr>
          <p:nvPr/>
        </p:nvPicPr>
        <p:blipFill rotWithShape="1">
          <a:blip r:embed="rId3"/>
          <a:srcRect t="6624" b="-6625"/>
          <a:stretch/>
        </p:blipFill>
        <p:spPr>
          <a:xfrm>
            <a:off x="0" y="0"/>
            <a:ext cx="12217485" cy="8097078"/>
          </a:xfrm>
          <a:prstGeom prst="rect">
            <a:avLst/>
          </a:prstGeom>
        </p:spPr>
      </p:pic>
      <p:sp>
        <p:nvSpPr>
          <p:cNvPr id="10" name="Rectangle 9">
            <a:extLst>
              <a:ext uri="{FF2B5EF4-FFF2-40B4-BE49-F238E27FC236}">
                <a16:creationId xmlns:a16="http://schemas.microsoft.com/office/drawing/2014/main" id="{6E1C9D0C-3B35-344F-AF4C-9666C71567FD}"/>
              </a:ext>
            </a:extLst>
          </p:cNvPr>
          <p:cNvSpPr/>
          <p:nvPr/>
        </p:nvSpPr>
        <p:spPr>
          <a:xfrm>
            <a:off x="0" y="0"/>
            <a:ext cx="12217484" cy="7558088"/>
          </a:xfrm>
          <a:prstGeom prst="rect">
            <a:avLst/>
          </a:prstGeom>
          <a:solidFill>
            <a:srgbClr val="02679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951955"/>
            <a:ext cx="10515600" cy="1325563"/>
          </a:xfrm>
        </p:spPr>
        <p:txBody>
          <a:bodyPr/>
          <a:lstStyle/>
          <a:p>
            <a:pPr algn="ctr"/>
            <a:r>
              <a:rPr lang="ar-AE" b="1" dirty="0">
                <a:solidFill>
                  <a:schemeClr val="bg1"/>
                </a:solidFill>
              </a:rPr>
              <a:t>شكرا لك!</a:t>
            </a:r>
            <a:br>
              <a:rPr lang="ar-AE" b="1" dirty="0">
                <a:solidFill>
                  <a:schemeClr val="bg1"/>
                </a:solidFill>
              </a:rPr>
            </a:br>
            <a:endParaRPr lang="ar-AE" b="1" dirty="0">
              <a:solidFill>
                <a:schemeClr val="bg1"/>
              </a:solidFill>
            </a:endParaRPr>
          </a:p>
        </p:txBody>
      </p:sp>
    </p:spTree>
    <p:extLst>
      <p:ext uri="{BB962C8B-B14F-4D97-AF65-F5344CB8AC3E}">
        <p14:creationId xmlns:p14="http://schemas.microsoft.com/office/powerpoint/2010/main" val="82360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t="-2"/>
          <a:stretch/>
        </p:blipFill>
        <p:spPr>
          <a:xfrm>
            <a:off x="0" y="14990"/>
            <a:ext cx="4242216" cy="6858000"/>
          </a:xfrm>
          <a:prstGeom prst="rect">
            <a:avLst/>
          </a:prstGeom>
        </p:spPr>
      </p:pic>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6"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id="{ABF78664-503F-EA45-A7D8-E210626DD6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3441" y="5065273"/>
            <a:ext cx="2387144" cy="928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8964513" y="5152334"/>
            <a:ext cx="2636735" cy="754810"/>
          </a:xfrm>
          <a:prstGeom prst="rect">
            <a:avLst/>
          </a:prstGeom>
        </p:spPr>
      </p:pic>
      <p:sp>
        <p:nvSpPr>
          <p:cNvPr id="2" name="TextBox 1"/>
          <p:cNvSpPr txBox="1"/>
          <p:nvPr/>
        </p:nvSpPr>
        <p:spPr>
          <a:xfrm>
            <a:off x="4913440" y="1112119"/>
            <a:ext cx="6988507" cy="3416320"/>
          </a:xfrm>
          <a:prstGeom prst="rect">
            <a:avLst/>
          </a:prstGeom>
          <a:noFill/>
        </p:spPr>
        <p:txBody>
          <a:bodyPr wrap="square" rtlCol="0">
            <a:spAutoFit/>
          </a:bodyPr>
          <a:lstStyle/>
          <a:p>
            <a:r>
              <a:rPr lang="en-US" sz="3600" b="1" dirty="0">
                <a:ln w="0"/>
                <a:solidFill>
                  <a:schemeClr val="accent1"/>
                </a:solidFill>
                <a:effectLst>
                  <a:outerShdw blurRad="38100" dist="25400" dir="5400000" algn="ctr" rotWithShape="0">
                    <a:srgbClr val="6E747A">
                      <a:alpha val="43000"/>
                    </a:srgbClr>
                  </a:outerShdw>
                </a:effectLst>
              </a:rPr>
              <a:t>					     </a:t>
            </a:r>
            <a:r>
              <a:rPr lang="ar-IQ" sz="3600" b="1" dirty="0">
                <a:ln w="0"/>
                <a:solidFill>
                  <a:schemeClr val="accent1"/>
                </a:solidFill>
                <a:effectLst>
                  <a:outerShdw blurRad="38100" dist="25400" dir="5400000" algn="ctr" rotWithShape="0">
                    <a:srgbClr val="6E747A">
                      <a:alpha val="43000"/>
                    </a:srgbClr>
                  </a:outerShdw>
                </a:effectLst>
              </a:rPr>
              <a:t>أسم النشاط</a:t>
            </a:r>
            <a:r>
              <a:rPr lang="en-US" sz="3600" b="1" dirty="0">
                <a:ln w="0"/>
                <a:solidFill>
                  <a:schemeClr val="accent1"/>
                </a:solidFill>
                <a:effectLst>
                  <a:outerShdw blurRad="38100" dist="25400" dir="5400000" algn="ctr" rotWithShape="0">
                    <a:srgbClr val="6E747A">
                      <a:alpha val="43000"/>
                    </a:srgbClr>
                  </a:outerShdw>
                </a:effectLst>
              </a:rPr>
              <a:t>		</a:t>
            </a:r>
          </a:p>
          <a:p>
            <a:pPr lvl="1"/>
            <a:r>
              <a:rPr lang="en-US" sz="3600" b="1" dirty="0">
                <a:ln w="0"/>
                <a:solidFill>
                  <a:schemeClr val="accent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r>
              <a:rPr lang="ar-IQ" sz="3600" b="1" dirty="0">
                <a:ln w="0"/>
                <a:solidFill>
                  <a:schemeClr val="accent1"/>
                </a:solidFill>
                <a:effectLst>
                  <a:outerShdw blurRad="38100" dist="25400" dir="5400000" algn="ctr" rotWithShape="0">
                    <a:srgbClr val="6E747A">
                      <a:alpha val="43000"/>
                    </a:srgbClr>
                  </a:outerShdw>
                </a:effectLst>
              </a:rPr>
              <a:t>الموقع</a:t>
            </a:r>
            <a:r>
              <a:rPr lang="en-US" sz="3600" b="1" dirty="0">
                <a:ln w="0"/>
                <a:solidFill>
                  <a:schemeClr val="accent1"/>
                </a:solidFill>
                <a:effectLst>
                  <a:outerShdw blurRad="38100" dist="25400" dir="5400000" algn="ctr" rotWithShape="0">
                    <a:srgbClr val="6E747A">
                      <a:alpha val="43000"/>
                    </a:srgbClr>
                  </a:outerShdw>
                </a:effectLst>
              </a:rPr>
              <a:t>  </a:t>
            </a:r>
            <a:endParaRPr lang="en-US" sz="3600" b="1" dirty="0">
              <a:ln w="0"/>
              <a:solidFill>
                <a:schemeClr val="accent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endParaRPr lang="en-US" sz="3600" b="1" dirty="0">
              <a:ln w="0"/>
              <a:solidFill>
                <a:schemeClr val="accent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r>
              <a:rPr lang="en-US" sz="3600" b="1" dirty="0">
                <a:ln w="0"/>
                <a:solidFill>
                  <a:schemeClr val="accent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r>
              <a:rPr lang="ar-IQ" sz="3600" b="1" dirty="0">
                <a:ln w="0"/>
                <a:solidFill>
                  <a:schemeClr val="accent1"/>
                </a:solidFill>
                <a:effectLst>
                  <a:outerShdw blurRad="38100" dist="25400" dir="5400000" algn="ctr" rotWithShape="0">
                    <a:srgbClr val="6E747A">
                      <a:alpha val="43000"/>
                    </a:srgbClr>
                  </a:outerShdw>
                </a:effectLst>
              </a:rPr>
              <a:t>التاريخ</a:t>
            </a:r>
            <a:endParaRPr lang="en-US" sz="3600" b="1" dirty="0">
              <a:ln w="0"/>
              <a:solidFill>
                <a:schemeClr val="accent1"/>
              </a:solidFill>
              <a:effectLst>
                <a:outerShdw blurRad="38100" dist="25400" dir="5400000" algn="ctr" rotWithShape="0">
                  <a:srgbClr val="6E747A">
                    <a:alpha val="43000"/>
                  </a:srgbClr>
                </a:outerShdw>
              </a:effectLst>
            </a:endParaRPr>
          </a:p>
          <a:p>
            <a:endParaRPr lang="en-US" sz="3600" b="1" dirty="0">
              <a:ln w="0"/>
              <a:solidFill>
                <a:schemeClr val="accent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9375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311450" y="2082141"/>
            <a:ext cx="10164763" cy="636061"/>
          </a:xfrm>
        </p:spPr>
        <p:txBody>
          <a:bodyPr>
            <a:normAutofit/>
          </a:bodyPr>
          <a:lstStyle/>
          <a:p>
            <a:pPr marL="0" indent="0" algn="r">
              <a:buNone/>
            </a:pPr>
            <a:r>
              <a:rPr lang="ar-IQ" sz="2400" b="1" dirty="0">
                <a:solidFill>
                  <a:srgbClr val="026794"/>
                </a:solidFill>
              </a:rPr>
              <a:t>الغرض</a:t>
            </a:r>
          </a:p>
        </p:txBody>
      </p:sp>
      <p:cxnSp>
        <p:nvCxnSpPr>
          <p:cNvPr id="8" name="Straight Connector 7">
            <a:extLst>
              <a:ext uri="{FF2B5EF4-FFF2-40B4-BE49-F238E27FC236}">
                <a16:creationId xmlns:a16="http://schemas.microsoft.com/office/drawing/2014/main" id="{4F3DF603-9DE0-1445-9818-C1D5713E18ED}"/>
              </a:ext>
            </a:extLst>
          </p:cNvPr>
          <p:cNvCxnSpPr/>
          <p:nvPr/>
        </p:nvCxnSpPr>
        <p:spPr>
          <a:xfrm flipV="1">
            <a:off x="656024" y="1635973"/>
            <a:ext cx="10820189" cy="33878"/>
          </a:xfrm>
          <a:prstGeom prst="line">
            <a:avLst/>
          </a:prstGeom>
          <a:ln>
            <a:solidFill>
              <a:srgbClr val="97467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E09869C-2347-4545-9190-8510C7B28EE5}"/>
              </a:ext>
            </a:extLst>
          </p:cNvPr>
          <p:cNvSpPr/>
          <p:nvPr/>
        </p:nvSpPr>
        <p:spPr>
          <a:xfrm>
            <a:off x="656024" y="1612695"/>
            <a:ext cx="3617259" cy="92275"/>
          </a:xfrm>
          <a:prstGeom prst="rect">
            <a:avLst/>
          </a:prstGeom>
          <a:solidFill>
            <a:srgbClr val="97467D"/>
          </a:solidFill>
          <a:ln>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8E9F5ED-6F41-7143-8780-D8A54A253CB5}"/>
              </a:ext>
            </a:extLst>
          </p:cNvPr>
          <p:cNvSpPr txBox="1"/>
          <p:nvPr/>
        </p:nvSpPr>
        <p:spPr>
          <a:xfrm>
            <a:off x="570159" y="753033"/>
            <a:ext cx="10906054" cy="646331"/>
          </a:xfrm>
          <a:prstGeom prst="rect">
            <a:avLst/>
          </a:prstGeom>
          <a:noFill/>
        </p:spPr>
        <p:txBody>
          <a:bodyPr wrap="square" rtlCol="0">
            <a:spAutoFit/>
          </a:bodyPr>
          <a:lstStyle/>
          <a:p>
            <a:pPr algn="r"/>
            <a:r>
              <a:rPr lang="ar-IQ" sz="3600" dirty="0">
                <a:solidFill>
                  <a:srgbClr val="97467D"/>
                </a:solidFill>
              </a:rPr>
              <a:t>الغرض من سلسلة التعلم عبر الأنترنت.</a:t>
            </a:r>
            <a:endParaRPr lang="en-US" sz="3600" b="1" dirty="0">
              <a:solidFill>
                <a:srgbClr val="97467D"/>
              </a:solidFill>
              <a:latin typeface="Helvetica Neue" charset="0"/>
              <a:ea typeface="Helvetica Neue" charset="0"/>
              <a:cs typeface="Helvetica Neue" charset="0"/>
            </a:endParaRPr>
          </a:p>
        </p:txBody>
      </p:sp>
      <p:sp>
        <p:nvSpPr>
          <p:cNvPr id="7" name="Text Placeholder 1">
            <a:extLst>
              <a:ext uri="{FF2B5EF4-FFF2-40B4-BE49-F238E27FC236}">
                <a16:creationId xmlns:a16="http://schemas.microsoft.com/office/drawing/2014/main" id="{13337FE5-3D8A-2546-9450-64EDBA8C1FCC}"/>
              </a:ext>
            </a:extLst>
          </p:cNvPr>
          <p:cNvSpPr txBox="1">
            <a:spLocks/>
          </p:cNvSpPr>
          <p:nvPr/>
        </p:nvSpPr>
        <p:spPr>
          <a:xfrm>
            <a:off x="1311450" y="2120595"/>
            <a:ext cx="10164763" cy="1688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lnSpc>
                <a:spcPct val="122000"/>
              </a:lnSpc>
              <a:spcBef>
                <a:spcPts val="0"/>
              </a:spcBef>
              <a:spcAft>
                <a:spcPts val="600"/>
              </a:spcAft>
              <a:buNone/>
            </a:pPr>
            <a:endParaRPr lang="ar-IQ" sz="1800" dirty="0"/>
          </a:p>
          <a:p>
            <a:pPr marL="0" indent="0" algn="r" rtl="1">
              <a:lnSpc>
                <a:spcPct val="122000"/>
              </a:lnSpc>
              <a:spcBef>
                <a:spcPts val="0"/>
              </a:spcBef>
              <a:spcAft>
                <a:spcPts val="600"/>
              </a:spcAft>
              <a:buNone/>
            </a:pPr>
            <a:r>
              <a:rPr lang="ar-IQ" sz="1800" dirty="0"/>
              <a:t>الغرض من السلسلة هو تيسير عملية تفعيل المعايير الدنيا لحماية الطفل في العمل الأنساني لعام 2019 (</a:t>
            </a:r>
            <a:r>
              <a:rPr lang="en-US" sz="1800" dirty="0"/>
              <a:t>CPMS) </a:t>
            </a:r>
            <a:r>
              <a:rPr lang="ar-IQ" sz="1800" dirty="0"/>
              <a:t>رقم 17 و موارد مابين الوكالات الجديدة و الدليل الميداني التأملي:نهج على المستوى المحلي لحماية الطفل في العمل الانساني.</a:t>
            </a:r>
          </a:p>
          <a:p>
            <a:pPr marL="0" indent="0" algn="r" rtl="1">
              <a:lnSpc>
                <a:spcPct val="122000"/>
              </a:lnSpc>
              <a:spcBef>
                <a:spcPts val="0"/>
              </a:spcBef>
              <a:spcAft>
                <a:spcPts val="600"/>
              </a:spcAft>
              <a:buNone/>
            </a:pPr>
            <a:endParaRPr lang="ar-IQ" sz="1800" dirty="0"/>
          </a:p>
          <a:p>
            <a:pPr marL="0" indent="0" algn="r" rtl="1">
              <a:lnSpc>
                <a:spcPct val="122000"/>
              </a:lnSpc>
              <a:spcBef>
                <a:spcPts val="0"/>
              </a:spcBef>
              <a:spcAft>
                <a:spcPts val="600"/>
              </a:spcAft>
              <a:buNone/>
            </a:pPr>
            <a:endParaRPr lang="ar-IQ" sz="1800" dirty="0"/>
          </a:p>
          <a:p>
            <a:pPr marL="0" indent="0" algn="r" rtl="1">
              <a:lnSpc>
                <a:spcPct val="122000"/>
              </a:lnSpc>
              <a:spcBef>
                <a:spcPts val="0"/>
              </a:spcBef>
              <a:spcAft>
                <a:spcPts val="600"/>
              </a:spcAft>
              <a:buNone/>
            </a:pPr>
            <a:endParaRPr lang="ar-IQ" sz="1800" dirty="0"/>
          </a:p>
          <a:p>
            <a:pPr marL="0" indent="0" algn="r" rtl="1">
              <a:lnSpc>
                <a:spcPct val="122000"/>
              </a:lnSpc>
              <a:spcBef>
                <a:spcPts val="0"/>
              </a:spcBef>
              <a:spcAft>
                <a:spcPts val="600"/>
              </a:spcAft>
              <a:buNone/>
            </a:pPr>
            <a:endParaRPr lang="ar-IQ" sz="1800" dirty="0"/>
          </a:p>
          <a:p>
            <a:pPr marL="0" indent="0">
              <a:lnSpc>
                <a:spcPct val="114000"/>
              </a:lnSpc>
              <a:spcBef>
                <a:spcPts val="600"/>
              </a:spcBef>
              <a:spcAft>
                <a:spcPts val="600"/>
              </a:spcAft>
              <a:buNone/>
            </a:pPr>
            <a:endParaRPr lang="en-US" sz="1800" dirty="0"/>
          </a:p>
        </p:txBody>
      </p:sp>
      <p:sp>
        <p:nvSpPr>
          <p:cNvPr id="13" name="Text Placeholder 3">
            <a:extLst>
              <a:ext uri="{FF2B5EF4-FFF2-40B4-BE49-F238E27FC236}">
                <a16:creationId xmlns:a16="http://schemas.microsoft.com/office/drawing/2014/main" id="{220B0FE7-02F7-9A4A-8F63-B9F0CF4EA2B0}"/>
              </a:ext>
            </a:extLst>
          </p:cNvPr>
          <p:cNvSpPr txBox="1">
            <a:spLocks/>
          </p:cNvSpPr>
          <p:nvPr/>
        </p:nvSpPr>
        <p:spPr>
          <a:xfrm>
            <a:off x="1068127" y="3809501"/>
            <a:ext cx="10408086" cy="396458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r" rtl="1">
              <a:lnSpc>
                <a:spcPct val="133000"/>
              </a:lnSpc>
              <a:spcBef>
                <a:spcPts val="600"/>
              </a:spcBef>
              <a:spcAft>
                <a:spcPts val="600"/>
              </a:spcAft>
              <a:buClr>
                <a:srgbClr val="026794"/>
              </a:buClr>
              <a:buFont typeface="Symbol" panose="05050102010706020507" pitchFamily="18" charset="2"/>
              <a:buChar char=""/>
            </a:pPr>
            <a:r>
              <a:rPr lang="ar-IQ" sz="2300" dirty="0">
                <a:latin typeface="Calibri" panose="020F0502020204030204" pitchFamily="34" charset="0"/>
                <a:ea typeface="Calibri" panose="020F0502020204030204" pitchFamily="34" charset="0"/>
                <a:cs typeface="Times New Roman" panose="02020603050405020304" pitchFamily="18" charset="0"/>
              </a:rPr>
              <a:t>الممارسين في مجال حماية الطفل على دراية بمصطلحات ومفاهيم حماية الطفل على المستوى المحلي وعلى علم أين تتوفر هذه الموارد. </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r" rtl="1">
              <a:lnSpc>
                <a:spcPct val="133000"/>
              </a:lnSpc>
              <a:spcBef>
                <a:spcPts val="600"/>
              </a:spcBef>
              <a:spcAft>
                <a:spcPts val="600"/>
              </a:spcAft>
              <a:buClr>
                <a:srgbClr val="026794"/>
              </a:buClr>
              <a:buFont typeface="Symbol" panose="05050102010706020507" pitchFamily="18" charset="2"/>
              <a:buChar char=""/>
            </a:pPr>
            <a:r>
              <a:rPr lang="ar-IQ" sz="2300" dirty="0">
                <a:latin typeface="Calibri" panose="020F0502020204030204" pitchFamily="34" charset="0"/>
                <a:ea typeface="Calibri" panose="020F0502020204030204" pitchFamily="34" charset="0"/>
                <a:cs typeface="Calibri" panose="020F0502020204030204" pitchFamily="34" charset="0"/>
              </a:rPr>
              <a:t>الممارسين في مجال حماية الطفل يبدوا أراءهم حول الممارسات الحالية في ضوء البحث والتعلم.</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r" rtl="1">
              <a:lnSpc>
                <a:spcPct val="133000"/>
              </a:lnSpc>
              <a:spcBef>
                <a:spcPts val="600"/>
              </a:spcBef>
              <a:spcAft>
                <a:spcPts val="600"/>
              </a:spcAft>
              <a:buClr>
                <a:srgbClr val="026794"/>
              </a:buClr>
              <a:buFont typeface="Symbol" panose="05050102010706020507" pitchFamily="18" charset="2"/>
              <a:buChar char=""/>
            </a:pPr>
            <a:r>
              <a:rPr lang="ar-IQ" sz="2300" dirty="0">
                <a:latin typeface="Calibri" panose="020F0502020204030204" pitchFamily="34" charset="0"/>
                <a:ea typeface="Calibri" panose="020F0502020204030204" pitchFamily="34" charset="0"/>
                <a:cs typeface="Times New Roman" panose="02020603050405020304" pitchFamily="18" charset="0"/>
              </a:rPr>
              <a:t>الممارسين في مجال حماية الطفل يتشاركوا في خوض حوارات بقيادة الأقران لعمل ربط بين الأستعمال العملي للموارد والعمل مع المجتمعات في الظروف الأنسانية.</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33000"/>
              </a:lnSpc>
              <a:spcBef>
                <a:spcPts val="600"/>
              </a:spcBef>
              <a:spcAft>
                <a:spcPts val="600"/>
              </a:spcAft>
              <a:buClr>
                <a:srgbClr val="026794"/>
              </a:buClr>
              <a:buFont typeface="Symbol" panose="05050102010706020507" pitchFamily="18" charset="2"/>
              <a:buChar char=""/>
            </a:pPr>
            <a:endParaRPr lang="en-US" sz="2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92005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891" y="2079492"/>
            <a:ext cx="7648562" cy="2699016"/>
          </a:xfrm>
        </p:spPr>
        <p:txBody>
          <a:bodyPr>
            <a:normAutofit/>
          </a:bodyPr>
          <a:lstStyle/>
          <a:p>
            <a:r>
              <a:rPr lang="ar-AE" dirty="0"/>
              <a:t>الفيديو رقم 3: حماية الطفل على المستوى المحلي في العمل الأنساني: الحاجة الى التحول في طرق التفكير.</a:t>
            </a:r>
            <a:br>
              <a:rPr lang="ar-AE" dirty="0"/>
            </a:br>
            <a:endParaRPr lang="en-US" dirty="0"/>
          </a:p>
        </p:txBody>
      </p:sp>
    </p:spTree>
    <p:extLst>
      <p:ext uri="{BB962C8B-B14F-4D97-AF65-F5344CB8AC3E}">
        <p14:creationId xmlns:p14="http://schemas.microsoft.com/office/powerpoint/2010/main" val="3547398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311449" y="1941579"/>
            <a:ext cx="10164763" cy="636061"/>
          </a:xfrm>
        </p:spPr>
        <p:txBody>
          <a:bodyPr>
            <a:normAutofit/>
          </a:bodyPr>
          <a:lstStyle/>
          <a:p>
            <a:pPr marL="0" indent="0" algn="r">
              <a:buNone/>
            </a:pPr>
            <a:r>
              <a:rPr lang="ar-IQ" sz="2400" b="1" dirty="0">
                <a:solidFill>
                  <a:srgbClr val="026794"/>
                </a:solidFill>
              </a:rPr>
              <a:t>الغرض</a:t>
            </a:r>
          </a:p>
        </p:txBody>
      </p:sp>
      <p:cxnSp>
        <p:nvCxnSpPr>
          <p:cNvPr id="8" name="Straight Connector 7">
            <a:extLst>
              <a:ext uri="{FF2B5EF4-FFF2-40B4-BE49-F238E27FC236}">
                <a16:creationId xmlns:a16="http://schemas.microsoft.com/office/drawing/2014/main" id="{4F3DF603-9DE0-1445-9818-C1D5713E18ED}"/>
              </a:ext>
            </a:extLst>
          </p:cNvPr>
          <p:cNvCxnSpPr/>
          <p:nvPr/>
        </p:nvCxnSpPr>
        <p:spPr>
          <a:xfrm flipV="1">
            <a:off x="656024" y="1635973"/>
            <a:ext cx="10820189" cy="33878"/>
          </a:xfrm>
          <a:prstGeom prst="line">
            <a:avLst/>
          </a:prstGeom>
          <a:ln>
            <a:solidFill>
              <a:srgbClr val="97467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E09869C-2347-4545-9190-8510C7B28EE5}"/>
              </a:ext>
            </a:extLst>
          </p:cNvPr>
          <p:cNvSpPr/>
          <p:nvPr/>
        </p:nvSpPr>
        <p:spPr>
          <a:xfrm>
            <a:off x="656024" y="1612695"/>
            <a:ext cx="3617259" cy="92275"/>
          </a:xfrm>
          <a:prstGeom prst="rect">
            <a:avLst/>
          </a:prstGeom>
          <a:solidFill>
            <a:srgbClr val="97467D"/>
          </a:solidFill>
          <a:ln>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8E9F5ED-6F41-7143-8780-D8A54A253CB5}"/>
              </a:ext>
            </a:extLst>
          </p:cNvPr>
          <p:cNvSpPr txBox="1"/>
          <p:nvPr/>
        </p:nvSpPr>
        <p:spPr>
          <a:xfrm>
            <a:off x="570159" y="753033"/>
            <a:ext cx="10905880" cy="646331"/>
          </a:xfrm>
          <a:prstGeom prst="rect">
            <a:avLst/>
          </a:prstGeom>
          <a:noFill/>
        </p:spPr>
        <p:txBody>
          <a:bodyPr wrap="square" rtlCol="0">
            <a:spAutoFit/>
          </a:bodyPr>
          <a:lstStyle/>
          <a:p>
            <a:pPr algn="r"/>
            <a:r>
              <a:rPr lang="ar-IQ" sz="3600" dirty="0">
                <a:solidFill>
                  <a:srgbClr val="97467D"/>
                </a:solidFill>
              </a:rPr>
              <a:t>الهدف ومخرجات التعلم</a:t>
            </a:r>
            <a:endParaRPr lang="en-US" sz="3600" b="1" dirty="0">
              <a:solidFill>
                <a:srgbClr val="97467D"/>
              </a:solidFill>
              <a:latin typeface="Helvetica Neue" charset="0"/>
              <a:ea typeface="Helvetica Neue" charset="0"/>
              <a:cs typeface="Helvetica Neue" charset="0"/>
            </a:endParaRPr>
          </a:p>
        </p:txBody>
      </p:sp>
      <p:sp>
        <p:nvSpPr>
          <p:cNvPr id="7" name="Text Placeholder 1">
            <a:extLst>
              <a:ext uri="{FF2B5EF4-FFF2-40B4-BE49-F238E27FC236}">
                <a16:creationId xmlns:a16="http://schemas.microsoft.com/office/drawing/2014/main" id="{13337FE5-3D8A-2546-9450-64EDBA8C1FCC}"/>
              </a:ext>
            </a:extLst>
          </p:cNvPr>
          <p:cNvSpPr txBox="1">
            <a:spLocks/>
          </p:cNvSpPr>
          <p:nvPr/>
        </p:nvSpPr>
        <p:spPr>
          <a:xfrm>
            <a:off x="1311275" y="1990007"/>
            <a:ext cx="10164763" cy="1629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3000"/>
              </a:lnSpc>
              <a:spcBef>
                <a:spcPts val="600"/>
              </a:spcBef>
              <a:spcAft>
                <a:spcPts val="600"/>
              </a:spcAft>
              <a:buNone/>
            </a:pPr>
            <a:endParaRPr lang="en-US" sz="1800" i="1" dirty="0"/>
          </a:p>
          <a:p>
            <a:pPr marL="0" indent="0" algn="r">
              <a:lnSpc>
                <a:spcPct val="113000"/>
              </a:lnSpc>
              <a:spcBef>
                <a:spcPts val="600"/>
              </a:spcBef>
              <a:spcAft>
                <a:spcPts val="600"/>
              </a:spcAft>
              <a:buNone/>
            </a:pPr>
            <a:r>
              <a:rPr lang="ar-AE" sz="1800" dirty="0"/>
              <a:t>تيسير الرؤية حول عملية التحول في طرق التفكير التي من الممكن أن يحتاج اليها العاملين في مجال حماية الطفل لغرض تفعيل عملهم برفقة المجتمعات.</a:t>
            </a:r>
          </a:p>
          <a:p>
            <a:pPr marL="0" indent="0" algn="r">
              <a:lnSpc>
                <a:spcPct val="113000"/>
              </a:lnSpc>
              <a:spcBef>
                <a:spcPts val="600"/>
              </a:spcBef>
              <a:spcAft>
                <a:spcPts val="600"/>
              </a:spcAft>
              <a:buNone/>
            </a:pPr>
            <a:endParaRPr lang="ar-AE" sz="1800" dirty="0"/>
          </a:p>
          <a:p>
            <a:pPr marL="0" indent="0">
              <a:lnSpc>
                <a:spcPct val="113000"/>
              </a:lnSpc>
              <a:spcBef>
                <a:spcPts val="600"/>
              </a:spcBef>
              <a:spcAft>
                <a:spcPts val="600"/>
              </a:spcAft>
              <a:buNone/>
            </a:pPr>
            <a:endParaRPr lang="ar-AE" sz="1800" dirty="0"/>
          </a:p>
          <a:p>
            <a:pPr marL="0" indent="0">
              <a:lnSpc>
                <a:spcPct val="113000"/>
              </a:lnSpc>
              <a:spcBef>
                <a:spcPts val="600"/>
              </a:spcBef>
              <a:spcAft>
                <a:spcPts val="600"/>
              </a:spcAft>
              <a:buNone/>
            </a:pPr>
            <a:endParaRPr lang="ar-AE" sz="1800" dirty="0"/>
          </a:p>
          <a:p>
            <a:pPr marL="0" indent="0">
              <a:lnSpc>
                <a:spcPct val="113000"/>
              </a:lnSpc>
              <a:spcBef>
                <a:spcPts val="600"/>
              </a:spcBef>
              <a:spcAft>
                <a:spcPts val="600"/>
              </a:spcAft>
              <a:buNone/>
            </a:pPr>
            <a:endParaRPr lang="en-US" sz="1800" dirty="0"/>
          </a:p>
        </p:txBody>
      </p:sp>
      <p:sp>
        <p:nvSpPr>
          <p:cNvPr id="14" name="Text Placeholder 1">
            <a:extLst>
              <a:ext uri="{FF2B5EF4-FFF2-40B4-BE49-F238E27FC236}">
                <a16:creationId xmlns:a16="http://schemas.microsoft.com/office/drawing/2014/main" id="{10463F04-881F-1247-8551-EF16EDC6732D}"/>
              </a:ext>
            </a:extLst>
          </p:cNvPr>
          <p:cNvSpPr txBox="1">
            <a:spLocks/>
          </p:cNvSpPr>
          <p:nvPr/>
        </p:nvSpPr>
        <p:spPr>
          <a:xfrm>
            <a:off x="1311275" y="3619599"/>
            <a:ext cx="10164763" cy="636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ar-IQ" sz="2400" b="1" dirty="0">
                <a:solidFill>
                  <a:srgbClr val="026794"/>
                </a:solidFill>
              </a:rPr>
              <a:t>مخرجات التعلم</a:t>
            </a:r>
          </a:p>
        </p:txBody>
      </p:sp>
      <p:sp>
        <p:nvSpPr>
          <p:cNvPr id="16" name="Text Placeholder 3">
            <a:extLst>
              <a:ext uri="{FF2B5EF4-FFF2-40B4-BE49-F238E27FC236}">
                <a16:creationId xmlns:a16="http://schemas.microsoft.com/office/drawing/2014/main" id="{48471CBA-EF65-EC42-B2DD-AAD0886D475E}"/>
              </a:ext>
            </a:extLst>
          </p:cNvPr>
          <p:cNvSpPr txBox="1">
            <a:spLocks/>
          </p:cNvSpPr>
          <p:nvPr/>
        </p:nvSpPr>
        <p:spPr>
          <a:xfrm>
            <a:off x="1062682" y="4244395"/>
            <a:ext cx="10413356" cy="199383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rtl="1">
              <a:lnSpc>
                <a:spcPct val="133000"/>
              </a:lnSpc>
              <a:spcBef>
                <a:spcPts val="600"/>
              </a:spcBef>
              <a:spcAft>
                <a:spcPts val="600"/>
              </a:spcAft>
            </a:pPr>
            <a:r>
              <a:rPr lang="ar-IQ" sz="2300" dirty="0"/>
              <a:t>الممارسون في مجال حماية الطفل بأمكانهم تحديد المواقف والسلوكيات والمهارات التي تساهم بشكل فعال في الأندماج المجتمعي.</a:t>
            </a:r>
            <a:endParaRPr lang="en-US" sz="2300" dirty="0"/>
          </a:p>
          <a:p>
            <a:pPr algn="r" rtl="1">
              <a:lnSpc>
                <a:spcPct val="133000"/>
              </a:lnSpc>
              <a:spcBef>
                <a:spcPts val="600"/>
              </a:spcBef>
              <a:spcAft>
                <a:spcPts val="600"/>
              </a:spcAft>
            </a:pPr>
            <a:r>
              <a:rPr lang="ar-IQ" sz="2300" dirty="0"/>
              <a:t>العاملون في مجال حماية الطفل بإمكانهم وصف الطرق التي من خلالها يمكن توظيف هذه المواقف والخبرات لتطبيق العمل في المجتمعات.</a:t>
            </a:r>
          </a:p>
          <a:p>
            <a:pPr>
              <a:lnSpc>
                <a:spcPct val="114000"/>
              </a:lnSpc>
              <a:spcBef>
                <a:spcPts val="0"/>
              </a:spcBef>
              <a:spcAft>
                <a:spcPts val="600"/>
              </a:spcAft>
            </a:pPr>
            <a:endParaRPr lang="ar-IQ" sz="2200" dirty="0"/>
          </a:p>
          <a:p>
            <a:pPr>
              <a:lnSpc>
                <a:spcPct val="114000"/>
              </a:lnSpc>
              <a:spcBef>
                <a:spcPts val="0"/>
              </a:spcBef>
              <a:spcAft>
                <a:spcPts val="600"/>
              </a:spcAft>
            </a:pPr>
            <a:endParaRPr lang="en-US" sz="2200" dirty="0"/>
          </a:p>
        </p:txBody>
      </p:sp>
    </p:spTree>
    <p:extLst>
      <p:ext uri="{BB962C8B-B14F-4D97-AF65-F5344CB8AC3E}">
        <p14:creationId xmlns:p14="http://schemas.microsoft.com/office/powerpoint/2010/main" val="337150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6218C0-CE3F-4349-A406-B1094F6E68A7}"/>
              </a:ext>
            </a:extLst>
          </p:cNvPr>
          <p:cNvSpPr/>
          <p:nvPr/>
        </p:nvSpPr>
        <p:spPr>
          <a:xfrm>
            <a:off x="0" y="0"/>
            <a:ext cx="12192000" cy="1664208"/>
          </a:xfrm>
          <a:prstGeom prst="rect">
            <a:avLst/>
          </a:prstGeom>
          <a:solidFill>
            <a:srgbClr val="97467D"/>
          </a:solidFill>
          <a:ln>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E3E5A3E-6B4F-7641-A47F-B4477C0F6C0B}"/>
              </a:ext>
            </a:extLst>
          </p:cNvPr>
          <p:cNvSpPr>
            <a:spLocks noGrp="1"/>
          </p:cNvSpPr>
          <p:nvPr>
            <p:ph type="title"/>
          </p:nvPr>
        </p:nvSpPr>
        <p:spPr/>
        <p:txBody>
          <a:bodyPr/>
          <a:lstStyle/>
          <a:p>
            <a:pPr algn="ctr"/>
            <a:r>
              <a:rPr lang="ar-IQ" dirty="0">
                <a:solidFill>
                  <a:schemeClr val="bg1"/>
                </a:solidFill>
              </a:rPr>
              <a:t>شاهد الفيديو!</a:t>
            </a:r>
            <a:endParaRPr lang="en-US" b="1" dirty="0">
              <a:solidFill>
                <a:schemeClr val="bg1"/>
              </a:solidFill>
            </a:endParaRPr>
          </a:p>
        </p:txBody>
      </p:sp>
    </p:spTree>
    <p:extLst>
      <p:ext uri="{BB962C8B-B14F-4D97-AF65-F5344CB8AC3E}">
        <p14:creationId xmlns:p14="http://schemas.microsoft.com/office/powerpoint/2010/main" val="3365436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02FA3090-C3FD-284D-92AF-712C18F56BFC}"/>
              </a:ext>
            </a:extLst>
          </p:cNvPr>
          <p:cNvSpPr txBox="1">
            <a:spLocks/>
          </p:cNvSpPr>
          <p:nvPr/>
        </p:nvSpPr>
        <p:spPr>
          <a:xfrm>
            <a:off x="4114799" y="980992"/>
            <a:ext cx="7129464" cy="41738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b="1" kern="1200">
                <a:solidFill>
                  <a:srgbClr val="026794"/>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rtl="1">
              <a:lnSpc>
                <a:spcPct val="114000"/>
              </a:lnSpc>
              <a:spcBef>
                <a:spcPts val="0"/>
              </a:spcBef>
              <a:spcAft>
                <a:spcPts val="600"/>
              </a:spcAft>
            </a:pPr>
            <a:r>
              <a:rPr lang="ar-IQ" sz="2000" dirty="0"/>
              <a:t>الاسئلة:</a:t>
            </a:r>
            <a:endParaRPr lang="en-US" sz="2000" dirty="0"/>
          </a:p>
          <a:p>
            <a:pPr marL="514350" indent="-514350" algn="r" rtl="1">
              <a:lnSpc>
                <a:spcPct val="133000"/>
              </a:lnSpc>
              <a:spcBef>
                <a:spcPts val="600"/>
              </a:spcBef>
              <a:spcAft>
                <a:spcPts val="600"/>
              </a:spcAft>
              <a:buClr>
                <a:srgbClr val="026794"/>
              </a:buClr>
              <a:buFont typeface="+mj-lt"/>
              <a:buAutoNum type="arabicPeriod"/>
            </a:pPr>
            <a:r>
              <a:rPr lang="ar-IQ" sz="2000" b="0" dirty="0">
                <a:solidFill>
                  <a:schemeClr val="tx1"/>
                </a:solidFill>
              </a:rPr>
              <a:t>ما الذي قام به العامل في مجال حماية الطفل ليندمج مع نينا والأخرين بالمجتمع بشكل فعال؟</a:t>
            </a:r>
            <a:endParaRPr lang="en-US" sz="2000" b="0" dirty="0">
              <a:solidFill>
                <a:schemeClr val="tx1"/>
              </a:solidFill>
            </a:endParaRPr>
          </a:p>
          <a:p>
            <a:pPr marL="1028700" lvl="1" indent="-571500" algn="r" rtl="1">
              <a:buClr>
                <a:srgbClr val="026794"/>
              </a:buClr>
              <a:buFont typeface="Arial" panose="020B0604020202020204" pitchFamily="34" charset="0"/>
              <a:buChar char="•"/>
            </a:pPr>
            <a:r>
              <a:rPr lang="ar-IQ" sz="2000" b="0" dirty="0">
                <a:solidFill>
                  <a:schemeClr val="tx1"/>
                </a:solidFill>
              </a:rPr>
              <a:t>قم بوضع اجوبتك على ورقة كبيرة</a:t>
            </a:r>
            <a:endParaRPr lang="en-US" sz="2000" b="0" dirty="0">
              <a:solidFill>
                <a:schemeClr val="tx1"/>
              </a:solidFill>
            </a:endParaRPr>
          </a:p>
          <a:p>
            <a:pPr marL="1028700" lvl="1" indent="-571500" algn="r" rtl="1">
              <a:buClr>
                <a:srgbClr val="026794"/>
              </a:buClr>
              <a:buFont typeface="Arial" panose="020B0604020202020204" pitchFamily="34" charset="0"/>
              <a:buChar char="•"/>
            </a:pPr>
            <a:r>
              <a:rPr lang="ar-IQ" sz="2000" b="0" dirty="0">
                <a:solidFill>
                  <a:schemeClr val="tx1"/>
                </a:solidFill>
              </a:rPr>
              <a:t>تحضر لمشاركتها مع المجموعة</a:t>
            </a:r>
            <a:endParaRPr lang="en-US" sz="2000" b="0" dirty="0">
              <a:solidFill>
                <a:schemeClr val="tx1"/>
              </a:solidFill>
            </a:endParaRPr>
          </a:p>
          <a:p>
            <a:pPr marL="514350" indent="-514350" algn="r" rtl="1">
              <a:lnSpc>
                <a:spcPct val="133000"/>
              </a:lnSpc>
              <a:spcBef>
                <a:spcPts val="600"/>
              </a:spcBef>
              <a:spcAft>
                <a:spcPts val="600"/>
              </a:spcAft>
              <a:buClr>
                <a:srgbClr val="026794"/>
              </a:buClr>
              <a:buFont typeface="Arial" panose="020B0604020202020204" pitchFamily="34" charset="0"/>
              <a:buChar char="•"/>
            </a:pPr>
            <a:endParaRPr lang="ar-IQ" sz="2000" b="0" dirty="0">
              <a:solidFill>
                <a:schemeClr val="tx1"/>
              </a:solidFill>
            </a:endParaRPr>
          </a:p>
          <a:p>
            <a:pPr marL="514350" indent="-514350" algn="r" rtl="1">
              <a:lnSpc>
                <a:spcPct val="133000"/>
              </a:lnSpc>
              <a:spcBef>
                <a:spcPts val="600"/>
              </a:spcBef>
              <a:spcAft>
                <a:spcPts val="600"/>
              </a:spcAft>
              <a:buClr>
                <a:srgbClr val="026794"/>
              </a:buClr>
              <a:buFont typeface="+mj-lt"/>
              <a:buAutoNum type="arabicPeriod"/>
            </a:pPr>
            <a:endParaRPr lang="ar-IQ" sz="2000" b="0" dirty="0">
              <a:solidFill>
                <a:schemeClr val="tx1"/>
              </a:solidFill>
            </a:endParaRPr>
          </a:p>
          <a:p>
            <a:pPr marL="514350" indent="-514350" algn="r" rtl="1">
              <a:lnSpc>
                <a:spcPct val="133000"/>
              </a:lnSpc>
              <a:spcBef>
                <a:spcPts val="600"/>
              </a:spcBef>
              <a:spcAft>
                <a:spcPts val="600"/>
              </a:spcAft>
              <a:buClr>
                <a:srgbClr val="026794"/>
              </a:buClr>
              <a:buFont typeface="+mj-lt"/>
              <a:buAutoNum type="arabicPeriod"/>
            </a:pPr>
            <a:endParaRPr lang="ar-IQ" sz="2000" b="0" dirty="0">
              <a:solidFill>
                <a:schemeClr val="tx1"/>
              </a:solidFill>
            </a:endParaRPr>
          </a:p>
          <a:p>
            <a:pPr marL="514350" indent="-514350" algn="r" rtl="1">
              <a:lnSpc>
                <a:spcPct val="133000"/>
              </a:lnSpc>
              <a:spcBef>
                <a:spcPts val="600"/>
              </a:spcBef>
              <a:spcAft>
                <a:spcPts val="600"/>
              </a:spcAft>
              <a:buClr>
                <a:srgbClr val="026794"/>
              </a:buClr>
              <a:buFont typeface="+mj-lt"/>
              <a:buAutoNum type="arabicPeriod"/>
            </a:pPr>
            <a:endParaRPr lang="ar-IQ" sz="2000" b="0" dirty="0">
              <a:solidFill>
                <a:schemeClr val="tx1"/>
              </a:solidFill>
            </a:endParaRPr>
          </a:p>
          <a:p>
            <a:pPr marL="514350" indent="-514350" algn="r" rtl="1">
              <a:lnSpc>
                <a:spcPct val="133000"/>
              </a:lnSpc>
              <a:spcBef>
                <a:spcPts val="600"/>
              </a:spcBef>
              <a:spcAft>
                <a:spcPts val="600"/>
              </a:spcAft>
              <a:buClr>
                <a:srgbClr val="026794"/>
              </a:buClr>
              <a:buFont typeface="+mj-lt"/>
              <a:buAutoNum type="arabicPeriod"/>
            </a:pPr>
            <a:endParaRPr lang="ar-IQ" sz="2000" b="0" dirty="0">
              <a:solidFill>
                <a:schemeClr val="tx1"/>
              </a:solidFill>
            </a:endParaRPr>
          </a:p>
        </p:txBody>
      </p:sp>
      <p:sp>
        <p:nvSpPr>
          <p:cNvPr id="14" name="Text Placeholder 5">
            <a:extLst>
              <a:ext uri="{FF2B5EF4-FFF2-40B4-BE49-F238E27FC236}">
                <a16:creationId xmlns:a16="http://schemas.microsoft.com/office/drawing/2014/main" id="{FB1FEBB2-6FFC-AB4E-AB14-AB4D3D8E7D02}"/>
              </a:ext>
            </a:extLst>
          </p:cNvPr>
          <p:cNvSpPr txBox="1">
            <a:spLocks/>
          </p:cNvSpPr>
          <p:nvPr/>
        </p:nvSpPr>
        <p:spPr>
          <a:xfrm>
            <a:off x="241554" y="1138032"/>
            <a:ext cx="2970847" cy="4016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rtl="1"/>
            <a:r>
              <a:rPr lang="ar-IQ" sz="4000" dirty="0"/>
              <a:t>لنلخص!</a:t>
            </a:r>
            <a:endParaRPr lang="en-US" sz="4000" dirty="0"/>
          </a:p>
          <a:p>
            <a:pPr algn="r" rtl="1"/>
            <a:endParaRPr lang="ar-IQ" sz="4000" dirty="0"/>
          </a:p>
          <a:p>
            <a:pPr algn="r" rtl="1"/>
            <a:r>
              <a:rPr lang="ar-IQ" sz="2200" dirty="0"/>
              <a:t>شكل مجاميع صغيرة وخذ 5 الى 10 دقائق للتفكير في الاسئلة التالية</a:t>
            </a:r>
            <a:r>
              <a:rPr lang="ar-IQ" sz="4000" dirty="0"/>
              <a:t>.</a:t>
            </a:r>
          </a:p>
          <a:p>
            <a:endParaRPr lang="en-US" sz="2200" dirty="0"/>
          </a:p>
        </p:txBody>
      </p:sp>
    </p:spTree>
    <p:extLst>
      <p:ext uri="{BB962C8B-B14F-4D97-AF65-F5344CB8AC3E}">
        <p14:creationId xmlns:p14="http://schemas.microsoft.com/office/powerpoint/2010/main" val="1595003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F3DF603-9DE0-1445-9818-C1D5713E18ED}"/>
              </a:ext>
            </a:extLst>
          </p:cNvPr>
          <p:cNvCxnSpPr/>
          <p:nvPr/>
        </p:nvCxnSpPr>
        <p:spPr>
          <a:xfrm flipV="1">
            <a:off x="656024" y="1635973"/>
            <a:ext cx="10820189" cy="33878"/>
          </a:xfrm>
          <a:prstGeom prst="line">
            <a:avLst/>
          </a:prstGeom>
          <a:ln>
            <a:solidFill>
              <a:srgbClr val="97467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E09869C-2347-4545-9190-8510C7B28EE5}"/>
              </a:ext>
            </a:extLst>
          </p:cNvPr>
          <p:cNvSpPr/>
          <p:nvPr/>
        </p:nvSpPr>
        <p:spPr>
          <a:xfrm>
            <a:off x="570159" y="1612695"/>
            <a:ext cx="3617259" cy="92275"/>
          </a:xfrm>
          <a:prstGeom prst="rect">
            <a:avLst/>
          </a:prstGeom>
          <a:solidFill>
            <a:srgbClr val="97467D"/>
          </a:solidFill>
          <a:ln>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2791F03-5124-904B-B14C-C9EDB06C04D1}"/>
              </a:ext>
            </a:extLst>
          </p:cNvPr>
          <p:cNvSpPr txBox="1">
            <a:spLocks/>
          </p:cNvSpPr>
          <p:nvPr/>
        </p:nvSpPr>
        <p:spPr>
          <a:xfrm>
            <a:off x="838199" y="267589"/>
            <a:ext cx="1063801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pPr algn="r"/>
            <a:br>
              <a:rPr lang="ar-IQ" dirty="0"/>
            </a:br>
            <a:r>
              <a:rPr lang="ar-IQ" sz="3600" dirty="0">
                <a:solidFill>
                  <a:srgbClr val="97467D"/>
                </a:solidFill>
              </a:rPr>
              <a:t>أين نريد أن نذهب؟</a:t>
            </a:r>
            <a:endParaRPr lang="en-US" sz="3600" b="1" dirty="0">
              <a:solidFill>
                <a:srgbClr val="97467D"/>
              </a:solidFill>
            </a:endParaRPr>
          </a:p>
        </p:txBody>
      </p:sp>
      <p:pic>
        <p:nvPicPr>
          <p:cNvPr id="11" name="Picture 10">
            <a:extLst>
              <a:ext uri="{FF2B5EF4-FFF2-40B4-BE49-F238E27FC236}">
                <a16:creationId xmlns:a16="http://schemas.microsoft.com/office/drawing/2014/main" id="{AFB15FB4-3859-8D48-A9AE-A5624839D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74" y="0"/>
            <a:ext cx="2529775" cy="2529775"/>
          </a:xfrm>
          <a:prstGeom prst="rect">
            <a:avLst/>
          </a:prstGeom>
        </p:spPr>
      </p:pic>
      <p:sp>
        <p:nvSpPr>
          <p:cNvPr id="13" name="Text Placeholder 3">
            <a:extLst>
              <a:ext uri="{FF2B5EF4-FFF2-40B4-BE49-F238E27FC236}">
                <a16:creationId xmlns:a16="http://schemas.microsoft.com/office/drawing/2014/main" id="{A7DBE9CA-FC3A-3448-A5D3-4EB656A50862}"/>
              </a:ext>
            </a:extLst>
          </p:cNvPr>
          <p:cNvSpPr txBox="1">
            <a:spLocks/>
          </p:cNvSpPr>
          <p:nvPr/>
        </p:nvSpPr>
        <p:spPr>
          <a:xfrm>
            <a:off x="1100348" y="2132891"/>
            <a:ext cx="10375863" cy="411962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rtl="1">
              <a:lnSpc>
                <a:spcPct val="114000"/>
              </a:lnSpc>
              <a:spcBef>
                <a:spcPts val="0"/>
              </a:spcBef>
              <a:spcAft>
                <a:spcPts val="600"/>
              </a:spcAft>
              <a:buClr>
                <a:srgbClr val="026794"/>
              </a:buClr>
            </a:pPr>
            <a:r>
              <a:rPr lang="ar-IQ" sz="2400" i="1" dirty="0"/>
              <a:t>أرجع لنشرة توزيع: الأعتبارات الاساسية.</a:t>
            </a:r>
            <a:endParaRPr lang="en-US" sz="2400" i="1" dirty="0"/>
          </a:p>
          <a:p>
            <a:pPr algn="r" rtl="1">
              <a:lnSpc>
                <a:spcPct val="114000"/>
              </a:lnSpc>
              <a:spcBef>
                <a:spcPts val="0"/>
              </a:spcBef>
              <a:spcAft>
                <a:spcPts val="600"/>
              </a:spcAft>
              <a:buClr>
                <a:srgbClr val="026794"/>
              </a:buClr>
            </a:pPr>
            <a:r>
              <a:rPr lang="ar-IQ" sz="2400" dirty="0"/>
              <a:t>ناقش التالي:</a:t>
            </a:r>
            <a:endParaRPr lang="en-US" sz="2400" dirty="0"/>
          </a:p>
          <a:p>
            <a:pPr algn="r" rtl="1">
              <a:lnSpc>
                <a:spcPct val="114000"/>
              </a:lnSpc>
              <a:spcBef>
                <a:spcPts val="0"/>
              </a:spcBef>
              <a:spcAft>
                <a:spcPts val="600"/>
              </a:spcAft>
              <a:buClr>
                <a:srgbClr val="026794"/>
              </a:buClr>
            </a:pPr>
            <a:endParaRPr lang="en-US" sz="2400" dirty="0"/>
          </a:p>
          <a:p>
            <a:pPr lvl="1" algn="r" rtl="1">
              <a:lnSpc>
                <a:spcPct val="114000"/>
              </a:lnSpc>
              <a:spcBef>
                <a:spcPts val="0"/>
              </a:spcBef>
              <a:spcAft>
                <a:spcPts val="600"/>
              </a:spcAft>
              <a:buClr>
                <a:srgbClr val="026794"/>
              </a:buClr>
            </a:pPr>
            <a:r>
              <a:rPr lang="ar-IQ" dirty="0"/>
              <a:t>ماذا تفعله نينا والأخرين في المجتمع لحماية الأطفال, وكيف على العامل في مجال حماية الطفل البناء على تلك الطرق؟</a:t>
            </a:r>
            <a:endParaRPr lang="en-US" dirty="0"/>
          </a:p>
          <a:p>
            <a:pPr lvl="1" algn="r" rtl="1">
              <a:lnSpc>
                <a:spcPct val="114000"/>
              </a:lnSpc>
              <a:spcBef>
                <a:spcPts val="0"/>
              </a:spcBef>
              <a:spcAft>
                <a:spcPts val="600"/>
              </a:spcAft>
              <a:buClr>
                <a:srgbClr val="026794"/>
              </a:buClr>
            </a:pPr>
            <a:r>
              <a:rPr lang="ar-IQ" dirty="0"/>
              <a:t>كيف تعمل وكالاتنا على التقرب من المجتمعات خلال الأستجابة؟</a:t>
            </a:r>
            <a:endParaRPr lang="en-US" dirty="0"/>
          </a:p>
          <a:p>
            <a:pPr lvl="1" algn="r" rtl="1">
              <a:lnSpc>
                <a:spcPct val="114000"/>
              </a:lnSpc>
              <a:spcBef>
                <a:spcPts val="0"/>
              </a:spcBef>
              <a:spcAft>
                <a:spcPts val="600"/>
              </a:spcAft>
              <a:buClr>
                <a:srgbClr val="026794"/>
              </a:buClr>
            </a:pPr>
            <a:r>
              <a:rPr lang="ar-IQ" dirty="0"/>
              <a:t>هل نحن مستعدون للتحول في طرق التفكير؟ اذا كان الجواب نعم, ماهي أولى الخطوات التي يجب أخذها؟</a:t>
            </a:r>
            <a:endParaRPr lang="en-US" dirty="0"/>
          </a:p>
        </p:txBody>
      </p:sp>
    </p:spTree>
    <p:extLst>
      <p:ext uri="{BB962C8B-B14F-4D97-AF65-F5344CB8AC3E}">
        <p14:creationId xmlns:p14="http://schemas.microsoft.com/office/powerpoint/2010/main" val="308382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6218C0-CE3F-4349-A406-B1094F6E68A7}"/>
              </a:ext>
            </a:extLst>
          </p:cNvPr>
          <p:cNvSpPr/>
          <p:nvPr/>
        </p:nvSpPr>
        <p:spPr>
          <a:xfrm>
            <a:off x="0" y="0"/>
            <a:ext cx="12192000" cy="1664208"/>
          </a:xfrm>
          <a:prstGeom prst="rect">
            <a:avLst/>
          </a:prstGeom>
          <a:solidFill>
            <a:srgbClr val="97467D"/>
          </a:solidFill>
          <a:ln>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E3E5A3E-6B4F-7641-A47F-B4477C0F6C0B}"/>
              </a:ext>
            </a:extLst>
          </p:cNvPr>
          <p:cNvSpPr>
            <a:spLocks noGrp="1"/>
          </p:cNvSpPr>
          <p:nvPr>
            <p:ph type="title"/>
          </p:nvPr>
        </p:nvSpPr>
        <p:spPr>
          <a:xfrm>
            <a:off x="1329397" y="338645"/>
            <a:ext cx="10319634" cy="1325563"/>
          </a:xfrm>
        </p:spPr>
        <p:txBody>
          <a:bodyPr/>
          <a:lstStyle/>
          <a:p>
            <a:pPr algn="r"/>
            <a:r>
              <a:rPr lang="ar-IQ" dirty="0">
                <a:solidFill>
                  <a:schemeClr val="bg1"/>
                </a:solidFill>
              </a:rPr>
              <a:t>أهم الرسائل</a:t>
            </a:r>
            <a:endParaRPr lang="en-US" b="1" dirty="0">
              <a:solidFill>
                <a:schemeClr val="bg1"/>
              </a:solidFill>
            </a:endParaRPr>
          </a:p>
        </p:txBody>
      </p:sp>
      <p:sp>
        <p:nvSpPr>
          <p:cNvPr id="9" name="Text Placeholder 3">
            <a:extLst>
              <a:ext uri="{FF2B5EF4-FFF2-40B4-BE49-F238E27FC236}">
                <a16:creationId xmlns:a16="http://schemas.microsoft.com/office/drawing/2014/main" id="{7C9B028E-385F-BC49-849E-3B37CF74D9A1}"/>
              </a:ext>
            </a:extLst>
          </p:cNvPr>
          <p:cNvSpPr txBox="1">
            <a:spLocks/>
          </p:cNvSpPr>
          <p:nvPr/>
        </p:nvSpPr>
        <p:spPr>
          <a:xfrm>
            <a:off x="898208" y="2002853"/>
            <a:ext cx="10750823" cy="5967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Clr>
                <a:schemeClr val="accent3"/>
              </a:buClr>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Clr>
                <a:schemeClr val="accent3"/>
              </a:buClr>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rtl="1">
              <a:lnSpc>
                <a:spcPct val="114000"/>
              </a:lnSpc>
              <a:spcBef>
                <a:spcPts val="600"/>
              </a:spcBef>
              <a:spcAft>
                <a:spcPts val="600"/>
              </a:spcAft>
              <a:buClr>
                <a:srgbClr val="026794"/>
              </a:buClr>
            </a:pPr>
            <a:r>
              <a:rPr lang="ar-IQ" sz="1800" dirty="0"/>
              <a:t>تحتل المجتمعات ومنظمات المجتمع المدني والحكومات المحلية الصدارة فيما يخص الإستجابة الإنسانية.ونحن كعاملين في مجال حماية الطفل علينا أن نتوقف ونتأمل الطرق التي تجعلنا شركاء بشكل افضل للوصول الى أهداف مشتركة وخلق فرص اكثراستدامة وفعالية مع المجتمعات.</a:t>
            </a:r>
            <a:endParaRPr lang="en-US" sz="1800" dirty="0"/>
          </a:p>
          <a:p>
            <a:pPr algn="r" rtl="1">
              <a:lnSpc>
                <a:spcPct val="114000"/>
              </a:lnSpc>
              <a:spcBef>
                <a:spcPts val="600"/>
              </a:spcBef>
              <a:spcAft>
                <a:spcPts val="600"/>
              </a:spcAft>
              <a:buClr>
                <a:srgbClr val="026794"/>
              </a:buClr>
            </a:pPr>
            <a:r>
              <a:rPr lang="ar-IQ" sz="1800" dirty="0"/>
              <a:t>تتطلب القدرة على الأندماع في المجتمع أكثر من توفر الخبرات التقنية التي نمتلكها كعاملين في مجال حماية الطفل. فهي تعتمد على المواقف والسلوكيات التي تبني الثقة والعلاقة التعاونية, وهذا يتضمن الأحترام والتواضع والصبر وكونك مستمع ومتعلم جيد.</a:t>
            </a:r>
          </a:p>
          <a:p>
            <a:pPr>
              <a:lnSpc>
                <a:spcPct val="114000"/>
              </a:lnSpc>
              <a:spcBef>
                <a:spcPts val="0"/>
              </a:spcBef>
              <a:spcAft>
                <a:spcPts val="1200"/>
              </a:spcAft>
            </a:pPr>
            <a:endParaRPr lang="en-US" sz="2200" dirty="0"/>
          </a:p>
        </p:txBody>
      </p:sp>
    </p:spTree>
    <p:extLst>
      <p:ext uri="{BB962C8B-B14F-4D97-AF65-F5344CB8AC3E}">
        <p14:creationId xmlns:p14="http://schemas.microsoft.com/office/powerpoint/2010/main" val="989356653"/>
      </p:ext>
    </p:extLst>
  </p:cSld>
  <p:clrMapOvr>
    <a:masterClrMapping/>
  </p:clrMapOvr>
</p:sld>
</file>

<file path=ppt/theme/theme1.xml><?xml version="1.0" encoding="utf-8"?>
<a:theme xmlns:a="http://schemas.openxmlformats.org/drawingml/2006/main" name="Plan International - Templat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 International - Template" id="{F13B7CFD-0104-F74D-B73F-B6E94AB08A78}" vid="{8A52EDE4-DA16-A54E-B428-222736C3C5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 International - Template</Template>
  <TotalTime>5579</TotalTime>
  <Words>585</Words>
  <Application>Microsoft Macintosh PowerPoint</Application>
  <PresentationFormat>Widescreen</PresentationFormat>
  <Paragraphs>76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Helvetica Neue</vt:lpstr>
      <vt:lpstr>Symbol</vt:lpstr>
      <vt:lpstr>Times New Roman</vt:lpstr>
      <vt:lpstr>Plan International - Template</vt:lpstr>
      <vt:lpstr>PowerPoint Presentation</vt:lpstr>
      <vt:lpstr>PowerPoint Presentation</vt:lpstr>
      <vt:lpstr>PowerPoint Presentation</vt:lpstr>
      <vt:lpstr>الفيديو رقم 3: حماية الطفل على المستوى المحلي في العمل الأنساني: الحاجة الى التحول في طرق التفكير. </vt:lpstr>
      <vt:lpstr>PowerPoint Presentation</vt:lpstr>
      <vt:lpstr>شاهد الفيديو!</vt:lpstr>
      <vt:lpstr>PowerPoint Presentation</vt:lpstr>
      <vt:lpstr>PowerPoint Presentation</vt:lpstr>
      <vt:lpstr>أهم الرسائل</vt:lpstr>
      <vt:lpstr>الرجاء تقديم تغذية عكسية لمجموعة عمل تحالف حماية الطفل على المستوى المحلي. </vt:lpstr>
      <vt:lpstr>شكرا لك!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Evie Ratti</cp:lastModifiedBy>
  <cp:revision>211</cp:revision>
  <dcterms:created xsi:type="dcterms:W3CDTF">2017-12-20T18:51:03Z</dcterms:created>
  <dcterms:modified xsi:type="dcterms:W3CDTF">2020-04-10T15:29:39Z</dcterms:modified>
</cp:coreProperties>
</file>