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70" r:id="rId2"/>
    <p:sldId id="302" r:id="rId3"/>
    <p:sldId id="281" r:id="rId4"/>
    <p:sldId id="299" r:id="rId5"/>
    <p:sldId id="303" r:id="rId6"/>
    <p:sldId id="304" r:id="rId7"/>
    <p:sldId id="292" r:id="rId8"/>
    <p:sldId id="305" r:id="rId9"/>
    <p:sldId id="291" r:id="rId10"/>
    <p:sldId id="306" r:id="rId11"/>
    <p:sldId id="307" r:id="rId12"/>
    <p:sldId id="30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6794"/>
    <a:srgbClr val="35B2B4"/>
    <a:srgbClr val="000000"/>
    <a:srgbClr val="97467D"/>
    <a:srgbClr val="405E79"/>
    <a:srgbClr val="95CD7A"/>
    <a:srgbClr val="70995C"/>
    <a:srgbClr val="D5EBCA"/>
    <a:srgbClr val="E3D3DB"/>
    <a:srgbClr val="AC6B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33"/>
    <p:restoredTop sz="74422"/>
  </p:normalViewPr>
  <p:slideViewPr>
    <p:cSldViewPr snapToGrid="0" snapToObjects="1">
      <p:cViewPr varScale="1">
        <p:scale>
          <a:sx n="53" d="100"/>
          <a:sy n="53" d="100"/>
        </p:scale>
        <p:origin x="14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3" d="100"/>
          <a:sy n="93" d="100"/>
        </p:scale>
        <p:origin x="3184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B6BBA24C-2AF9-1746-AB68-A7CE6E9205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DF5B2C8-9E8A-554E-8108-F22FF1DF71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7EF94A-9985-9F4E-91B3-CEEC78F17180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9B7230F-154C-A145-B56F-EAF6CB082F3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2C649F6-B312-D649-956C-3E3BEA4566C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5E6CC8-95FC-F845-8BA1-886C39DB7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191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CD8994-4F69-1D49-B402-38B1BC4CA207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0767AD-8186-5647-9165-A19B63BA7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379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Video 2:  Reflecting on your current community-level programming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55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87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Embed a link to the video on YouTube or the Alliance website.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890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814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1751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5180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Include link if including online survey tracking.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318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6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Blue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6794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870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li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49887" y="528638"/>
            <a:ext cx="4851538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2679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49887" y="2400300"/>
            <a:ext cx="4851538" cy="2128838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xmlns="" id="{E55FBEAA-582E-ED41-8651-415EC3D782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95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li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49887" y="528638"/>
            <a:ext cx="4851538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2679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49887" y="2400300"/>
            <a:ext cx="4851538" cy="2128838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xmlns="" id="{1A71740F-8694-BA4E-BE03-A5CA34614B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212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li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49887" y="528638"/>
            <a:ext cx="4851538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49887" y="2400300"/>
            <a:ext cx="4851538" cy="2128838"/>
          </a:xfrm>
        </p:spPr>
        <p:txBody>
          <a:bodyPr/>
          <a:lstStyle>
            <a:lvl1pPr>
              <a:buClr>
                <a:schemeClr val="accent5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5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5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5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xmlns="" id="{A61DFFF5-B097-BD4D-A3E2-3D6E430FE4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453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li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59825" y="528638"/>
            <a:ext cx="4841599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59825" y="2400300"/>
            <a:ext cx="4841599" cy="212883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xmlns="" id="{08F14E52-4DD4-F045-8A21-1CC678B00C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6315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rgbClr val="0367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rgbClr val="036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71675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614613"/>
            <a:ext cx="10820015" cy="3771900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7533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71675"/>
            <a:ext cx="10820015" cy="485775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614612"/>
            <a:ext cx="10820015" cy="372903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71676"/>
            <a:ext cx="10820015" cy="5715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6"/>
                </a:solidFill>
              </a:defRPr>
            </a:lvl1pPr>
            <a:lvl2pPr>
              <a:buClr>
                <a:schemeClr val="accent6"/>
              </a:buClr>
              <a:defRPr/>
            </a:lvl2pPr>
            <a:lvl3pPr>
              <a:buClr>
                <a:schemeClr val="accent6"/>
              </a:buClr>
              <a:defRPr/>
            </a:lvl3pPr>
            <a:lvl4pPr>
              <a:buClr>
                <a:schemeClr val="accent6"/>
              </a:buClr>
              <a:defRPr/>
            </a:lvl4pPr>
            <a:lvl5pPr>
              <a:buClr>
                <a:schemeClr val="accent6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614612"/>
            <a:ext cx="10820015" cy="3729037"/>
          </a:xfrm>
        </p:spPr>
        <p:txBody>
          <a:bodyPr/>
          <a:lstStyle>
            <a:lvl1pPr>
              <a:buClr>
                <a:schemeClr val="accent6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6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6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6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6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71675"/>
            <a:ext cx="10820015" cy="428625"/>
          </a:xfrm>
        </p:spPr>
        <p:txBody>
          <a:bodyPr/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614612"/>
            <a:ext cx="10820015" cy="3729037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with Dots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3" y="1690688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2" y="2333626"/>
            <a:ext cx="10820015" cy="3771900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xmlns="" id="{0AAFFBDF-A3EE-F54C-877B-B4337DD14E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5423647"/>
            <a:ext cx="12192000" cy="28687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with Dots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690688"/>
            <a:ext cx="10820015" cy="485775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333625"/>
            <a:ext cx="10820015" cy="372903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xmlns="" id="{33F799A3-1E18-9C4B-9554-0C1186E861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5423647"/>
            <a:ext cx="12192000" cy="28687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Purple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7467D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with Dot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690688"/>
            <a:ext cx="10820015" cy="5715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6"/>
                </a:solidFill>
              </a:defRPr>
            </a:lvl1pPr>
            <a:lvl2pPr>
              <a:buClr>
                <a:schemeClr val="accent6"/>
              </a:buClr>
              <a:defRPr/>
            </a:lvl2pPr>
            <a:lvl3pPr>
              <a:buClr>
                <a:schemeClr val="accent6"/>
              </a:buClr>
              <a:defRPr/>
            </a:lvl3pPr>
            <a:lvl4pPr>
              <a:buClr>
                <a:schemeClr val="accent6"/>
              </a:buClr>
              <a:defRPr/>
            </a:lvl4pPr>
            <a:lvl5pPr>
              <a:buClr>
                <a:schemeClr val="accent6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333624"/>
            <a:ext cx="10820015" cy="3729037"/>
          </a:xfrm>
        </p:spPr>
        <p:txBody>
          <a:bodyPr/>
          <a:lstStyle>
            <a:lvl1pPr>
              <a:buClr>
                <a:schemeClr val="accent6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6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6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6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6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xmlns="" id="{0BF10F52-5915-BE44-8E03-2826F1063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5">
                <a:lumMod val="75000"/>
                <a:tint val="45000"/>
                <a:satMod val="400000"/>
              </a:schemeClr>
            </a:duotone>
          </a:blip>
          <a:srcRect b="50000"/>
          <a:stretch/>
        </p:blipFill>
        <p:spPr>
          <a:xfrm>
            <a:off x="0" y="5423647"/>
            <a:ext cx="12192000" cy="143435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with Dots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2" y="365125"/>
            <a:ext cx="10820013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690688"/>
            <a:ext cx="10820015" cy="428625"/>
          </a:xfrm>
        </p:spPr>
        <p:txBody>
          <a:bodyPr/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333625"/>
            <a:ext cx="10820015" cy="3729037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xmlns="" id="{461D9A62-F598-964D-889D-5F6C5CAD12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4">
                <a:lumMod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5423647"/>
            <a:ext cx="12192000" cy="28687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Tex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890099" y="257176"/>
            <a:ext cx="6943302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40225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890100" y="1907476"/>
            <a:ext cx="6943302" cy="4493324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4121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Tex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890099" y="257176"/>
            <a:ext cx="6943302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40225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890100" y="1907476"/>
            <a:ext cx="6943302" cy="4493324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Tex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890099" y="257176"/>
            <a:ext cx="6943302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40225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890100" y="1907476"/>
            <a:ext cx="6943302" cy="4493324"/>
          </a:xfrm>
        </p:spPr>
        <p:txBody>
          <a:bodyPr/>
          <a:lstStyle>
            <a:lvl1pPr>
              <a:buClr>
                <a:schemeClr val="accent5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5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5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5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Tex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890099" y="257176"/>
            <a:ext cx="6943302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40225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890100" y="1907476"/>
            <a:ext cx="6943302" cy="449332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wo Column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rgbClr val="0167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6125488" y="3178428"/>
            <a:ext cx="0" cy="312725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246594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03943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479149"/>
            <a:ext cx="10820015" cy="521171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2pPr>
            <a:lvl3pPr marL="9144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3pPr>
            <a:lvl4pPr marL="13716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4pPr>
            <a:lvl5pPr marL="18288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56022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656022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814990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14990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 descr="A picture containing indoor, large&#10;&#10;Description automatically generated">
            <a:extLst>
              <a:ext uri="{FF2B5EF4-FFF2-40B4-BE49-F238E27FC236}">
                <a16:creationId xmlns:a16="http://schemas.microsoft.com/office/drawing/2014/main" xmlns="" id="{C4276DC8-AD33-544D-AB07-B779215B1F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-1189541"/>
            <a:ext cx="12192000" cy="286870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wo Column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6125488" y="3178428"/>
            <a:ext cx="0" cy="312725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246594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03943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479149"/>
            <a:ext cx="10820015" cy="521171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2pPr>
            <a:lvl3pPr marL="9144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3pPr>
            <a:lvl4pPr marL="13716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4pPr>
            <a:lvl5pPr marL="18288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56022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656022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814990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14990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 descr="A picture containing indoor, large&#10;&#10;Description automatically generated">
            <a:extLst>
              <a:ext uri="{FF2B5EF4-FFF2-40B4-BE49-F238E27FC236}">
                <a16:creationId xmlns:a16="http://schemas.microsoft.com/office/drawing/2014/main" xmlns="" id="{19F1DF41-5653-8648-837F-5C73F74BE2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-1189541"/>
            <a:ext cx="12192000" cy="286870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wo Column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6125488" y="3178428"/>
            <a:ext cx="0" cy="312725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246594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03943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6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479149"/>
            <a:ext cx="10820015" cy="521171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2pPr>
            <a:lvl3pPr marL="9144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3pPr>
            <a:lvl4pPr marL="13716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4pPr>
            <a:lvl5pPr marL="18288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56022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656022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814990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14990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 descr="A picture containing indoor, large&#10;&#10;Description automatically generated">
            <a:extLst>
              <a:ext uri="{FF2B5EF4-FFF2-40B4-BE49-F238E27FC236}">
                <a16:creationId xmlns:a16="http://schemas.microsoft.com/office/drawing/2014/main" xmlns="" id="{69671E72-62AC-DE42-A9A2-DCECA7A806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-1189541"/>
            <a:ext cx="12192000" cy="286870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wo Colum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6125488" y="3178428"/>
            <a:ext cx="0" cy="312725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246594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03943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479149"/>
            <a:ext cx="10820015" cy="521171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2pPr>
            <a:lvl3pPr marL="9144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3pPr>
            <a:lvl4pPr marL="13716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4pPr>
            <a:lvl5pPr marL="18288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56022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656022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814990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14990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 descr="A picture containing indoor, large&#10;&#10;Description automatically generated">
            <a:extLst>
              <a:ext uri="{FF2B5EF4-FFF2-40B4-BE49-F238E27FC236}">
                <a16:creationId xmlns:a16="http://schemas.microsoft.com/office/drawing/2014/main" xmlns="" id="{4101C20B-5049-E64F-9133-DEB25EA365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-1189541"/>
            <a:ext cx="12192000" cy="286870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Teal Background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5B2B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1996821"/>
            <a:ext cx="8535987" cy="1021271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715544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083215" y="3318130"/>
            <a:ext cx="2029968" cy="822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 Colored Background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1941095" y="2837119"/>
            <a:ext cx="8293768" cy="1094802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2610678" y="2502568"/>
            <a:ext cx="6997148" cy="8021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2145791" y="3099692"/>
            <a:ext cx="7851649" cy="562168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610678" y="2678354"/>
            <a:ext cx="6997148" cy="375705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xmlns="" id="{20ADA4BB-38D9-7C4A-96EB-3B0DB26CE4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5427188"/>
            <a:ext cx="12191999" cy="28687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 Colored Background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1941095" y="2837119"/>
            <a:ext cx="8293768" cy="109480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2610678" y="2502568"/>
            <a:ext cx="6997148" cy="802106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2145791" y="3099692"/>
            <a:ext cx="7851649" cy="562168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610678" y="2678354"/>
            <a:ext cx="6997148" cy="375705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xmlns="" id="{3AD79514-F371-B342-B4CA-3A980E3679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5427188"/>
            <a:ext cx="12191999" cy="28687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 Colored Background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2610678" y="2502568"/>
            <a:ext cx="6997148" cy="8021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2145791" y="3099692"/>
            <a:ext cx="7851649" cy="562168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610678" y="2678354"/>
            <a:ext cx="6997148" cy="375705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xmlns="" id="{11FAE0CC-D532-FB47-BC25-AE12F74DB2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5427188"/>
            <a:ext cx="12191999" cy="28687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 Colored Background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1941095" y="2837119"/>
            <a:ext cx="8293768" cy="1094802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2610678" y="2502568"/>
            <a:ext cx="6997148" cy="80210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2145791" y="3099692"/>
            <a:ext cx="7851649" cy="562168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610678" y="2678354"/>
            <a:ext cx="6997148" cy="375705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xmlns="" id="{FEACC62C-C50B-044A-9679-4228E4AB08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5427188"/>
            <a:ext cx="12191999" cy="28687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15380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53936" y="6448427"/>
            <a:ext cx="1396623" cy="180974"/>
          </a:xfrm>
          <a:prstGeom prst="rect">
            <a:avLst/>
          </a:prstGeom>
        </p:spPr>
        <p:txBody>
          <a:bodyPr/>
          <a:lstStyle/>
          <a:p>
            <a:fld id="{EDF33987-6305-4E2A-BF18-EF013ECE927B}" type="datetimeFigureOut">
              <a:rPr lang="en-US"/>
              <a:t>4/23/2020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09151" y="6448427"/>
            <a:ext cx="6639905" cy="180974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772" y="6448427"/>
            <a:ext cx="1143299" cy="180974"/>
          </a:xfrm>
          <a:prstGeom prst="rect">
            <a:avLst/>
          </a:prstGeom>
        </p:spPr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752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Green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5CD7A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712238" y="4570639"/>
            <a:ext cx="4889212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405E7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2" t="-2" r="34585"/>
          <a:stretch/>
        </p:blipFill>
        <p:spPr>
          <a:xfrm>
            <a:off x="0" y="14990"/>
            <a:ext cx="4242216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4737140" y="6016980"/>
            <a:ext cx="7454860" cy="0"/>
          </a:xfrm>
          <a:prstGeom prst="line">
            <a:avLst/>
          </a:prstGeom>
          <a:ln>
            <a:solidFill>
              <a:srgbClr val="405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90" y="3746756"/>
            <a:ext cx="1956048" cy="202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086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2679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xmlns="" id="{E55FBEAA-582E-ED41-8651-415EC3D782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391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2679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xmlns="" id="{1A71740F-8694-BA4E-BE03-A5CA34614B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619963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832599" y="1831721"/>
            <a:ext cx="4568825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832599" y="3703383"/>
            <a:ext cx="4568826" cy="2128838"/>
          </a:xfrm>
        </p:spPr>
        <p:txBody>
          <a:bodyPr/>
          <a:lstStyle>
            <a:lvl1pPr>
              <a:buClr>
                <a:schemeClr val="accent5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5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5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5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46100" y="528638"/>
            <a:ext cx="5118100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xmlns="" id="{A61DFFF5-B097-BD4D-A3E2-3D6E430FE4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xmlns="" id="{08F14E52-4DD4-F045-8A21-1CC678B00C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831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62" r:id="rId4"/>
    <p:sldLayoutId id="2147483649" r:id="rId5"/>
    <p:sldLayoutId id="2147483655" r:id="rId6"/>
    <p:sldLayoutId id="2147483663" r:id="rId7"/>
    <p:sldLayoutId id="2147483664" r:id="rId8"/>
    <p:sldLayoutId id="2147483665" r:id="rId9"/>
    <p:sldLayoutId id="2147483685" r:id="rId10"/>
    <p:sldLayoutId id="2147483686" r:id="rId11"/>
    <p:sldLayoutId id="2147483687" r:id="rId12"/>
    <p:sldLayoutId id="2147483688" r:id="rId13"/>
    <p:sldLayoutId id="2147483654" r:id="rId14"/>
    <p:sldLayoutId id="2147483666" r:id="rId15"/>
    <p:sldLayoutId id="2147483667" r:id="rId16"/>
    <p:sldLayoutId id="2147483668" r:id="rId17"/>
    <p:sldLayoutId id="2147483681" r:id="rId18"/>
    <p:sldLayoutId id="2147483682" r:id="rId19"/>
    <p:sldLayoutId id="2147483683" r:id="rId20"/>
    <p:sldLayoutId id="2147483684" r:id="rId21"/>
    <p:sldLayoutId id="2147483656" r:id="rId22"/>
    <p:sldLayoutId id="2147483670" r:id="rId23"/>
    <p:sldLayoutId id="2147483669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7" r:id="rId30"/>
    <p:sldLayoutId id="2147483676" r:id="rId31"/>
    <p:sldLayoutId id="2147483678" r:id="rId32"/>
    <p:sldLayoutId id="2147483679" r:id="rId33"/>
    <p:sldLayoutId id="2147483680" r:id="rId34"/>
    <p:sldLayoutId id="2147483689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828006" y="1805231"/>
            <a:ext cx="8535987" cy="1455738"/>
          </a:xfrm>
        </p:spPr>
        <p:txBody>
          <a:bodyPr/>
          <a:lstStyle/>
          <a:p>
            <a:r>
              <a:rPr lang="en-US" sz="4000" dirty="0"/>
              <a:t>The Community-level Child Protection Online Learning Series</a:t>
            </a:r>
          </a:p>
          <a:p>
            <a:endParaRPr lang="en-US" sz="4000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1F8CA97-64B8-2140-925B-56B25B102A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54186" y="3696962"/>
            <a:ext cx="8767352" cy="1455738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VIDEO 2:  REFLECTING ON YOUR CURRENT </a:t>
            </a:r>
            <a:br>
              <a:rPr lang="en-US" sz="2400" dirty="0"/>
            </a:br>
            <a:r>
              <a:rPr lang="en-US" sz="2400" dirty="0"/>
              <a:t>COMMUNITY-LEVEL PROGRAMMING</a:t>
            </a:r>
          </a:p>
          <a:p>
            <a:pPr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</a:pPr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3602CCD-666D-304F-8F5F-92094BED6E3B}"/>
              </a:ext>
            </a:extLst>
          </p:cNvPr>
          <p:cNvGrpSpPr/>
          <p:nvPr/>
        </p:nvGrpSpPr>
        <p:grpSpPr>
          <a:xfrm>
            <a:off x="296562" y="5971778"/>
            <a:ext cx="5030188" cy="714178"/>
            <a:chOff x="296562" y="5971778"/>
            <a:chExt cx="5030188" cy="71417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34AA7982-1B1F-764B-8CF8-A8A4232F6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6562" y="5985598"/>
              <a:ext cx="2231246" cy="664912"/>
            </a:xfrm>
            <a:prstGeom prst="rect">
              <a:avLst/>
            </a:prstGeom>
          </p:spPr>
        </p:pic>
        <p:pic>
          <p:nvPicPr>
            <p:cNvPr id="7" name="Picture 6" descr="A picture containing drawing, red&#10;&#10;Description automatically generated">
              <a:extLst>
                <a:ext uri="{FF2B5EF4-FFF2-40B4-BE49-F238E27FC236}">
                  <a16:creationId xmlns:a16="http://schemas.microsoft.com/office/drawing/2014/main" xmlns="" id="{978F4C6C-321E-B048-8588-B3CB3E05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25000"/>
            </a:blip>
            <a:stretch>
              <a:fillRect/>
            </a:stretch>
          </p:blipFill>
          <p:spPr>
            <a:xfrm>
              <a:off x="2822527" y="5971778"/>
              <a:ext cx="2504223" cy="7141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8354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BBE1BEC-F334-FC4B-B984-3903DCFB8DAA}"/>
              </a:ext>
            </a:extLst>
          </p:cNvPr>
          <p:cNvSpPr/>
          <p:nvPr/>
        </p:nvSpPr>
        <p:spPr>
          <a:xfrm>
            <a:off x="0" y="0"/>
            <a:ext cx="12192000" cy="1300163"/>
          </a:xfrm>
          <a:prstGeom prst="rect">
            <a:avLst/>
          </a:prstGeom>
          <a:solidFill>
            <a:srgbClr val="35B2B4"/>
          </a:solidFill>
          <a:ln>
            <a:solidFill>
              <a:srgbClr val="35B2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3D83673C-B10F-874B-A285-D607680F9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866" y="0"/>
            <a:ext cx="7851649" cy="130085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Key Messages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xmlns="" id="{35471920-90D2-F444-BC3B-CA386CE24692}"/>
              </a:ext>
            </a:extLst>
          </p:cNvPr>
          <p:cNvSpPr txBox="1">
            <a:spLocks/>
          </p:cNvSpPr>
          <p:nvPr/>
        </p:nvSpPr>
        <p:spPr>
          <a:xfrm>
            <a:off x="656023" y="2058734"/>
            <a:ext cx="10859702" cy="4799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6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20000"/>
              </a:lnSpc>
              <a:buClr>
                <a:srgbClr val="026794"/>
              </a:buClr>
            </a:pPr>
            <a:r>
              <a:rPr lang="en-US" sz="1800" dirty="0"/>
              <a:t>While there is no right or wrong way to work with communities, certain approaches are more successful at </a:t>
            </a:r>
            <a:r>
              <a:rPr lang="en-US" sz="1800" b="1" dirty="0">
                <a:solidFill>
                  <a:srgbClr val="026794"/>
                </a:solidFill>
              </a:rPr>
              <a:t>building trust, ownership and sustainability within a community</a:t>
            </a:r>
            <a:r>
              <a:rPr lang="en-US" sz="1800" dirty="0"/>
              <a:t>. </a:t>
            </a:r>
          </a:p>
          <a:p>
            <a:pPr lvl="0">
              <a:lnSpc>
                <a:spcPct val="120000"/>
              </a:lnSpc>
              <a:buClr>
                <a:srgbClr val="026794"/>
              </a:buClr>
            </a:pPr>
            <a:r>
              <a:rPr lang="en-US" sz="1800" dirty="0"/>
              <a:t>Building on the </a:t>
            </a:r>
            <a:r>
              <a:rPr lang="en-US" sz="1800" b="1" dirty="0">
                <a:solidFill>
                  <a:srgbClr val="026794"/>
                </a:solidFill>
              </a:rPr>
              <a:t>capacities and resources </a:t>
            </a:r>
            <a:r>
              <a:rPr lang="en-US" sz="1800" dirty="0"/>
              <a:t>existing within communities and among families whenever possible, child protection actors can provide better support where it’s needed most.</a:t>
            </a:r>
          </a:p>
          <a:p>
            <a:pPr lvl="0">
              <a:lnSpc>
                <a:spcPct val="120000"/>
              </a:lnSpc>
              <a:buClr>
                <a:srgbClr val="026794"/>
              </a:buClr>
            </a:pPr>
            <a:r>
              <a:rPr lang="en-US" sz="1800" dirty="0"/>
              <a:t>With Standard 17, a new resource </a:t>
            </a:r>
            <a:r>
              <a:rPr lang="en-US" sz="1800" b="1" dirty="0">
                <a:solidFill>
                  <a:srgbClr val="026794"/>
                </a:solidFill>
              </a:rPr>
              <a:t>A Reflective Field Guide: Community-level Approaches to Child Protection in Humanitarian Action</a:t>
            </a:r>
            <a:r>
              <a:rPr lang="en-US" sz="1800" dirty="0"/>
              <a:t>, and other important resources you can start thinking about more sustainable and effective approaches for your specific context. </a:t>
            </a:r>
          </a:p>
          <a:p>
            <a:pPr lvl="0">
              <a:lnSpc>
                <a:spcPct val="120000"/>
              </a:lnSpc>
              <a:buClr>
                <a:srgbClr val="026794"/>
              </a:buClr>
            </a:pPr>
            <a:endParaRPr lang="en-US" sz="1800" dirty="0"/>
          </a:p>
          <a:p>
            <a:pPr lvl="0">
              <a:lnSpc>
                <a:spcPct val="120000"/>
              </a:lnSpc>
              <a:buClr>
                <a:srgbClr val="026794"/>
              </a:buClr>
            </a:pPr>
            <a:endParaRPr lang="en-US" sz="1800" dirty="0"/>
          </a:p>
          <a:p>
            <a:pPr marL="0" inden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26794"/>
              </a:buClr>
              <a:buFont typeface="Arial"/>
              <a:buNone/>
            </a:pPr>
            <a:endParaRPr lang="en-US" sz="1800" dirty="0"/>
          </a:p>
          <a:p>
            <a:pPr marL="342900" indent="-342900"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  <a:buFont typeface="+mj-lt"/>
              <a:buAutoNum type="arabicPeriod"/>
            </a:pPr>
            <a:endParaRPr lang="en-US" sz="1800" dirty="0"/>
          </a:p>
          <a:p>
            <a:pPr marL="342900" indent="-342900"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  <a:buFont typeface="+mj-lt"/>
              <a:buAutoNum type="arabicPeriod"/>
            </a:pPr>
            <a:endParaRPr lang="en-US" sz="1800" dirty="0"/>
          </a:p>
          <a:p>
            <a:pPr marL="0" indent="0">
              <a:buFont typeface="Arial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044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BBE1BEC-F334-FC4B-B984-3903DCFB8DAA}"/>
              </a:ext>
            </a:extLst>
          </p:cNvPr>
          <p:cNvSpPr/>
          <p:nvPr/>
        </p:nvSpPr>
        <p:spPr>
          <a:xfrm>
            <a:off x="0" y="0"/>
            <a:ext cx="12192000" cy="1543050"/>
          </a:xfrm>
          <a:prstGeom prst="rect">
            <a:avLst/>
          </a:prstGeom>
          <a:solidFill>
            <a:srgbClr val="35B2B4"/>
          </a:solidFill>
          <a:ln>
            <a:solidFill>
              <a:srgbClr val="35B2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3D83673C-B10F-874B-A285-D607680F9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866" y="121096"/>
            <a:ext cx="11732134" cy="1300858"/>
          </a:xfrm>
        </p:spPr>
        <p:txBody>
          <a:bodyPr>
            <a:normAutofit/>
          </a:bodyPr>
          <a:lstStyle/>
          <a:p>
            <a:r>
              <a:rPr lang="en-US" sz="3400" dirty="0">
                <a:solidFill>
                  <a:schemeClr val="bg1"/>
                </a:solidFill>
              </a:rPr>
              <a:t>Please provide feedback to the Alliance Community-level Child Protection Task Force!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xmlns="" id="{35471920-90D2-F444-BC3B-CA386CE24692}"/>
              </a:ext>
            </a:extLst>
          </p:cNvPr>
          <p:cNvSpPr txBox="1">
            <a:spLocks/>
          </p:cNvSpPr>
          <p:nvPr/>
        </p:nvSpPr>
        <p:spPr>
          <a:xfrm>
            <a:off x="656023" y="2058734"/>
            <a:ext cx="10859702" cy="4799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6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20000"/>
              </a:lnSpc>
              <a:buClr>
                <a:srgbClr val="026794"/>
              </a:buClr>
              <a:buNone/>
            </a:pPr>
            <a:r>
              <a:rPr lang="en-US" sz="2200" b="1" dirty="0">
                <a:solidFill>
                  <a:srgbClr val="026794"/>
                </a:solidFill>
              </a:rPr>
              <a:t>Before you go, please complete: </a:t>
            </a:r>
          </a:p>
          <a:p>
            <a:pPr lvl="0">
              <a:lnSpc>
                <a:spcPct val="120000"/>
              </a:lnSpc>
              <a:buClr>
                <a:srgbClr val="026794"/>
              </a:buClr>
            </a:pPr>
            <a:r>
              <a:rPr lang="en-US" sz="1800" dirty="0"/>
              <a:t>Sign-in sheet</a:t>
            </a:r>
          </a:p>
          <a:p>
            <a:pPr lvl="0">
              <a:lnSpc>
                <a:spcPct val="120000"/>
              </a:lnSpc>
              <a:buClr>
                <a:srgbClr val="026794"/>
              </a:buClr>
            </a:pPr>
            <a:r>
              <a:rPr lang="en-US" sz="1800" dirty="0"/>
              <a:t>Feedback exercise</a:t>
            </a:r>
          </a:p>
          <a:p>
            <a:pPr lvl="0">
              <a:lnSpc>
                <a:spcPct val="120000"/>
              </a:lnSpc>
              <a:buClr>
                <a:srgbClr val="026794"/>
              </a:buClr>
            </a:pPr>
            <a:endParaRPr lang="en-US" sz="1800" dirty="0"/>
          </a:p>
          <a:p>
            <a:pPr lvl="0">
              <a:lnSpc>
                <a:spcPct val="120000"/>
              </a:lnSpc>
              <a:buClr>
                <a:srgbClr val="026794"/>
              </a:buClr>
            </a:pPr>
            <a:endParaRPr lang="en-US" sz="1800" dirty="0"/>
          </a:p>
          <a:p>
            <a:pPr lvl="0">
              <a:lnSpc>
                <a:spcPct val="120000"/>
              </a:lnSpc>
              <a:buClr>
                <a:srgbClr val="026794"/>
              </a:buClr>
            </a:pPr>
            <a:endParaRPr lang="en-US" sz="1800" dirty="0"/>
          </a:p>
          <a:p>
            <a:pPr marL="0" inden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26794"/>
              </a:buClr>
              <a:buFont typeface="Arial"/>
              <a:buNone/>
            </a:pPr>
            <a:endParaRPr lang="en-US" sz="1800" dirty="0"/>
          </a:p>
          <a:p>
            <a:pPr marL="342900" indent="-342900"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  <a:buFont typeface="+mj-lt"/>
              <a:buAutoNum type="arabicPeriod"/>
            </a:pPr>
            <a:endParaRPr lang="en-US" sz="1800" dirty="0"/>
          </a:p>
          <a:p>
            <a:pPr marL="342900" indent="-342900"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  <a:buFont typeface="+mj-lt"/>
              <a:buAutoNum type="arabicPeriod"/>
            </a:pPr>
            <a:endParaRPr lang="en-US" sz="1800" dirty="0"/>
          </a:p>
          <a:p>
            <a:pPr marL="0" indent="0">
              <a:buFont typeface="Arial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444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boy&#10;&#10;Description automatically generated">
            <a:extLst>
              <a:ext uri="{FF2B5EF4-FFF2-40B4-BE49-F238E27FC236}">
                <a16:creationId xmlns:a16="http://schemas.microsoft.com/office/drawing/2014/main" xmlns="" id="{AAB5C6A2-CA5F-8F42-888B-C8F764971A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955" b="5559"/>
          <a:stretch/>
        </p:blipFill>
        <p:spPr>
          <a:xfrm>
            <a:off x="0" y="-1"/>
            <a:ext cx="12187930" cy="68580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FC28EC1-FA2E-2744-A243-1D4460A06F5E}"/>
              </a:ext>
            </a:extLst>
          </p:cNvPr>
          <p:cNvSpPr/>
          <p:nvPr/>
        </p:nvSpPr>
        <p:spPr>
          <a:xfrm>
            <a:off x="0" y="0"/>
            <a:ext cx="12187930" cy="6858001"/>
          </a:xfrm>
          <a:prstGeom prst="rect">
            <a:avLst/>
          </a:prstGeom>
          <a:solidFill>
            <a:srgbClr val="026794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CA7FFEE6-3815-234D-81E5-C5D5C962FFCD}"/>
              </a:ext>
            </a:extLst>
          </p:cNvPr>
          <p:cNvSpPr txBox="1">
            <a:spLocks/>
          </p:cNvSpPr>
          <p:nvPr/>
        </p:nvSpPr>
        <p:spPr>
          <a:xfrm>
            <a:off x="1920161" y="3147915"/>
            <a:ext cx="7851649" cy="562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12181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0" y="14990"/>
            <a:ext cx="4242216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4737140" y="6016980"/>
            <a:ext cx="7454860" cy="0"/>
          </a:xfrm>
          <a:prstGeom prst="line">
            <a:avLst/>
          </a:prstGeom>
          <a:ln>
            <a:solidFill>
              <a:srgbClr val="405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0" descr="https://lh3.googleusercontent.com/QPo5Epuxx0w-qi65w7bM5AcgqkiJsdJI_IlCDwAcug5Z3ASpnPlre8EK_6J1cpoq84Kl1dqhbiHwD1h7emuToLMCV5h0MZAJpGZnVLHFul6r3lH_WxCcmo6cgLerwv_XQ_bL-EdKjg">
            <a:extLst>
              <a:ext uri="{FF2B5EF4-FFF2-40B4-BE49-F238E27FC236}">
                <a16:creationId xmlns:a16="http://schemas.microsoft.com/office/drawing/2014/main" xmlns="" id="{ABF78664-503F-EA45-A7D8-E210626DD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3441" y="5065273"/>
            <a:ext cx="2387144" cy="92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4513" y="5152334"/>
            <a:ext cx="2636735" cy="7548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68563" y="866792"/>
            <a:ext cx="57624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 w="0"/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Name of Activity</a:t>
            </a:r>
          </a:p>
          <a:p>
            <a:endParaRPr lang="en-US" sz="3600" b="1" dirty="0">
              <a:ln w="0"/>
              <a:solidFill>
                <a:schemeClr val="accent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3600" b="1" dirty="0">
                <a:ln w="0"/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Location</a:t>
            </a:r>
          </a:p>
          <a:p>
            <a:endParaRPr lang="en-US" sz="3600" b="1" dirty="0">
              <a:ln w="0"/>
              <a:solidFill>
                <a:schemeClr val="accent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3600" b="1" dirty="0">
                <a:ln w="0"/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77433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5B2B4"/>
                </a:solidFill>
              </a:rPr>
              <a:t>Aim of the online learning series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200" dirty="0">
                <a:solidFill>
                  <a:srgbClr val="026794"/>
                </a:solidFill>
              </a:rPr>
              <a:t>Aim: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56023" y="2450307"/>
            <a:ext cx="10342178" cy="904876"/>
          </a:xfrm>
        </p:spPr>
        <p:txBody>
          <a:bodyPr/>
          <a:lstStyle/>
          <a:p>
            <a:pPr marL="0" indent="0"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dirty="0"/>
              <a:t>To facilitate the operationalization of CPMS Standard 17 and the new interagency resource, A Reflective Field Guide: Community-level Approaches to Child Protection in Humanitarian Action.</a:t>
            </a:r>
          </a:p>
          <a:p>
            <a:pPr marL="0" indent="0"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18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FE23AE8A-DBAF-484A-A952-69384545846A}"/>
              </a:ext>
            </a:extLst>
          </p:cNvPr>
          <p:cNvSpPr txBox="1">
            <a:spLocks/>
          </p:cNvSpPr>
          <p:nvPr/>
        </p:nvSpPr>
        <p:spPr>
          <a:xfrm>
            <a:off x="656021" y="3502818"/>
            <a:ext cx="10820015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b="1" kern="1200">
                <a:solidFill>
                  <a:schemeClr val="accent6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3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200" dirty="0">
                <a:solidFill>
                  <a:srgbClr val="026794"/>
                </a:solidFill>
              </a:rPr>
              <a:t>Objectives: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xmlns="" id="{490C29D8-9940-B248-BA59-85E399188FFD}"/>
              </a:ext>
            </a:extLst>
          </p:cNvPr>
          <p:cNvSpPr txBox="1">
            <a:spLocks/>
          </p:cNvSpPr>
          <p:nvPr/>
        </p:nvSpPr>
        <p:spPr>
          <a:xfrm>
            <a:off x="1041399" y="4041376"/>
            <a:ext cx="10494580" cy="25594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6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/>
              <a:t>Child protection practitioners are aware of key Community Level CP terminology and concepts, and know where to access these resources..</a:t>
            </a:r>
          </a:p>
          <a:p>
            <a:pPr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/>
              <a:t>Child protection practitioners reflection on current practices in light of research and learning.</a:t>
            </a:r>
          </a:p>
          <a:p>
            <a:pPr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/>
              <a:t>Child protection practitioners engage in peer-led conversations on linking the practical usage of resources highlighted and working with communities in humanitarian settings. </a:t>
            </a:r>
          </a:p>
          <a:p>
            <a:pPr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0" indent="0"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18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363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CC72EC-356D-3941-BBFF-BCB3B6CAD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5791" y="2778571"/>
            <a:ext cx="7851649" cy="1300858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Video 2:  Reflecting on your current community-level programming</a:t>
            </a:r>
          </a:p>
        </p:txBody>
      </p:sp>
    </p:spTree>
    <p:extLst>
      <p:ext uri="{BB962C8B-B14F-4D97-AF65-F5344CB8AC3E}">
        <p14:creationId xmlns:p14="http://schemas.microsoft.com/office/powerpoint/2010/main" val="1264850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5B2B4"/>
                </a:solidFill>
              </a:rPr>
              <a:t>Aim and learning outcomes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200" dirty="0">
                <a:solidFill>
                  <a:srgbClr val="026794"/>
                </a:solidFill>
              </a:rPr>
              <a:t>Aim: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56023" y="2450307"/>
            <a:ext cx="10342178" cy="904876"/>
          </a:xfrm>
        </p:spPr>
        <p:txBody>
          <a:bodyPr/>
          <a:lstStyle/>
          <a:p>
            <a:pPr marL="0" indent="0"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dirty="0"/>
              <a:t>To facilitate reflection on levels of community participation and decision-making in current child protection practice.</a:t>
            </a:r>
          </a:p>
          <a:p>
            <a:pPr marL="0" indent="0"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1800" dirty="0"/>
          </a:p>
          <a:p>
            <a:pPr marL="0" indent="0"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18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FE23AE8A-DBAF-484A-A952-69384545846A}"/>
              </a:ext>
            </a:extLst>
          </p:cNvPr>
          <p:cNvSpPr txBox="1">
            <a:spLocks/>
          </p:cNvSpPr>
          <p:nvPr/>
        </p:nvSpPr>
        <p:spPr>
          <a:xfrm>
            <a:off x="656021" y="3502818"/>
            <a:ext cx="10820015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b="1" kern="1200">
                <a:solidFill>
                  <a:schemeClr val="accent6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3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200" dirty="0">
                <a:solidFill>
                  <a:srgbClr val="026794"/>
                </a:solidFill>
              </a:rPr>
              <a:t>Learning outcomes: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xmlns="" id="{490C29D8-9940-B248-BA59-85E399188FFD}"/>
              </a:ext>
            </a:extLst>
          </p:cNvPr>
          <p:cNvSpPr txBox="1">
            <a:spLocks/>
          </p:cNvSpPr>
          <p:nvPr/>
        </p:nvSpPr>
        <p:spPr>
          <a:xfrm>
            <a:off x="1041399" y="4041376"/>
            <a:ext cx="9831389" cy="2559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6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Child protection practitioners can identify different approaches to community engagement in child protection programming.</a:t>
            </a:r>
          </a:p>
          <a:p>
            <a:pPr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Child protection actors begin to analyze their own programming and how relevant and effective it is.</a:t>
            </a:r>
          </a:p>
          <a:p>
            <a:pPr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100" dirty="0"/>
          </a:p>
          <a:p>
            <a:pPr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0" indent="0"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18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70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BBE1BEC-F334-FC4B-B984-3903DCFB8DAA}"/>
              </a:ext>
            </a:extLst>
          </p:cNvPr>
          <p:cNvSpPr/>
          <p:nvPr/>
        </p:nvSpPr>
        <p:spPr>
          <a:xfrm>
            <a:off x="0" y="0"/>
            <a:ext cx="12192000" cy="1300163"/>
          </a:xfrm>
          <a:prstGeom prst="rect">
            <a:avLst/>
          </a:prstGeom>
          <a:solidFill>
            <a:srgbClr val="35B2B4"/>
          </a:solidFill>
          <a:ln>
            <a:solidFill>
              <a:srgbClr val="35B2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3D83673C-B10F-874B-A285-D607680F9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5791" y="0"/>
            <a:ext cx="7851649" cy="1300858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Watch the Video!</a:t>
            </a:r>
          </a:p>
        </p:txBody>
      </p:sp>
    </p:spTree>
    <p:extLst>
      <p:ext uri="{BB962C8B-B14F-4D97-AF65-F5344CB8AC3E}">
        <p14:creationId xmlns:p14="http://schemas.microsoft.com/office/powerpoint/2010/main" val="2751039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F266964-B08F-9449-9759-799280AE77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51313" y="1656684"/>
            <a:ext cx="7517228" cy="4799266"/>
          </a:xfrm>
        </p:spPr>
        <p:txBody>
          <a:bodyPr/>
          <a:lstStyle/>
          <a:p>
            <a:pPr marL="0" inden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>
                <a:solidFill>
                  <a:srgbClr val="026794"/>
                </a:solidFill>
              </a:rPr>
              <a:t>Questions:</a:t>
            </a:r>
          </a:p>
          <a:p>
            <a:pPr marL="514350" indent="-51435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26794"/>
              </a:buClr>
              <a:buFont typeface="+mj-lt"/>
              <a:buAutoNum type="arabicPeriod"/>
            </a:pPr>
            <a:r>
              <a:rPr lang="en-US" sz="1800" dirty="0"/>
              <a:t>What do you think the key messages are from the video?</a:t>
            </a:r>
          </a:p>
          <a:p>
            <a:pPr marL="514350" indent="-51435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26794"/>
              </a:buClr>
              <a:buFont typeface="+mj-lt"/>
              <a:buAutoNum type="arabicPeriod"/>
            </a:pPr>
            <a:r>
              <a:rPr lang="en-US" sz="1800" dirty="0"/>
              <a:t>What are your initial reactions to these messages?</a:t>
            </a:r>
          </a:p>
          <a:p>
            <a:pPr marL="514350" indent="-51435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26794"/>
              </a:buClr>
              <a:buFont typeface="+mj-lt"/>
              <a:buAutoNum type="arabicPeriod"/>
            </a:pPr>
            <a:r>
              <a:rPr lang="en-US" sz="1800" dirty="0"/>
              <a:t>Do you find this to be a useful framework for analysis?</a:t>
            </a:r>
          </a:p>
          <a:p>
            <a:pPr lvl="1"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</a:pPr>
            <a:r>
              <a:rPr lang="en-US" sz="1800" dirty="0"/>
              <a:t>List your answers on the flipchart paper</a:t>
            </a:r>
          </a:p>
          <a:p>
            <a:pPr lvl="1"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</a:pPr>
            <a:r>
              <a:rPr lang="en-US" sz="1800" dirty="0"/>
              <a:t>Be ready to present to the group</a:t>
            </a:r>
          </a:p>
          <a:p>
            <a:pPr marL="342900" indent="-342900"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  <a:buFont typeface="+mj-lt"/>
              <a:buAutoNum type="arabicPeriod"/>
            </a:pPr>
            <a:endParaRPr lang="en-US" sz="1800" dirty="0"/>
          </a:p>
          <a:p>
            <a:pPr marL="342900" indent="-342900"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  <a:buFont typeface="+mj-lt"/>
              <a:buAutoNum type="arabicPeriod"/>
            </a:pPr>
            <a:endParaRPr lang="en-US" sz="1800" dirty="0"/>
          </a:p>
          <a:p>
            <a:pPr marL="342900" indent="-342900"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  <a:buFont typeface="+mj-lt"/>
              <a:buAutoNum type="arabicPeriod"/>
            </a:pPr>
            <a:endParaRPr lang="en-US" sz="1800" dirty="0"/>
          </a:p>
          <a:p>
            <a:pPr marL="342900" indent="-342900"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  <a:buFont typeface="+mj-lt"/>
              <a:buAutoNum type="arabicPeriod"/>
            </a:pPr>
            <a:endParaRPr lang="en-US" sz="1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31BEF78-AABF-EC43-9F16-19F9B06F08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7317" y="1029367"/>
            <a:ext cx="3131883" cy="479926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Let’s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Debrief!</a:t>
            </a:r>
          </a:p>
          <a:p>
            <a:pPr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</a:pPr>
            <a:endParaRPr lang="en-US" sz="2200" dirty="0"/>
          </a:p>
          <a:p>
            <a:pPr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/>
              <a:t>In small groups, take 5 to 10 minutes to think about the following questions.</a:t>
            </a:r>
          </a:p>
          <a:p>
            <a:pPr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</a:pPr>
            <a:endParaRPr lang="en-US" sz="2800" dirty="0"/>
          </a:p>
          <a:p>
            <a:pPr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</a:pPr>
            <a:endParaRPr lang="en-US" sz="28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64FB48D-844F-9E40-A9F0-AE0E7F6A3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797" y="133365"/>
            <a:ext cx="2306744" cy="247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192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F266964-B08F-9449-9759-799280AE77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51313" y="2058734"/>
            <a:ext cx="7517228" cy="4799266"/>
          </a:xfrm>
        </p:spPr>
        <p:txBody>
          <a:bodyPr/>
          <a:lstStyle/>
          <a:p>
            <a: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26794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Refer </a:t>
            </a:r>
            <a:r>
              <a:rPr lang="en-US" sz="2400" dirty="0" smtClean="0"/>
              <a:t>to: 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26794"/>
              </a:buClr>
              <a:buFont typeface="Arial" panose="020B0604020202020204" pitchFamily="34" charset="0"/>
              <a:buChar char="•"/>
            </a:pPr>
            <a:r>
              <a:rPr lang="en-US" sz="2000" dirty="0" smtClean="0"/>
              <a:t>Standard </a:t>
            </a:r>
            <a:r>
              <a:rPr lang="en-US" sz="2000" dirty="0"/>
              <a:t>17: Community-level </a:t>
            </a:r>
            <a:r>
              <a:rPr lang="en-US" sz="2000" dirty="0" smtClean="0"/>
              <a:t>Approaches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26794"/>
              </a:buClr>
              <a:buFont typeface="Arial" panose="020B0604020202020204" pitchFamily="34" charset="0"/>
              <a:buChar char="•"/>
            </a:pPr>
            <a:r>
              <a:rPr lang="en-US" sz="2000" dirty="0" smtClean="0"/>
              <a:t>Reflective Field Guide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26794"/>
              </a:buClr>
              <a:buFont typeface="Arial" panose="020B0604020202020204" pitchFamily="34" charset="0"/>
              <a:buChar char="•"/>
            </a:pPr>
            <a:endParaRPr lang="en-US" sz="1800" dirty="0"/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26794"/>
              </a:buClr>
            </a:pPr>
            <a:r>
              <a:rPr lang="en-US" sz="2400" dirty="0" smtClean="0"/>
              <a:t>In </a:t>
            </a:r>
            <a:r>
              <a:rPr lang="en-US" sz="2400" dirty="0"/>
              <a:t>your group create a table of the four approaches.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26794"/>
              </a:buClr>
            </a:pPr>
            <a:r>
              <a:rPr lang="en-US" sz="2400" dirty="0"/>
              <a:t>Discuss where you think your programming best fits.</a:t>
            </a:r>
          </a:p>
          <a:p>
            <a:pPr marL="0" inden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800" dirty="0"/>
          </a:p>
          <a:p>
            <a:pPr marL="0" inden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800" dirty="0"/>
          </a:p>
          <a:p>
            <a:pPr marL="342900" indent="-342900"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  <a:buFont typeface="+mj-lt"/>
              <a:buAutoNum type="arabicPeriod"/>
            </a:pPr>
            <a:endParaRPr lang="en-US" sz="1800" dirty="0"/>
          </a:p>
          <a:p>
            <a:pPr marL="342900" indent="-342900"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  <a:buFont typeface="+mj-lt"/>
              <a:buAutoNum type="arabicPeriod"/>
            </a:pPr>
            <a:endParaRPr lang="en-US" sz="1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31BEF78-AABF-EC43-9F16-19F9B06F08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7317" y="1029367"/>
            <a:ext cx="3131883" cy="479926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Where are we now?</a:t>
            </a:r>
          </a:p>
          <a:p>
            <a:pPr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</a:pPr>
            <a:endParaRPr lang="en-US" sz="2200" dirty="0"/>
          </a:p>
          <a:p>
            <a:pPr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</a:pPr>
            <a:endParaRPr lang="en-US" sz="2800" dirty="0"/>
          </a:p>
          <a:p>
            <a:pPr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</a:pPr>
            <a:endParaRPr lang="en-US" sz="28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64FB48D-844F-9E40-A9F0-AE0E7F6A31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797" y="133365"/>
            <a:ext cx="2306744" cy="247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7073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35B2B4"/>
                </a:solidFill>
              </a:rPr>
              <a:t/>
            </a:r>
            <a:br>
              <a:rPr lang="en-US" dirty="0">
                <a:solidFill>
                  <a:srgbClr val="35B2B4"/>
                </a:solidFill>
              </a:rPr>
            </a:br>
            <a:r>
              <a:rPr lang="en-US" dirty="0">
                <a:solidFill>
                  <a:srgbClr val="35B2B4"/>
                </a:solidFill>
              </a:rPr>
              <a:t/>
            </a:r>
            <a:br>
              <a:rPr lang="en-US" dirty="0">
                <a:solidFill>
                  <a:srgbClr val="35B2B4"/>
                </a:solidFill>
              </a:rPr>
            </a:br>
            <a:r>
              <a:rPr lang="en-US" dirty="0">
                <a:solidFill>
                  <a:srgbClr val="35B2B4"/>
                </a:solidFill>
              </a:rPr>
              <a:t/>
            </a:r>
            <a:br>
              <a:rPr lang="en-US" dirty="0">
                <a:solidFill>
                  <a:srgbClr val="35B2B4"/>
                </a:solidFill>
              </a:rPr>
            </a:br>
            <a:r>
              <a:rPr lang="en-US" dirty="0">
                <a:solidFill>
                  <a:srgbClr val="35B2B4"/>
                </a:solidFill>
              </a:rPr>
              <a:t>Other possible discussion questions</a:t>
            </a:r>
            <a:br>
              <a:rPr lang="en-US" dirty="0">
                <a:solidFill>
                  <a:srgbClr val="35B2B4"/>
                </a:solidFill>
              </a:rPr>
            </a:br>
            <a:r>
              <a:rPr lang="en-US" dirty="0">
                <a:solidFill>
                  <a:srgbClr val="026794"/>
                </a:solidFill>
              </a:rPr>
              <a:t/>
            </a:r>
            <a:br>
              <a:rPr lang="en-US" dirty="0">
                <a:solidFill>
                  <a:srgbClr val="026794"/>
                </a:solidFill>
              </a:rPr>
            </a:b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5CFBF07D-25A1-2946-A3FF-E0B5F51B8AC8}"/>
              </a:ext>
            </a:extLst>
          </p:cNvPr>
          <p:cNvSpPr txBox="1">
            <a:spLocks/>
          </p:cNvSpPr>
          <p:nvPr/>
        </p:nvSpPr>
        <p:spPr>
          <a:xfrm>
            <a:off x="656023" y="2399634"/>
            <a:ext cx="10859702" cy="4799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6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20000"/>
              </a:lnSpc>
              <a:buClr>
                <a:srgbClr val="026794"/>
              </a:buClr>
            </a:pPr>
            <a:r>
              <a:rPr lang="en-US" sz="1800" dirty="0"/>
              <a:t>Would you like to change the level of community engagement in your context? Why?</a:t>
            </a:r>
          </a:p>
          <a:p>
            <a:pPr lvl="0">
              <a:lnSpc>
                <a:spcPct val="120000"/>
              </a:lnSpc>
              <a:buClr>
                <a:srgbClr val="026794"/>
              </a:buClr>
            </a:pPr>
            <a:r>
              <a:rPr lang="en-US" sz="1800" dirty="0"/>
              <a:t>What would you need to do to achieve that?</a:t>
            </a:r>
          </a:p>
          <a:p>
            <a:pPr lvl="0">
              <a:lnSpc>
                <a:spcPct val="120000"/>
              </a:lnSpc>
              <a:buClr>
                <a:srgbClr val="026794"/>
              </a:buClr>
            </a:pPr>
            <a:r>
              <a:rPr lang="en-US" sz="1800" dirty="0"/>
              <a:t>What are one or two concrete steps you can take to begin adapt your programming?</a:t>
            </a:r>
          </a:p>
          <a:p>
            <a:pPr marL="0" inden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26794"/>
              </a:buClr>
              <a:buFont typeface="Arial"/>
              <a:buNone/>
            </a:pPr>
            <a:endParaRPr lang="en-US" sz="1800" dirty="0"/>
          </a:p>
          <a:p>
            <a:pPr marL="342900" indent="-342900"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  <a:buFont typeface="+mj-lt"/>
              <a:buAutoNum type="arabicPeriod"/>
            </a:pPr>
            <a:endParaRPr lang="en-US" sz="1800" dirty="0"/>
          </a:p>
          <a:p>
            <a:pPr marL="342900" indent="-342900"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  <a:buFont typeface="+mj-lt"/>
              <a:buAutoNum type="arabicPeriod"/>
            </a:pPr>
            <a:endParaRPr lang="en-US" sz="1800" dirty="0"/>
          </a:p>
          <a:p>
            <a:pPr marL="0" indent="0">
              <a:buFont typeface="Arial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7150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rgbClr val="545554"/>
      </a:dk1>
      <a:lt1>
        <a:srgbClr val="FFFFFF"/>
      </a:lt1>
      <a:dk2>
        <a:srgbClr val="212E3B"/>
      </a:dk2>
      <a:lt2>
        <a:srgbClr val="E7E6E6"/>
      </a:lt2>
      <a:accent1>
        <a:srgbClr val="02628C"/>
      </a:accent1>
      <a:accent2>
        <a:srgbClr val="0388C5"/>
      </a:accent2>
      <a:accent3>
        <a:srgbClr val="97467C"/>
      </a:accent3>
      <a:accent4>
        <a:srgbClr val="94CC7A"/>
      </a:accent4>
      <a:accent5>
        <a:srgbClr val="029FA0"/>
      </a:accent5>
      <a:accent6>
        <a:srgbClr val="405D78"/>
      </a:accent6>
      <a:hlink>
        <a:srgbClr val="67B7DB"/>
      </a:hlink>
      <a:folHlink>
        <a:srgbClr val="36A1D1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 International - Template" id="{F13B7CFD-0104-F74D-B73F-B6E94AB08A78}" vid="{8A52EDE4-DA16-A54E-B428-222736C3C5D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145</TotalTime>
  <Words>494</Words>
  <Application>Microsoft Office PowerPoint</Application>
  <PresentationFormat>Widescreen</PresentationFormat>
  <Paragraphs>94</Paragraphs>
  <Slides>12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Helvetica Neue</vt:lpstr>
      <vt:lpstr>Office Theme</vt:lpstr>
      <vt:lpstr>PowerPoint Presentation</vt:lpstr>
      <vt:lpstr>PowerPoint Presentation</vt:lpstr>
      <vt:lpstr>Aim of the online learning series</vt:lpstr>
      <vt:lpstr>Video 2:  Reflecting on your current community-level programming</vt:lpstr>
      <vt:lpstr>Aim and learning outcomes</vt:lpstr>
      <vt:lpstr>Watch the Video!</vt:lpstr>
      <vt:lpstr>PowerPoint Presentation</vt:lpstr>
      <vt:lpstr>PowerPoint Presentation</vt:lpstr>
      <vt:lpstr>   Other possible discussion questions  </vt:lpstr>
      <vt:lpstr>Key Messages</vt:lpstr>
      <vt:lpstr>Please provide feedback to the Alliance Community-level Child Protection Task Force!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Affari Project</dc:creator>
  <cp:lastModifiedBy>Robinson, Malia</cp:lastModifiedBy>
  <cp:revision>20</cp:revision>
  <dcterms:created xsi:type="dcterms:W3CDTF">2020-03-11T14:43:39Z</dcterms:created>
  <dcterms:modified xsi:type="dcterms:W3CDTF">2020-04-23T18:55:39Z</dcterms:modified>
</cp:coreProperties>
</file>