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4"/>
  </p:notesMasterIdLst>
  <p:sldIdLst>
    <p:sldId id="271" r:id="rId2"/>
    <p:sldId id="303" r:id="rId3"/>
    <p:sldId id="272" r:id="rId4"/>
    <p:sldId id="282" r:id="rId5"/>
    <p:sldId id="310" r:id="rId6"/>
    <p:sldId id="305" r:id="rId7"/>
    <p:sldId id="275" r:id="rId8"/>
    <p:sldId id="273" r:id="rId9"/>
    <p:sldId id="306" r:id="rId10"/>
    <p:sldId id="307" r:id="rId11"/>
    <p:sldId id="308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E. Willis" initials="SEW" lastIdx="11" clrIdx="0">
    <p:extLst>
      <p:ext uri="{19B8F6BF-5375-455C-9EA6-DF929625EA0E}">
        <p15:presenceInfo xmlns:p15="http://schemas.microsoft.com/office/powerpoint/2012/main" userId="8d1586fa956c05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67D"/>
    <a:srgbClr val="0489C5"/>
    <a:srgbClr val="97467C"/>
    <a:srgbClr val="026794"/>
    <a:srgbClr val="405E79"/>
    <a:srgbClr val="35B2B4"/>
    <a:srgbClr val="95CD7A"/>
    <a:srgbClr val="70995C"/>
    <a:srgbClr val="D5EBC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7" autoAdjust="0"/>
    <p:restoredTop sz="72109" autoAdjust="0"/>
  </p:normalViewPr>
  <p:slideViewPr>
    <p:cSldViewPr snapToGrid="0" snapToObjects="1">
      <p:cViewPr varScale="1">
        <p:scale>
          <a:sx n="90" d="100"/>
          <a:sy n="90" d="100"/>
        </p:scale>
        <p:origin x="1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4/10/20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liancecpha.org/en/CPMS_hom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IQ" dirty="0"/>
              <a:t>يجب</a:t>
            </a:r>
            <a:r>
              <a:rPr lang="ar-IQ" baseline="0" dirty="0"/>
              <a:t> على المشتركين الأحتفاظ بنسخة من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المعايير الدنيا لحماية الطفل</a:t>
            </a:r>
            <a:r>
              <a:rPr lang="ar-IQ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رقم 17 كمصدر خلال الجلسة. يمكنك الحصول عليها هنا </a:t>
            </a:r>
            <a:endParaRPr lang="en-US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https://alliancecpha.org/en/CPMS_home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3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  <a:p>
            <a:pPr algn="r" rtl="1"/>
            <a:r>
              <a:rPr lang="ar-IQ" dirty="0"/>
              <a:t>قم</a:t>
            </a:r>
            <a:r>
              <a:rPr lang="ar-IQ" baseline="0" dirty="0"/>
              <a:t> بوضع لنك خاص بالاستبيان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06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78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15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4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9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6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IQ" dirty="0"/>
              <a:t>أدخل رابط للفديو من خلال موقع اليوتوب</a:t>
            </a:r>
            <a:r>
              <a:rPr lang="ar-IQ" baseline="0" dirty="0"/>
              <a:t> او موقع التحالف.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baseline="0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18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IQ" baseline="0" dirty="0"/>
              <a:t>يمكن للمشاركين البقاء في مجاميع صغيرة او قيامهم لهذا التمارين معا كمجموعة واحدة. 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33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20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952A284-8170-EB48-993F-5CB9B42B1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9655AF-1076-4545-BFAF-2418436A15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2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5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02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9825" y="528638"/>
            <a:ext cx="4841599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59825" y="2400300"/>
            <a:ext cx="4841599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60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481F22-B5AA-B046-9CB8-D42A80675050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35D2D13-66BA-CC45-A2C1-979F88FF5CE3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44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A1556B-0B95-3D45-B3B1-CA754D1D9BB2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2D30951-90A0-E341-A6FF-CB0C9C6A493F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7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E37366-B901-9740-B375-C0DA18D7B0C0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B067FB7-5052-2849-AE02-AF18D590D11C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34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83BD3B-1B86-EE4C-92AD-B89DDE56E04E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F500747-D2DA-7D48-B6B9-D4C0AA26FB7F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49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AAFFBDF-A3EE-F54C-877B-B4337DD14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  <p:pic>
        <p:nvPicPr>
          <p:cNvPr id="6" name="Picture 5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230C03A-9818-F34E-9477-618D7A9EA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9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3F799A3-1E18-9C4B-9554-0C1186E86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3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752212-A1CD-FB48-B762-13EF6DC082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14E7F1-F0E7-7247-9330-5BE388081404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65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BF10F52-5915-BE44-8E03-2826F1063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98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61D9A62-F598-964D-889D-5F6C5CAD1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6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6212B5-D403-7F40-BF93-43B18139C580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57D3036-4C15-104A-98DD-EBCDD10F8014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3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CE1E0E-0B4F-684E-9311-2415D34C5E8E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FF75147-780F-154E-8F6F-0BEEE05AE46B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6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AF895F-7252-2149-A4D8-F6B9F1B84082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27DA2A5-2B02-F447-9929-A6063803E526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91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9886FA-216C-734D-B591-E76425E7AB04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6D6C1DF-C1C7-F644-8D19-8AF708D44BA3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46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C4276DC8-AD33-544D-AB07-B779215B1F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E076DA-1D96-634B-BDBE-4876E34AFD89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6B01BFCA-B02F-4D4F-9EBE-58DC368D6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9488" y="-1176323"/>
            <a:ext cx="12192000" cy="28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23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0ADA4BB-38D9-7C4A-96EB-3B0DB26C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CFB42C-3464-EF4D-8B25-AC0B8B2EDDE4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B5021A66-8D8F-6A4A-B3BE-606DD29879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28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110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4/10/20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87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82A405-5CEB-BF48-A7C6-59828C40BF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8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15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11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74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13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71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05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47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92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03D4FBC-1344-5341-90F6-A68B3A976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005F98-5648-5940-84B3-F6F28A5BE4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5FFE2A-CF61-EA49-84A9-DAA8A29602C3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49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C545CC-B319-BF40-A35B-396F3CF14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49C9FA-173C-AF4C-8691-5D84523C4037}"/>
              </a:ext>
            </a:extLst>
          </p:cNvPr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32CFB-FD4B-5546-9F48-7EBD5E179F4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9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0DDE66-30E1-C948-95C4-B6A03872BF14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F9B2638-F05F-074A-BD77-766387439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448" y="51659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1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1B4064-3C2E-924F-949F-832BD2916E50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9DA90162-046C-5E40-95BC-E49EA1F1C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9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3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F0D64F-2527-D448-B955-6516D155386F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63C11EE-4DFA-0D4A-A09A-D25D20E38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7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8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68" r:id="rId19"/>
    <p:sldLayoutId id="2147483769" r:id="rId20"/>
    <p:sldLayoutId id="2147483770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62" r:id="rId27"/>
    <p:sldLayoutId id="2147483766" r:id="rId28"/>
    <p:sldLayoutId id="2147483767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650" r:id="rId38"/>
    <p:sldLayoutId id="2147483660" r:id="rId39"/>
    <p:sldLayoutId id="2147483661" r:id="rId40"/>
    <p:sldLayoutId id="2147483662" r:id="rId41"/>
    <p:sldLayoutId id="2147483649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13998" y="2372852"/>
            <a:ext cx="10363997" cy="627939"/>
          </a:xfrm>
        </p:spPr>
        <p:txBody>
          <a:bodyPr>
            <a:noAutofit/>
          </a:bodyPr>
          <a:lstStyle/>
          <a:p>
            <a:r>
              <a:rPr lang="ar-AE" sz="3600" dirty="0"/>
              <a:t>سلسلة تعلم حماية الطفل على المستوى المحلي عبر الأنترنت</a:t>
            </a:r>
          </a:p>
          <a:p>
            <a:endParaRPr lang="ar-AE" sz="4000" dirty="0"/>
          </a:p>
          <a:p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38933" y="3647296"/>
            <a:ext cx="8914129" cy="267976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ar-AE" sz="2400" dirty="0"/>
              <a:t>الفديو رقم 1- مقدمة عن المعايير 17: نهج حماية الطفل على المستوى المحلي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ar-AE" sz="240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27735-939F-2740-8872-7FDE416E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5985598"/>
            <a:ext cx="2231246" cy="664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F267A3-3D2D-0742-83F0-8D0BA626680F}"/>
              </a:ext>
            </a:extLst>
          </p:cNvPr>
          <p:cNvSpPr/>
          <p:nvPr/>
        </p:nvSpPr>
        <p:spPr>
          <a:xfrm>
            <a:off x="5083215" y="3324243"/>
            <a:ext cx="2025570" cy="81368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14" name="Picture 13" descr="A picture containing drawing, red&#10;&#10;Description automatically generated">
            <a:extLst>
              <a:ext uri="{FF2B5EF4-FFF2-40B4-BE49-F238E27FC236}">
                <a16:creationId xmlns:a16="http://schemas.microsoft.com/office/drawing/2014/main" id="{FAA58096-D4E9-CB47-9C73-07DEAC60184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822527" y="5971778"/>
            <a:ext cx="2504223" cy="7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397" y="338645"/>
            <a:ext cx="10100603" cy="1325563"/>
          </a:xfrm>
        </p:spPr>
        <p:txBody>
          <a:bodyPr/>
          <a:lstStyle/>
          <a:p>
            <a:pPr algn="r"/>
            <a:r>
              <a:rPr lang="ar-AE" dirty="0">
                <a:solidFill>
                  <a:schemeClr val="bg1"/>
                </a:solidFill>
              </a:rPr>
              <a:t>أهم الرسائل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20123B-0E2A-B54E-AB7F-D0669E79F5D7}"/>
              </a:ext>
            </a:extLst>
          </p:cNvPr>
          <p:cNvSpPr txBox="1">
            <a:spLocks/>
          </p:cNvSpPr>
          <p:nvPr/>
        </p:nvSpPr>
        <p:spPr>
          <a:xfrm>
            <a:off x="898208" y="2288598"/>
            <a:ext cx="10531792" cy="7212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ar-IQ" sz="1800" dirty="0"/>
              <a:t>تلعب المجتمعات ادوار مهمة في المنع والأستجابة للمخاطر التي يواجهها الأطفال في الظروف الأنسانية. تعمل المجتمعات على تنظيم انفسها بطرق مختلفة من أجل حماية الأطفال والمراهقين المعرضين للمخاطر.</a:t>
            </a:r>
            <a:endParaRPr lang="en-US" sz="1800" dirty="0"/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ar-IQ" sz="1800" dirty="0"/>
              <a:t>ليس هنالك نموذج </a:t>
            </a:r>
            <a:r>
              <a:rPr lang="en-US" sz="1800" dirty="0"/>
              <a:t>“</a:t>
            </a:r>
            <a:r>
              <a:rPr lang="ar-IQ" sz="1800" dirty="0"/>
              <a:t>حجم واحد للجميع</a:t>
            </a:r>
            <a:r>
              <a:rPr lang="en-US" sz="1800" dirty="0"/>
              <a:t>”</a:t>
            </a:r>
            <a:r>
              <a:rPr lang="ar-IQ" sz="1800" dirty="0"/>
              <a:t>  في حماية الطفل على المستوى المحلي. يجب على العامليين في مجال حماية الطفل فهم قابليات المجتمع للترويج عن حقوق الطفل وأمنه وتطويره ورفاهيته ومشاركته.</a:t>
            </a:r>
            <a:endParaRPr lang="en-US" sz="1800" dirty="0"/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ar-IQ" sz="1800" dirty="0"/>
              <a:t>من خلال العمل جنبا الى جنب مع المجتمعات, بأستطاع العاملين في مجال حماية الطفل دعم الأستجابات الملائمة وذات المعنى التي تُحدِث فرق في حياة الأطفال حول العالم.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8119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943" y="424373"/>
            <a:ext cx="10130820" cy="1325563"/>
          </a:xfrm>
        </p:spPr>
        <p:txBody>
          <a:bodyPr>
            <a:normAutofit/>
          </a:bodyPr>
          <a:lstStyle/>
          <a:p>
            <a:pPr algn="r"/>
            <a:r>
              <a:rPr lang="ar-AE" sz="3200" dirty="0">
                <a:solidFill>
                  <a:schemeClr val="bg1"/>
                </a:solidFill>
              </a:rPr>
              <a:t>الرجاء تقديم تغذية عكسية لمجموعة عمل تحالف حماية الطفل على المستوى المحلي.</a:t>
            </a:r>
            <a:br>
              <a:rPr lang="ar-AE" sz="3200" dirty="0">
                <a:solidFill>
                  <a:schemeClr val="bg1"/>
                </a:solidFill>
              </a:rPr>
            </a:br>
            <a:endParaRPr lang="ar-AE" sz="3200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8204C7F-53E8-994C-A179-9948E35AC428}"/>
              </a:ext>
            </a:extLst>
          </p:cNvPr>
          <p:cNvSpPr txBox="1">
            <a:spLocks/>
          </p:cNvSpPr>
          <p:nvPr/>
        </p:nvSpPr>
        <p:spPr>
          <a:xfrm>
            <a:off x="744237" y="2212816"/>
            <a:ext cx="10703526" cy="34684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IQ" b="1" dirty="0">
                <a:solidFill>
                  <a:srgbClr val="97467D"/>
                </a:solidFill>
              </a:rPr>
              <a:t>قبل ان تذهب أرجو ان تكمل:</a:t>
            </a:r>
            <a:endParaRPr lang="en-US" b="1" dirty="0">
              <a:solidFill>
                <a:srgbClr val="97467D"/>
              </a:solidFill>
            </a:endParaRPr>
          </a:p>
          <a:p>
            <a:pPr marL="457200" indent="-457200">
              <a:buFont typeface="Arial"/>
              <a:buAutoNum type="arabicPeriod"/>
            </a:pPr>
            <a:endParaRPr lang="ar-IQ" dirty="0"/>
          </a:p>
          <a:p>
            <a:pPr marL="457200" indent="-4572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Font typeface="Arial"/>
              <a:buAutoNum type="arabicPeriod"/>
            </a:pPr>
            <a:r>
              <a:rPr lang="ar-IQ" sz="1900" dirty="0"/>
              <a:t>توقيع ورقة الحضور.</a:t>
            </a:r>
          </a:p>
          <a:p>
            <a:pPr marL="457200" indent="-4572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Font typeface="Arial"/>
              <a:buAutoNum type="arabicPeriod"/>
            </a:pPr>
            <a:r>
              <a:rPr lang="ar-IQ" sz="1900" dirty="0"/>
              <a:t>تمرين التغذية العكسية.</a:t>
            </a:r>
            <a:endParaRPr lang="en-US" sz="19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64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outdoor, holding, girl&#10;&#10;Description automatically generated">
            <a:extLst>
              <a:ext uri="{FF2B5EF4-FFF2-40B4-BE49-F238E27FC236}">
                <a16:creationId xmlns:a16="http://schemas.microsoft.com/office/drawing/2014/main" id="{F2624AA7-E74E-CB4E-9A7F-E63F041F6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046ABF-F376-7641-8415-3DCA2474E6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7FFEE6-3815-234D-81E5-C5D5C962FFCD}"/>
              </a:ext>
            </a:extLst>
          </p:cNvPr>
          <p:cNvSpPr txBox="1">
            <a:spLocks/>
          </p:cNvSpPr>
          <p:nvPr/>
        </p:nvSpPr>
        <p:spPr>
          <a:xfrm>
            <a:off x="2170175" y="3004596"/>
            <a:ext cx="7851649" cy="56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ar-AE" b="1" dirty="0">
                <a:solidFill>
                  <a:schemeClr val="bg1"/>
                </a:solidFill>
              </a:rPr>
              <a:t>شكرا لك!</a:t>
            </a:r>
          </a:p>
        </p:txBody>
      </p:sp>
    </p:spTree>
    <p:extLst>
      <p:ext uri="{BB962C8B-B14F-4D97-AF65-F5344CB8AC3E}">
        <p14:creationId xmlns:p14="http://schemas.microsoft.com/office/powerpoint/2010/main" val="21097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41" y="5065273"/>
            <a:ext cx="2387144" cy="9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13" y="5152334"/>
            <a:ext cx="2636735" cy="754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13440" y="1112119"/>
            <a:ext cx="69885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				     </a:t>
            </a:r>
            <a:r>
              <a:rPr lang="ar-IQ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أسم النشاط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	</a:t>
            </a:r>
          </a:p>
          <a:p>
            <a:pPr lvl="1"/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			  </a:t>
            </a:r>
            <a:r>
              <a:rPr lang="ar-IQ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الموقع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			  </a:t>
            </a:r>
            <a:r>
              <a:rPr lang="ar-IQ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التاريخ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7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311450" y="2082141"/>
            <a:ext cx="10164763" cy="63606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IQ" sz="2400" b="1" dirty="0">
                <a:solidFill>
                  <a:srgbClr val="97467D"/>
                </a:solidFill>
              </a:rPr>
              <a:t>الغرض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656024" y="161269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9F5ED-6F41-7143-8780-D8A54A253CB5}"/>
              </a:ext>
            </a:extLst>
          </p:cNvPr>
          <p:cNvSpPr txBox="1"/>
          <p:nvPr/>
        </p:nvSpPr>
        <p:spPr>
          <a:xfrm>
            <a:off x="570159" y="753033"/>
            <a:ext cx="1090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IQ" sz="3600" dirty="0">
                <a:solidFill>
                  <a:srgbClr val="0489C5"/>
                </a:solidFill>
              </a:rPr>
              <a:t>الغرض من سلسلة التعلم عبر الأنترنت</a:t>
            </a:r>
            <a:endParaRPr lang="en-US" sz="3600" b="1" dirty="0">
              <a:solidFill>
                <a:srgbClr val="0489C5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3337FE5-3D8A-2546-9450-64EDBA8C1FCC}"/>
              </a:ext>
            </a:extLst>
          </p:cNvPr>
          <p:cNvSpPr txBox="1">
            <a:spLocks/>
          </p:cNvSpPr>
          <p:nvPr/>
        </p:nvSpPr>
        <p:spPr>
          <a:xfrm>
            <a:off x="1311450" y="2120595"/>
            <a:ext cx="10164763" cy="1688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i="1" dirty="0"/>
          </a:p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ar-IQ" sz="1800" dirty="0"/>
              <a:t>أن الغرض من السلسلة هو تيسير </a:t>
            </a:r>
            <a:r>
              <a:rPr lang="ar-IQ" sz="1800" i="1" dirty="0"/>
              <a:t>عملية تفعيل المعايير الدنيا لحماية الطفل في العمل الأنساني لعام 2019 (</a:t>
            </a:r>
            <a:r>
              <a:rPr lang="en-US" sz="1800" i="1" dirty="0"/>
              <a:t>CPMS</a:t>
            </a:r>
            <a:r>
              <a:rPr lang="ar-IQ" sz="1800" i="1" dirty="0"/>
              <a:t>) رقم 17 </a:t>
            </a:r>
            <a:r>
              <a:rPr lang="ar-IQ" sz="1800" dirty="0"/>
              <a:t>و</a:t>
            </a:r>
            <a:r>
              <a:rPr lang="ar-IQ" sz="1800" i="1" dirty="0"/>
              <a:t> </a:t>
            </a:r>
            <a:r>
              <a:rPr lang="ar-IQ" sz="1800" dirty="0"/>
              <a:t>موارد مابين الوكالات الجديدة</a:t>
            </a:r>
            <a:r>
              <a:rPr lang="ar-IQ" sz="1800" i="1" dirty="0"/>
              <a:t> و الدليل الميداني التأملي:نهج على المستوى المحلي لحماية الطفل في العمل الانساني</a:t>
            </a:r>
            <a:r>
              <a:rPr lang="ar-IQ" sz="1800" dirty="0"/>
              <a:t>.</a:t>
            </a: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DD14E6C-20F6-2649-BC0F-31FDF592A128}"/>
              </a:ext>
            </a:extLst>
          </p:cNvPr>
          <p:cNvSpPr txBox="1">
            <a:spLocks/>
          </p:cNvSpPr>
          <p:nvPr/>
        </p:nvSpPr>
        <p:spPr>
          <a:xfrm>
            <a:off x="1566095" y="3847955"/>
            <a:ext cx="9910118" cy="396458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Symbol" panose="05050102010706020507" pitchFamily="18" charset="2"/>
              <a:buChar char=""/>
            </a:pPr>
            <a:r>
              <a:rPr lang="ar-IQ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الممارسين في مجال حماية الطفل على دراية بمصطلحات ومفاهيم حماية الطفل على المستوى المحلي وعلى علم أين تتوفر هذه الموارد.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Symbol" panose="05050102010706020507" pitchFamily="18" charset="2"/>
              <a:buChar char=""/>
            </a:pPr>
            <a:r>
              <a:rPr lang="ar-IQ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الممارسين في مجال حماية الطفل يبدوا أراءهم حول الممارسات الحالية في ضوء البحث والتعلم.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Symbol" panose="05050102010706020507" pitchFamily="18" charset="2"/>
              <a:buChar char=""/>
            </a:pPr>
            <a:r>
              <a:rPr lang="ar-IQ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الممارسين في مجال حماية الطفل يتشاركوا في خوض حوارات بقيادة الأقران لعمل ربط بين الأستعمال العملي للموارد والعمل مع المجتمعات في الظروف الأنسانية.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200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603" y="1565566"/>
            <a:ext cx="7648562" cy="2699016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ar-IQ" dirty="0"/>
            </a:br>
            <a:r>
              <a:rPr lang="ar-IQ" dirty="0"/>
              <a:t>الفديو رقم1: مقدمة عن المعايير 17: نهج حماية الطفل على المستوى المحلي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9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311449" y="1941579"/>
            <a:ext cx="10164763" cy="63606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IQ" sz="2400" b="1" dirty="0">
                <a:solidFill>
                  <a:srgbClr val="97467D"/>
                </a:solidFill>
              </a:rPr>
              <a:t>الغرض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656024" y="161269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9F5ED-6F41-7143-8780-D8A54A253CB5}"/>
              </a:ext>
            </a:extLst>
          </p:cNvPr>
          <p:cNvSpPr txBox="1"/>
          <p:nvPr/>
        </p:nvSpPr>
        <p:spPr>
          <a:xfrm>
            <a:off x="570159" y="753033"/>
            <a:ext cx="10905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IQ" sz="3600" dirty="0">
                <a:solidFill>
                  <a:srgbClr val="0489C5"/>
                </a:solidFill>
              </a:rPr>
              <a:t>الهدف والمخرجات</a:t>
            </a:r>
            <a:endParaRPr lang="en-US" sz="3600" b="1" dirty="0">
              <a:solidFill>
                <a:srgbClr val="0489C5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3337FE5-3D8A-2546-9450-64EDBA8C1FCC}"/>
              </a:ext>
            </a:extLst>
          </p:cNvPr>
          <p:cNvSpPr txBox="1">
            <a:spLocks/>
          </p:cNvSpPr>
          <p:nvPr/>
        </p:nvSpPr>
        <p:spPr>
          <a:xfrm>
            <a:off x="1311449" y="1874503"/>
            <a:ext cx="10164763" cy="408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i="1" dirty="0"/>
          </a:p>
          <a:p>
            <a:pPr marL="0" indent="0" algn="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r-AE" sz="1800" dirty="0"/>
              <a:t>وضع مقدمة حول تغيير الأولويات في النسخة المنقحة من المعايير الدنيا لحماية الطفل رقم 17: نهج المستوى المحلي.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ar-AE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10463F04-881F-1247-8551-EF16EDC6732D}"/>
              </a:ext>
            </a:extLst>
          </p:cNvPr>
          <p:cNvSpPr txBox="1">
            <a:spLocks/>
          </p:cNvSpPr>
          <p:nvPr/>
        </p:nvSpPr>
        <p:spPr>
          <a:xfrm>
            <a:off x="1166133" y="3371725"/>
            <a:ext cx="10164763" cy="636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IQ" sz="2400" b="1" dirty="0">
                <a:solidFill>
                  <a:srgbClr val="97467D"/>
                </a:solidFill>
              </a:rPr>
              <a:t>مخرجات التعلم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1185B60-FCE3-1D47-BB5E-50D07D11B406}"/>
              </a:ext>
            </a:extLst>
          </p:cNvPr>
          <p:cNvSpPr txBox="1">
            <a:spLocks/>
          </p:cNvSpPr>
          <p:nvPr/>
        </p:nvSpPr>
        <p:spPr>
          <a:xfrm>
            <a:off x="656024" y="3949780"/>
            <a:ext cx="10820015" cy="1871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</a:pPr>
            <a:r>
              <a:rPr lang="ar-IQ" sz="2100" dirty="0"/>
              <a:t>بإمكان الممارسين في مجال حماية الطفل تحديد أهمية مشاركة المجتمع في برامجهم.</a:t>
            </a:r>
          </a:p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</a:pPr>
            <a:r>
              <a:rPr lang="ar-IQ" sz="2100" dirty="0"/>
              <a:t>يشعر العاملين في مجال حماية الطفل بالثقة حول الوصول والأستفادة من المعايير الدنيا لحماية الطفل في الظروف الأنسانية 17. </a:t>
            </a:r>
            <a:endParaRPr lang="en-US" sz="2100" dirty="0"/>
          </a:p>
          <a:p>
            <a:pPr marL="0" indent="0">
              <a:lnSpc>
                <a:spcPct val="133000"/>
              </a:lnSpc>
              <a:spcBef>
                <a:spcPts val="600"/>
              </a:spcBef>
              <a:buClr>
                <a:srgbClr val="97467C"/>
              </a:buClr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715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IQ" dirty="0">
                <a:solidFill>
                  <a:schemeClr val="bg1"/>
                </a:solidFill>
              </a:rPr>
              <a:t>شاهد الفديو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3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8A695-3CB2-E54C-B5F0-320A9DDCF8BB}"/>
              </a:ext>
            </a:extLst>
          </p:cNvPr>
          <p:cNvSpPr txBox="1">
            <a:spLocks/>
          </p:cNvSpPr>
          <p:nvPr/>
        </p:nvSpPr>
        <p:spPr>
          <a:xfrm>
            <a:off x="159727" y="811280"/>
            <a:ext cx="3158871" cy="442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IQ" sz="4000" dirty="0"/>
              <a:t>لنلخص</a:t>
            </a:r>
            <a:r>
              <a:rPr lang="en-US" sz="4000" dirty="0"/>
              <a:t>!</a:t>
            </a:r>
            <a:endParaRPr lang="ar-IQ" sz="4000" dirty="0"/>
          </a:p>
          <a:p>
            <a:pPr algn="r" rtl="1"/>
            <a:endParaRPr lang="en-US" sz="2200" dirty="0"/>
          </a:p>
          <a:p>
            <a:pPr algn="r" rtl="1"/>
            <a:r>
              <a:rPr lang="ar-IQ" sz="2200" dirty="0"/>
              <a:t>شكل مجاميع صغيرة وخذ 5 الى 10 دقائق للتفكير في الاسئلة التالية</a:t>
            </a:r>
            <a:r>
              <a:rPr lang="ar-IQ" sz="4000" dirty="0"/>
              <a:t>.</a:t>
            </a:r>
          </a:p>
          <a:p>
            <a:pPr algn="r" rtl="1"/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2FA3090-C3FD-284D-92AF-712C18F56BFC}"/>
              </a:ext>
            </a:extLst>
          </p:cNvPr>
          <p:cNvSpPr txBox="1">
            <a:spLocks/>
          </p:cNvSpPr>
          <p:nvPr/>
        </p:nvSpPr>
        <p:spPr>
          <a:xfrm>
            <a:off x="2754140" y="980992"/>
            <a:ext cx="8504409" cy="5065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1" kern="1200">
                <a:solidFill>
                  <a:srgbClr val="026794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ar-IQ" sz="2000" dirty="0">
                <a:solidFill>
                  <a:srgbClr val="97467C"/>
                </a:solidFill>
              </a:rPr>
              <a:t>الاسئلة:</a:t>
            </a:r>
            <a:endParaRPr lang="en-US" sz="2000" dirty="0">
              <a:solidFill>
                <a:srgbClr val="97467C"/>
              </a:solidFill>
            </a:endParaRP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+mj-lt"/>
              <a:buAutoNum type="arabicPeriod"/>
            </a:pPr>
            <a:r>
              <a:rPr lang="ar-IQ" sz="2000" b="0" dirty="0">
                <a:solidFill>
                  <a:schemeClr val="tx1"/>
                </a:solidFill>
              </a:rPr>
              <a:t>ماهي بعض من خبراتك في إشراك المجتمع في برامج حماية الطفل؟</a:t>
            </a: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+mj-lt"/>
              <a:buAutoNum type="arabicPeriod"/>
            </a:pPr>
            <a:r>
              <a:rPr lang="ar-IQ" sz="2000" b="0" dirty="0">
                <a:solidFill>
                  <a:schemeClr val="tx1"/>
                </a:solidFill>
              </a:rPr>
              <a:t>هل تتعرف على بعض من التحديات التي ذكرت في الفديو؟</a:t>
            </a:r>
            <a:endParaRPr lang="en-US" sz="2000" b="0" dirty="0">
              <a:solidFill>
                <a:schemeClr val="tx1"/>
              </a:solidFill>
            </a:endParaRPr>
          </a:p>
          <a:p>
            <a:pPr marL="971550" lvl="1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Arial" panose="020B0604020202020204" pitchFamily="34" charset="0"/>
              <a:buChar char="•"/>
            </a:pPr>
            <a:r>
              <a:rPr lang="ar-IQ" sz="2000" b="0" dirty="0">
                <a:solidFill>
                  <a:schemeClr val="tx1"/>
                </a:solidFill>
              </a:rPr>
              <a:t>قم بوضع اجوبتك على ورقة كبيرة</a:t>
            </a:r>
          </a:p>
          <a:p>
            <a:pPr marL="971550" lvl="1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Arial" panose="020B0604020202020204" pitchFamily="34" charset="0"/>
              <a:buChar char="•"/>
            </a:pPr>
            <a:r>
              <a:rPr lang="ar-IQ" sz="2000" b="0" dirty="0">
                <a:solidFill>
                  <a:schemeClr val="tx1"/>
                </a:solidFill>
              </a:rPr>
              <a:t>تحضر لمشاركتها مع المجموعة</a:t>
            </a: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+mj-lt"/>
              <a:buAutoNum type="arabicPeriod"/>
            </a:pPr>
            <a:endParaRPr lang="ar-IQ" sz="2000" b="0" dirty="0">
              <a:solidFill>
                <a:schemeClr val="tx1"/>
              </a:solidFill>
            </a:endParaRPr>
          </a:p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endParaRPr lang="ar-IQ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0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AD12D3-6301-ED43-9FD3-744289FEB89D}"/>
              </a:ext>
            </a:extLst>
          </p:cNvPr>
          <p:cNvSpPr/>
          <p:nvPr/>
        </p:nvSpPr>
        <p:spPr>
          <a:xfrm>
            <a:off x="0" y="0"/>
            <a:ext cx="6199632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 233">
            <a:extLst>
              <a:ext uri="{FF2B5EF4-FFF2-40B4-BE49-F238E27FC236}">
                <a16:creationId xmlns:a16="http://schemas.microsoft.com/office/drawing/2014/main" id="{2285F4FC-554F-B241-9B16-719BFE3AF6C9}"/>
              </a:ext>
            </a:extLst>
          </p:cNvPr>
          <p:cNvSpPr txBox="1">
            <a:spLocks/>
          </p:cNvSpPr>
          <p:nvPr/>
        </p:nvSpPr>
        <p:spPr>
          <a:xfrm>
            <a:off x="803548" y="-141542"/>
            <a:ext cx="4768355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51515"/>
              </a:buClr>
              <a:buSzPct val="25000"/>
            </a:pPr>
            <a:r>
              <a:rPr lang="ar-AE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أعثر على الإرشادات!</a:t>
            </a:r>
            <a:endParaRPr lang="en-US" sz="48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97" y="120665"/>
            <a:ext cx="2306744" cy="2474898"/>
          </a:xfrm>
          <a:prstGeom prst="rect">
            <a:avLst/>
          </a:prstGeom>
        </p:spPr>
      </p:pic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AAFE69E-F2BC-2043-8D24-B88BDE367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C39686-3929-484E-A72E-B4B25FDDF63F}"/>
              </a:ext>
            </a:extLst>
          </p:cNvPr>
          <p:cNvSpPr txBox="1">
            <a:spLocks/>
          </p:cNvSpPr>
          <p:nvPr/>
        </p:nvSpPr>
        <p:spPr>
          <a:xfrm>
            <a:off x="6486524" y="2529775"/>
            <a:ext cx="4901927" cy="25629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</a:pPr>
            <a:r>
              <a:rPr lang="ar-IQ" sz="2200" b="1" dirty="0">
                <a:solidFill>
                  <a:srgbClr val="97467C"/>
                </a:solidFill>
              </a:rPr>
              <a:t>أرجع للمعاير رقم 17: نهج المستوى المحلي</a:t>
            </a:r>
            <a:endParaRPr lang="en-US" sz="2200" b="1" dirty="0">
              <a:solidFill>
                <a:srgbClr val="97467C"/>
              </a:solidFill>
            </a:endParaRPr>
          </a:p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</a:pPr>
            <a:r>
              <a:rPr lang="ar-IQ" sz="2200" b="1" dirty="0">
                <a:solidFill>
                  <a:srgbClr val="97467C"/>
                </a:solidFill>
              </a:rPr>
              <a:t>حدد ماهي الإجراءات الرئيسية التي كانت من الممكن أن تكون مفيدة للعامليين الانسانيين في هذا الفديو.</a:t>
            </a:r>
            <a:endParaRPr lang="en-US" sz="2200" b="1" dirty="0">
              <a:solidFill>
                <a:srgbClr val="9746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570159" y="161269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791F03-5124-904B-B14C-C9EDB06C04D1}"/>
              </a:ext>
            </a:extLst>
          </p:cNvPr>
          <p:cNvSpPr txBox="1">
            <a:spLocks/>
          </p:cNvSpPr>
          <p:nvPr/>
        </p:nvSpPr>
        <p:spPr>
          <a:xfrm>
            <a:off x="838199" y="267589"/>
            <a:ext cx="106380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r"/>
            <a:br>
              <a:rPr lang="ar-IQ" dirty="0"/>
            </a:br>
            <a:r>
              <a:rPr lang="ar-IQ" sz="3600" b="1" dirty="0">
                <a:solidFill>
                  <a:srgbClr val="0489C5"/>
                </a:solidFill>
              </a:rPr>
              <a:t>اسئلة نقاشية أخرى</a:t>
            </a:r>
            <a:r>
              <a:rPr lang="en-US" sz="3600" b="1" dirty="0">
                <a:solidFill>
                  <a:srgbClr val="0489C5"/>
                </a:solidFill>
              </a:rPr>
              <a:t>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E5941EF-75CD-9142-9688-97DA86992BC3}"/>
              </a:ext>
            </a:extLst>
          </p:cNvPr>
          <p:cNvSpPr txBox="1">
            <a:spLocks/>
          </p:cNvSpPr>
          <p:nvPr/>
        </p:nvSpPr>
        <p:spPr>
          <a:xfrm>
            <a:off x="838200" y="2190353"/>
            <a:ext cx="10820013" cy="440005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sz="2000" dirty="0"/>
              <a:t>كيف بإمكان فهمنا للمجتمع ان يؤثرعلى نهجنا في حماية الطفل على المستوى المحلي؟</a:t>
            </a:r>
            <a:endParaRPr lang="en-US" sz="2000" dirty="0"/>
          </a:p>
          <a:p>
            <a:pPr algn="r" rtl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sz="2000" dirty="0"/>
              <a:t>ماذا يمكننا التعلم من نينا واصدقاءها من أجل تعزيز برامجنا؟</a:t>
            </a:r>
            <a:endParaRPr lang="en-US" sz="2000" dirty="0"/>
          </a:p>
          <a:p>
            <a:pPr algn="r" rtl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sz="2000" dirty="0"/>
              <a:t>ما الذي يمكنه التأثر خلال تأسيس برامج من غير فهم السياق أولا؟</a:t>
            </a:r>
            <a:endParaRPr lang="en-US" sz="2000" dirty="0"/>
          </a:p>
          <a:p>
            <a:pPr algn="r" rtl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sz="2000" dirty="0"/>
              <a:t>ما الشيء الذي سوف تأخذه بعين الاعتبار من هذا الفيديو خلال تطبيقك لبرامجك في المستقبل.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3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Plan International - Templat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International - Template" id="{F13B7CFD-0104-F74D-B73F-B6E94AB08A78}" vid="{8A52EDE4-DA16-A54E-B428-222736C3C5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International - Template</Template>
  <TotalTime>5517</TotalTime>
  <Words>570</Words>
  <Application>Microsoft Macintosh PowerPoint</Application>
  <PresentationFormat>Widescreen</PresentationFormat>
  <Paragraphs>66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 Neue</vt:lpstr>
      <vt:lpstr>Symbol</vt:lpstr>
      <vt:lpstr>Times New Roman</vt:lpstr>
      <vt:lpstr>Plan International - Template</vt:lpstr>
      <vt:lpstr>PowerPoint Presentation</vt:lpstr>
      <vt:lpstr>PowerPoint Presentation</vt:lpstr>
      <vt:lpstr>PowerPoint Presentation</vt:lpstr>
      <vt:lpstr>  الفديو رقم1: مقدمة عن المعايير 17: نهج حماية الطفل على المستوى المحلي</vt:lpstr>
      <vt:lpstr>PowerPoint Presentation</vt:lpstr>
      <vt:lpstr>شاهد الفديو</vt:lpstr>
      <vt:lpstr>PowerPoint Presentation</vt:lpstr>
      <vt:lpstr>PowerPoint Presentation</vt:lpstr>
      <vt:lpstr>PowerPoint Presentation</vt:lpstr>
      <vt:lpstr>أهم الرسائل</vt:lpstr>
      <vt:lpstr>الرجاء تقديم تغذية عكسية لمجموعة عمل تحالف حماية الطفل على المستوى المحلي.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Fitzgerald</dc:creator>
  <cp:lastModifiedBy>Evie Ratti</cp:lastModifiedBy>
  <cp:revision>204</cp:revision>
  <dcterms:created xsi:type="dcterms:W3CDTF">2017-12-20T18:51:03Z</dcterms:created>
  <dcterms:modified xsi:type="dcterms:W3CDTF">2020-04-10T15:29:12Z</dcterms:modified>
</cp:coreProperties>
</file>