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4"/>
  </p:notesMasterIdLst>
  <p:sldIdLst>
    <p:sldId id="271" r:id="rId2"/>
    <p:sldId id="303" r:id="rId3"/>
    <p:sldId id="272" r:id="rId4"/>
    <p:sldId id="282" r:id="rId5"/>
    <p:sldId id="304" r:id="rId6"/>
    <p:sldId id="305" r:id="rId7"/>
    <p:sldId id="275" r:id="rId8"/>
    <p:sldId id="273" r:id="rId9"/>
    <p:sldId id="306" r:id="rId10"/>
    <p:sldId id="307" r:id="rId11"/>
    <p:sldId id="308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67D"/>
    <a:srgbClr val="0489C5"/>
    <a:srgbClr val="97467C"/>
    <a:srgbClr val="026794"/>
    <a:srgbClr val="405E79"/>
    <a:srgbClr val="35B2B4"/>
    <a:srgbClr val="95CD7A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0" autoAdjust="0"/>
    <p:restoredTop sz="72109" autoAdjust="0"/>
  </p:normalViewPr>
  <p:slideViewPr>
    <p:cSldViewPr snapToGrid="0" snapToObjects="1">
      <p:cViewPr varScale="1">
        <p:scale>
          <a:sx n="51" d="100"/>
          <a:sy n="51" d="100"/>
        </p:scale>
        <p:origin x="13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Participants</a:t>
            </a:r>
            <a:r>
              <a:rPr lang="en-US" baseline="0" dirty="0"/>
              <a:t> should have a copy of CPMS Standard 17 for reference during this session. They can be found at </a:t>
            </a:r>
            <a:r>
              <a:rPr lang="en-US" dirty="0">
                <a:hlinkClick r:id="rId3"/>
              </a:rPr>
              <a:t>https://alliancecpha.org/en/CPMS_home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Embed a link to the video on YouTube or the Alliance website.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0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Participants may stay</a:t>
            </a:r>
            <a:r>
              <a:rPr lang="en-US" baseline="0" dirty="0"/>
              <a:t> in their small groups or do this exercise in plenary.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3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20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 link if including online survey tracking.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B952A284-8170-EB48-993F-5CB9B42B1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9655AF-1076-4545-BFAF-2418436A15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2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A481F22-B5AA-B046-9CB8-D42A8067505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35D2D13-66BA-CC45-A2C1-979F88FF5CE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0A1556B-0B95-3D45-B3B1-CA754D1D9BB2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D30951-90A0-E341-A6FF-CB0C9C6A493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E37366-B901-9740-B375-C0DA18D7B0C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067FB7-5052-2849-AE02-AF18D590D11C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383BD3B-1B86-EE4C-92AD-B89DDE56E04E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500747-D2DA-7D48-B6B9-D4C0AA26FB7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AAFFBDF-A3EE-F54C-877B-B4337DD1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230C03A-9818-F34E-9477-618D7A9EA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9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752212-A1CD-FB48-B762-13EF6DC082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14E7F1-F0E7-7247-9330-5BE388081404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6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9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D6212B5-D403-7F40-BF93-43B18139C580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7D3036-4C15-104A-98DD-EBCDD10F801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3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1CE1E0E-0B4F-684E-9311-2415D34C5E8E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F75147-780F-154E-8F6F-0BEEE05AE46B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BAF895F-7252-2149-A4D8-F6B9F1B840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27DA2A5-2B02-F447-9929-A6063803E526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9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D9886FA-216C-734D-B591-E76425E7AB04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6D6C1DF-C1C7-F644-8D19-8AF708D44BA3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4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FE076DA-1D96-634B-BDBE-4876E34AFD89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6B01BFCA-B02F-4D4F-9EBE-58DC368D6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488" y="-1176323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3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3CFB42C-3464-EF4D-8B25-AC0B8B2EDDE4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B5021A66-8D8F-6A4A-B3BE-606DD29879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10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4/23/2020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82A405-5CEB-BF48-A7C6-59828C40BF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5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1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74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71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5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7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005F98-5648-5940-84B3-F6F28A5BE4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5FFE2A-CF61-EA49-84A9-DAA8A29602C3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4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C545CC-B319-BF40-A35B-396F3CF1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649C9FA-173C-AF4C-8691-5D84523C4037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832CFB-FD4B-5546-9F48-7EBD5E179F4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30DDE66-30E1-C948-95C4-B6A03872BF14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F9B2638-F05F-074A-BD77-766387439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48" y="51659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1B4064-3C2E-924F-949F-832BD2916E5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9DA90162-046C-5E40-95BC-E49EA1F1C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F0D64F-2527-D448-B955-6516D155386F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263C11EE-4DFA-0D4A-A09A-D25D20E38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68" r:id="rId19"/>
    <p:sldLayoutId id="2147483769" r:id="rId20"/>
    <p:sldLayoutId id="2147483770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62" r:id="rId27"/>
    <p:sldLayoutId id="2147483766" r:id="rId28"/>
    <p:sldLayoutId id="2147483767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650" r:id="rId38"/>
    <p:sldLayoutId id="2147483660" r:id="rId39"/>
    <p:sldLayoutId id="2147483661" r:id="rId40"/>
    <p:sldLayoutId id="2147483662" r:id="rId41"/>
    <p:sldLayoutId id="214748364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828005" y="1908928"/>
            <a:ext cx="8535987" cy="627939"/>
          </a:xfrm>
        </p:spPr>
        <p:txBody>
          <a:bodyPr>
            <a:noAutofit/>
          </a:bodyPr>
          <a:lstStyle/>
          <a:p>
            <a:r>
              <a:rPr lang="en-US" sz="4000" dirty="0"/>
              <a:t>The Community-level Child Protection Online Learning Series</a:t>
            </a:r>
          </a:p>
          <a:p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38933" y="3647296"/>
            <a:ext cx="8914129" cy="14557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dirty="0"/>
              <a:t>VIDEO 1 - INTRODUCING STANDARD 17: COMMUNITY-LEVEL </a:t>
            </a:r>
            <a:br>
              <a:rPr lang="en-US" sz="2400" dirty="0"/>
            </a:br>
            <a:r>
              <a:rPr lang="en-US" sz="2400" dirty="0"/>
              <a:t>CHILD PROTECTION APPROACHES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C27735-939F-2740-8872-7FDE416E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F267A3-3D2D-0742-83F0-8D0BA626680F}"/>
              </a:ext>
            </a:extLst>
          </p:cNvPr>
          <p:cNvSpPr/>
          <p:nvPr/>
        </p:nvSpPr>
        <p:spPr>
          <a:xfrm>
            <a:off x="5083215" y="3324243"/>
            <a:ext cx="2025570" cy="81368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14" name="Picture 13" descr="A picture containing drawing, red&#10;&#10;Description automatically generated">
            <a:extLst>
              <a:ext uri="{FF2B5EF4-FFF2-40B4-BE49-F238E27FC236}">
                <a16:creationId xmlns:a16="http://schemas.microsoft.com/office/drawing/2014/main" xmlns="" id="{FAA58096-D4E9-CB47-9C73-07DEAC60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55" y="33864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Key messages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212E67DC-04DF-7B4D-A6EC-F4753064774C}"/>
              </a:ext>
            </a:extLst>
          </p:cNvPr>
          <p:cNvSpPr txBox="1">
            <a:spLocks/>
          </p:cNvSpPr>
          <p:nvPr/>
        </p:nvSpPr>
        <p:spPr>
          <a:xfrm>
            <a:off x="656024" y="2089472"/>
            <a:ext cx="11188973" cy="433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Communities play significant roles in preventing and responding to the risks children face in humanitarian settings. </a:t>
            </a:r>
            <a:r>
              <a:rPr lang="en-US" sz="1800" b="1" dirty="0">
                <a:solidFill>
                  <a:srgbClr val="97467D"/>
                </a:solidFill>
              </a:rPr>
              <a:t>Communities organize themselves</a:t>
            </a:r>
            <a:r>
              <a:rPr lang="en-US" sz="1800" dirty="0">
                <a:solidFill>
                  <a:srgbClr val="97467D"/>
                </a:solidFill>
              </a:rPr>
              <a:t> </a:t>
            </a:r>
            <a:r>
              <a:rPr lang="en-US" sz="1800" dirty="0"/>
              <a:t>in a variety of ways to protect children – including adolescents – who are at risk.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There is no </a:t>
            </a:r>
            <a:r>
              <a:rPr lang="en-US" sz="1800" b="1" dirty="0">
                <a:solidFill>
                  <a:srgbClr val="97467D"/>
                </a:solidFill>
              </a:rPr>
              <a:t>‘one-size-fits-all’ model</a:t>
            </a:r>
            <a:r>
              <a:rPr lang="en-US" sz="1800" dirty="0"/>
              <a:t> of community-level child protection. Humanitarian actors should seek to understand existing community capacities that promote children’s rights, safety, development, well-being and participation.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By </a:t>
            </a:r>
            <a:r>
              <a:rPr lang="en-US" sz="1800" b="1" dirty="0">
                <a:solidFill>
                  <a:srgbClr val="97467D"/>
                </a:solidFill>
              </a:rPr>
              <a:t>working alongside communi</a:t>
            </a:r>
            <a:r>
              <a:rPr lang="en-US" sz="1800" dirty="0">
                <a:solidFill>
                  <a:srgbClr val="97467D"/>
                </a:solidFill>
              </a:rPr>
              <a:t>ties</a:t>
            </a:r>
            <a:r>
              <a:rPr lang="en-US" sz="1800" dirty="0"/>
              <a:t>, child protection actors can support meaningful and appropriate responses that make a difference in the lives of children around the world.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119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24" y="267205"/>
            <a:ext cx="1013082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Please provide feedback to the Alliance Community-level Child Protection Task Force!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212E67DC-04DF-7B4D-A6EC-F4753064774C}"/>
              </a:ext>
            </a:extLst>
          </p:cNvPr>
          <p:cNvSpPr txBox="1">
            <a:spLocks/>
          </p:cNvSpPr>
          <p:nvPr/>
        </p:nvSpPr>
        <p:spPr>
          <a:xfrm>
            <a:off x="656024" y="2089472"/>
            <a:ext cx="11188973" cy="433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None/>
            </a:pPr>
            <a:r>
              <a:rPr lang="en-US" sz="2200" b="1" dirty="0">
                <a:solidFill>
                  <a:srgbClr val="97467D"/>
                </a:solidFill>
              </a:rPr>
              <a:t>Before you go, please complete: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Sign-in sheet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Feedback exercise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726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outdoor, holding, girl&#10;&#10;Description automatically generated">
            <a:extLst>
              <a:ext uri="{FF2B5EF4-FFF2-40B4-BE49-F238E27FC236}">
                <a16:creationId xmlns:a16="http://schemas.microsoft.com/office/drawing/2014/main" xmlns="" id="{F2624AA7-E74E-CB4E-9A7F-E63F041F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046ABF-F376-7641-8415-3DCA2474E6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2170175" y="3004596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xmlns="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3441" y="1112119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Name of Activity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Location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937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6024" y="2089472"/>
            <a:ext cx="10164763" cy="1688906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3"/>
                </a:solidFill>
                <a:sym typeface="Century Gothic"/>
              </a:rPr>
              <a:t>Aim:</a:t>
            </a:r>
            <a:endParaRPr lang="en-US" sz="2200" dirty="0">
              <a:solidFill>
                <a:schemeClr val="accent3"/>
              </a:solidFill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facilitate the operationalization of the 2019 Minimum Standards for Child Protection in Humanitarian Action (CPMS) Standard 17 and the new interagency resource, A Reflective Field Guide: Community-level Approaches to Child Protection in Humanitarian Action.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6024" y="3921125"/>
            <a:ext cx="10820189" cy="263313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chemeClr val="accent3"/>
                </a:solidFill>
              </a:rPr>
              <a:t>Objectives: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600" dirty="0"/>
              <a:t>Child protection practitioners are aware of key Community Level CP terminology and concepts, and know where to access these resources..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600" dirty="0"/>
              <a:t>Child protection practitioners reflection on current practices in light of research and learning.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600" dirty="0"/>
              <a:t>Child protection practitioners engage in peer-led conversations on linking the practical usage of resources highlighted and working with communities in humanitarian settings. 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Aim of the online learning series</a:t>
            </a:r>
          </a:p>
        </p:txBody>
      </p:sp>
    </p:spTree>
    <p:extLst>
      <p:ext uri="{BB962C8B-B14F-4D97-AF65-F5344CB8AC3E}">
        <p14:creationId xmlns:p14="http://schemas.microsoft.com/office/powerpoint/2010/main" val="7920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259" y="2621128"/>
            <a:ext cx="10283482" cy="1615743"/>
          </a:xfrm>
        </p:spPr>
        <p:txBody>
          <a:bodyPr>
            <a:normAutofit/>
          </a:bodyPr>
          <a:lstStyle/>
          <a:p>
            <a:r>
              <a:rPr lang="en-US" dirty="0"/>
              <a:t>Video 1- Introducing Standard 17: </a:t>
            </a:r>
            <a:br>
              <a:rPr lang="en-US" dirty="0"/>
            </a:br>
            <a:r>
              <a:rPr lang="en-US" dirty="0"/>
              <a:t>Community-level Child Protection Approaches</a:t>
            </a:r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6024" y="2089472"/>
            <a:ext cx="10164763" cy="1688906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3"/>
                </a:solidFill>
                <a:sym typeface="Century Gothic"/>
              </a:rPr>
              <a:t>Aim:</a:t>
            </a:r>
            <a:endParaRPr lang="en-US" sz="2200" dirty="0">
              <a:solidFill>
                <a:schemeClr val="accent3"/>
              </a:solidFill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To introduce the changing priorities in the revised Child Protection Minimum Standard 17: Community-level approaches.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6024" y="3778378"/>
            <a:ext cx="10820189" cy="2633137"/>
          </a:xfrm>
        </p:spPr>
        <p:txBody>
          <a:bodyPr>
            <a:normAutofit/>
          </a:bodyPr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="1" dirty="0">
                <a:solidFill>
                  <a:schemeClr val="accent3"/>
                </a:solidFill>
              </a:rPr>
              <a:t>Learning outcomes: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practitioners can identify the importance of strong community-level </a:t>
            </a:r>
            <a:br>
              <a:rPr lang="en-US" sz="1800" dirty="0"/>
            </a:br>
            <a:r>
              <a:rPr lang="en-US" sz="1800" dirty="0"/>
              <a:t>engagement in their programming.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Child protection actors are confident to access and utilize the new CPMS Standard 17.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6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97467D"/>
              </a:buClr>
              <a:buSzPct val="80000"/>
              <a:buFont typeface="Symbol" panose="05050102010706020507" pitchFamily="18" charset="2"/>
              <a:buChar char="·"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Aim and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0182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Watch the Video!</a:t>
            </a:r>
          </a:p>
        </p:txBody>
      </p:sp>
    </p:spTree>
    <p:extLst>
      <p:ext uri="{BB962C8B-B14F-4D97-AF65-F5344CB8AC3E}">
        <p14:creationId xmlns:p14="http://schemas.microsoft.com/office/powerpoint/2010/main" val="336543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100512" y="1340182"/>
            <a:ext cx="7097371" cy="4961396"/>
          </a:xfrm>
        </p:spPr>
        <p:txBody>
          <a:bodyPr>
            <a:noAutofit/>
          </a:bodyPr>
          <a:lstStyle/>
          <a:p>
            <a:pPr marL="0" lvl="4" indent="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None/>
              <a:tabLst>
                <a:tab pos="446088" algn="l"/>
              </a:tabLst>
            </a:pPr>
            <a:r>
              <a:rPr lang="en-US" sz="2400" b="1" dirty="0">
                <a:solidFill>
                  <a:srgbClr val="97467D"/>
                </a:solidFill>
              </a:rPr>
              <a:t>Questions:</a:t>
            </a:r>
          </a:p>
          <a:p>
            <a:pPr marL="914400" lvl="5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are some of your experiences engaging communities in child protection? </a:t>
            </a:r>
          </a:p>
          <a:p>
            <a:pPr marL="914400" lvl="5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you recognize any of the challenges presented in the video?</a:t>
            </a:r>
          </a:p>
          <a:p>
            <a:pPr marL="1257300" lvl="6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List your answers on the flipchart paper</a:t>
            </a:r>
          </a:p>
          <a:p>
            <a:pPr marL="1257300" lvl="6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 ready to present to the group</a:t>
            </a:r>
          </a:p>
          <a:p>
            <a:pPr marL="800100" lvl="5" indent="-3429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endParaRPr lang="en-US" sz="2400" dirty="0"/>
          </a:p>
          <a:p>
            <a:pPr marL="800100" lvl="5" indent="-3429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97467D"/>
              </a:buClr>
              <a:buSzPct val="90000"/>
              <a:buFont typeface="Symbol" panose="05050102010706020507" pitchFamily="18" charset="2"/>
              <a:buChar char="·"/>
              <a:tabLst>
                <a:tab pos="446088" algn="l"/>
              </a:tabLst>
            </a:pP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1CC0A62-EB08-B844-9600-EBD2B92CB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0011" y="591589"/>
            <a:ext cx="3330980" cy="49613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Let’s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Debrief!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</a:rPr>
              <a:t>In small groups, take 5 to 10 minutes to think about the following questions.</a:t>
            </a: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AD12D3-6301-ED43-9FD3-744289FEB89D}"/>
              </a:ext>
            </a:extLst>
          </p:cNvPr>
          <p:cNvSpPr/>
          <p:nvPr/>
        </p:nvSpPr>
        <p:spPr>
          <a:xfrm>
            <a:off x="0" y="0"/>
            <a:ext cx="6199632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233">
            <a:extLst>
              <a:ext uri="{FF2B5EF4-FFF2-40B4-BE49-F238E27FC236}">
                <a16:creationId xmlns:a16="http://schemas.microsoft.com/office/drawing/2014/main" xmlns="" id="{2285F4FC-554F-B241-9B16-719BFE3AF6C9}"/>
              </a:ext>
            </a:extLst>
          </p:cNvPr>
          <p:cNvSpPr txBox="1">
            <a:spLocks/>
          </p:cNvSpPr>
          <p:nvPr/>
        </p:nvSpPr>
        <p:spPr>
          <a:xfrm>
            <a:off x="628182" y="15621"/>
            <a:ext cx="4768355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51515"/>
              </a:buClr>
              <a:buSzPct val="25000"/>
            </a:pPr>
            <a:r>
              <a:rPr lang="en-US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Find the Guidance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1515"/>
              </a:buClr>
              <a:buSzPct val="25000"/>
            </a:pPr>
            <a:endParaRPr lang="en-US" sz="4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  <a:sym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433398" y="1908205"/>
            <a:ext cx="5235143" cy="4508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Refer to </a:t>
            </a:r>
            <a:endParaRPr lang="en-US" b="1" dirty="0" smtClean="0">
              <a:solidFill>
                <a:schemeClr val="accent3"/>
              </a:solidFill>
            </a:endParaRPr>
          </a:p>
          <a:p>
            <a:r>
              <a:rPr lang="en-US" b="1" dirty="0" smtClean="0">
                <a:solidFill>
                  <a:schemeClr val="accent3"/>
                </a:solidFill>
              </a:rPr>
              <a:t>Standard </a:t>
            </a:r>
            <a:r>
              <a:rPr lang="en-US" b="1" dirty="0">
                <a:solidFill>
                  <a:schemeClr val="accent3"/>
                </a:solidFill>
              </a:rPr>
              <a:t>17: Community-level </a:t>
            </a:r>
            <a:r>
              <a:rPr lang="en-US" b="1" dirty="0" smtClean="0">
                <a:solidFill>
                  <a:schemeClr val="accent3"/>
                </a:solidFill>
              </a:rPr>
              <a:t>Approaches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Reflective </a:t>
            </a:r>
            <a:r>
              <a:rPr lang="en-US" b="1" smtClean="0">
                <a:solidFill>
                  <a:schemeClr val="accent3"/>
                </a:solidFill>
              </a:rPr>
              <a:t>Field Guide</a:t>
            </a:r>
            <a:endParaRPr lang="en-US" b="1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Identify Key Actions that would have been useful for the humanitarian actors in this video.</a:t>
            </a: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20665"/>
            <a:ext cx="2306744" cy="2474898"/>
          </a:xfrm>
          <a:prstGeom prst="rect">
            <a:avLst/>
          </a:prstGeom>
        </p:spPr>
      </p:pic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xmlns="" id="{3AAFE69E-F2BC-2043-8D24-B88BDE367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56024" y="2089472"/>
            <a:ext cx="9908813" cy="433372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How does our understanding of community influence our approaches to community-level child protection?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What do we learn from Nina and her friends that can strengthen our programming?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What might be the impact of establishing programming without first understanding the context well?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C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What is one thing you will take from this video and use to guide your future programming?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09869C-2347-4545-9190-8510C7B28EE5}"/>
              </a:ext>
            </a:extLst>
          </p:cNvPr>
          <p:cNvSpPr/>
          <p:nvPr/>
        </p:nvSpPr>
        <p:spPr>
          <a:xfrm>
            <a:off x="7858954" y="161269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E9F5ED-6F41-7143-8780-D8A54A253CB5}"/>
              </a:ext>
            </a:extLst>
          </p:cNvPr>
          <p:cNvSpPr txBox="1"/>
          <p:nvPr/>
        </p:nvSpPr>
        <p:spPr>
          <a:xfrm>
            <a:off x="570159" y="780044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9C5"/>
                </a:solidFill>
                <a:latin typeface="Helvetica Neue" charset="0"/>
                <a:ea typeface="Helvetica Neue" charset="0"/>
                <a:cs typeface="Helvetica Neue" charset="0"/>
              </a:rPr>
              <a:t>Other possible questions</a:t>
            </a:r>
          </a:p>
        </p:txBody>
      </p:sp>
    </p:spTree>
    <p:extLst>
      <p:ext uri="{BB962C8B-B14F-4D97-AF65-F5344CB8AC3E}">
        <p14:creationId xmlns:p14="http://schemas.microsoft.com/office/powerpoint/2010/main" val="308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5464</TotalTime>
  <Words>521</Words>
  <Application>Microsoft Office PowerPoint</Application>
  <PresentationFormat>Widescreen</PresentationFormat>
  <Paragraphs>69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MS PGothic</vt:lpstr>
      <vt:lpstr>Arial</vt:lpstr>
      <vt:lpstr>Calibri</vt:lpstr>
      <vt:lpstr>Century Gothic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PowerPoint Presentation</vt:lpstr>
      <vt:lpstr>Video 1- Introducing Standard 17:  Community-level Child Protection Approaches</vt:lpstr>
      <vt:lpstr>PowerPoint Presentation</vt:lpstr>
      <vt:lpstr>Watch the Video!</vt:lpstr>
      <vt:lpstr>PowerPoint Presentation</vt:lpstr>
      <vt:lpstr>PowerPoint Presentation</vt:lpstr>
      <vt:lpstr>PowerPoint Presentation</vt:lpstr>
      <vt:lpstr>Key messages</vt:lpstr>
      <vt:lpstr>Please provide feedback to the Alliance Community-level Child Protection Task Force!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Robinson, Malia</cp:lastModifiedBy>
  <cp:revision>199</cp:revision>
  <dcterms:created xsi:type="dcterms:W3CDTF">2017-12-20T18:51:03Z</dcterms:created>
  <dcterms:modified xsi:type="dcterms:W3CDTF">2020-04-23T18:52:55Z</dcterms:modified>
</cp:coreProperties>
</file>