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notesMasterIdLst>
    <p:notesMasterId r:id="rId14"/>
  </p:notesMasterIdLst>
  <p:sldIdLst>
    <p:sldId id="303" r:id="rId2"/>
    <p:sldId id="294" r:id="rId3"/>
    <p:sldId id="304" r:id="rId4"/>
    <p:sldId id="327" r:id="rId5"/>
    <p:sldId id="310" r:id="rId6"/>
    <p:sldId id="323" r:id="rId7"/>
    <p:sldId id="324" r:id="rId8"/>
    <p:sldId id="307" r:id="rId9"/>
    <p:sldId id="315" r:id="rId10"/>
    <p:sldId id="325" r:id="rId11"/>
    <p:sldId id="326" r:id="rId12"/>
    <p:sldId id="28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6794"/>
    <a:srgbClr val="97467D"/>
    <a:srgbClr val="405E79"/>
    <a:srgbClr val="0489C5"/>
    <a:srgbClr val="35B2B4"/>
    <a:srgbClr val="95CD7A"/>
    <a:srgbClr val="70995C"/>
    <a:srgbClr val="D5EBCA"/>
    <a:srgbClr val="000000"/>
    <a:srgbClr val="E3D3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35" autoAdjust="0"/>
    <p:restoredTop sz="83061" autoAdjust="0"/>
  </p:normalViewPr>
  <p:slideViewPr>
    <p:cSldViewPr snapToGrid="0" snapToObjects="1">
      <p:cViewPr varScale="1">
        <p:scale>
          <a:sx n="105" d="100"/>
          <a:sy n="105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sl.microsofttranslator.com/bv.aspx?ref=TAns&amp;from=&amp;to=fr&amp;a=mentimeter.com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Cette présentation doit s’accompagner des ressources suivantes: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baseline="0" dirty="0"/>
              <a:t>Version révisée de SMPE 2019 </a:t>
            </a:r>
            <a:r>
              <a:rPr lang="en-US" dirty="0">
                <a:hlinkClick r:id="rId3"/>
              </a:rPr>
              <a:t>https://alliancecpha.org/en/CPMS_home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Document </a:t>
            </a:r>
            <a:r>
              <a:rPr lang="en-US" baseline="0" dirty="0" err="1"/>
              <a:t>extrait</a:t>
            </a:r>
            <a:r>
              <a:rPr lang="en-US" baseline="0" dirty="0"/>
              <a:t> du Paquet de </a:t>
            </a:r>
            <a:r>
              <a:rPr lang="en-US" baseline="0" dirty="0" err="1"/>
              <a:t>renforcement</a:t>
            </a:r>
            <a:r>
              <a:rPr lang="en-US" baseline="0" dirty="0"/>
              <a:t> des </a:t>
            </a:r>
            <a:r>
              <a:rPr lang="en-US" baseline="0" dirty="0" err="1"/>
              <a:t>capacités</a:t>
            </a:r>
            <a:r>
              <a:rPr lang="en-US" baseline="0" dirty="0"/>
              <a:t>: </a:t>
            </a:r>
            <a:r>
              <a:rPr lang="en-US" i="1" baseline="0" dirty="0"/>
              <a:t>Considerations </a:t>
            </a:r>
            <a:r>
              <a:rPr lang="en-US" i="1" baseline="0" dirty="0" err="1"/>
              <a:t>clés</a:t>
            </a:r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61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72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00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Intégrer un lien vers la vidéo sur YouTube ou sur le site Web de l’Alliance.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50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65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Les participants peuvent rester en petits groupes ou faire cet exercice en plénière.</a:t>
            </a:r>
            <a:endParaRPr lang="en-US" baseline="0" dirty="0"/>
          </a:p>
          <a:p>
            <a:endParaRPr lang="en-US" baseline="0" dirty="0"/>
          </a:p>
          <a:p>
            <a:r>
              <a:rPr lang="fr-FR" dirty="0"/>
              <a:t>Si les participants ont accès à l’Internet, vous pouvez faire des «</a:t>
            </a:r>
            <a:r>
              <a:rPr lang="fr-FR" dirty="0" err="1"/>
              <a:t>solicitations</a:t>
            </a:r>
            <a:r>
              <a:rPr lang="fr-FR" dirty="0"/>
              <a:t>» de feedback en utilisant </a:t>
            </a:r>
            <a:r>
              <a:rPr lang="fr-FR" b="1" dirty="0">
                <a:hlinkClick r:id="rId3"/>
              </a:rPr>
              <a:t>mentimeter.com</a:t>
            </a:r>
            <a:r>
              <a:rPr lang="fr-FR" b="1" dirty="0"/>
              <a:t> </a:t>
            </a:r>
            <a:r>
              <a:rPr lang="fr-FR" dirty="0"/>
              <a:t>formats «nuage de mots» ou questions</a:t>
            </a:r>
            <a:r>
              <a:rPr lang="fr-FR" baseline="0" dirty="0"/>
              <a:t> </a:t>
            </a:r>
            <a:r>
              <a:rPr lang="fr-FR" dirty="0"/>
              <a:t>«ouvertes».</a:t>
            </a: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7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74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Inclure le lien si l’on inclut le sondage de suivi en ligne.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268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178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888DE59-2D33-2A47-A4A9-C085CDABE0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D6C660-C87A-D547-8C46-F1ED47D9A3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5304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7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9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88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27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24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55CE6C-5073-A442-8E77-11C44AB80E2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3D4515E-E762-CF49-AC35-072D8BBEB25A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2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418F8B-D1A5-E348-9F7E-90C93ACFA573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3ACD579-057E-1546-B0E7-72BED5BF52C2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06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8866E1C-457D-7343-BCB7-A53DA3219C16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B7CBDC-44A4-2540-95C1-2387852AA214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CA0EA3-304D-C748-B2F9-9AE40D291E77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C43A984-CAAC-1748-BD4C-1A15BAB4EBB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7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pic>
        <p:nvPicPr>
          <p:cNvPr id="6" name="Picture 5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532C0E0B-2C98-FE44-BD09-65545207B3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493368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335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63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01303AF-25EC-E64B-897F-DF39CCB5B1C6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58EE60-6A5E-AF40-AA6B-A08BAC1CC4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D38924-C262-B349-B0B4-CE15F0C04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0498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41F6484-F29F-1F4C-86CF-371BDA805A87}"/>
              </a:ext>
            </a:extLst>
          </p:cNvPr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3C4CE7-A112-DB43-BFB7-CC1FA942C6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AB858C-8820-2446-A4E0-36273A00D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07591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DDFFF2-731B-F04E-83C7-891C59C4C685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09A2F60-C57D-794A-8AC3-5FEDD5CC06A7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50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EE9122-5ED2-D946-8105-5C296B226AF7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F5C4FEA-FD92-C242-B0C9-EA7CDF26DBA5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649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EA580C-CCDF-F94B-BD4D-43C8B7A7EDBB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C4EB6F9-0DF8-5C43-AC5A-F4C6B3FD22A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15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51B9542-BA3D-5E4E-A445-0405CD9357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6BAC8C3-DE24-204D-80B3-60F3AEBCFC51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366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90711DE-DE9E-E14C-B094-47591CBA12C1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21D2B73-4FAE-AA45-8A63-DB34504B5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139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9F1DF41-5653-8648-837F-5C73F74BE2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70AD7C5-7320-4D44-8350-C7D73255CE1D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EBAF49-E822-F04D-AE46-4989D4475CB4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BE6F9D-AAD8-DD4A-A823-85E0D45E2B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206231-526D-5D4E-BB43-228AD16EF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45295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9671E72-62AC-DE42-A9A2-DCECA7A8062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367B399-A3AD-F745-9DA3-BFD84977A8A4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7FB4421-055B-D045-BB04-A2E0EE60F0B8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DC80D8-A6AF-6C4B-8BF8-ADC014BA9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E43A07-83CD-B149-828E-0EDD554C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684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72132-974D-804B-987D-389097B701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E25A5B-EFEC-DE4D-B260-24D515F35E7A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3986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101C20B-5049-E64F-9133-DEB25EA365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049EBCD-F43B-B349-A340-ECAE7F6E37F6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4CEF4-E30F-3D4B-9EB0-6831A00C34DB}"/>
              </a:ext>
            </a:extLst>
          </p:cNvPr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12F9173-6EF1-034D-ADBB-232FFDC5E6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7E6D94-7673-CA41-8BF2-B16BCDC3E0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229F2B8-7086-6E47-A62E-BE4C5A475F39}"/>
              </a:ext>
            </a:extLst>
          </p:cNvPr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69403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D429C3-32E0-A044-9174-DB4D8057895B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6B4B4-99E8-124A-9006-7434EE900BC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D7162D96-5CB4-3C46-BCA6-7EE6346536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716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D79514-F371-B342-B4CA-3A980E36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1FC3B7-51F3-9848-A84B-BB82B02F404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207CA9-5988-1644-9FED-EEDFC61BD2ED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9587DB-4B11-8B43-97D5-16CC25526FC6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9A5B46-8F9D-134F-A39A-12838D40CB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1FAE0CC-D532-FB47-BC25-AE12F74D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3F6C4A0-6CE4-084A-B9BE-358D9A8558D5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0A815B-3129-EA4D-B977-EA17D9EA13A4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C150B0-91C6-D54B-9E27-D35C9BFED418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E3D334-5887-DF48-8926-8D4682867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63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FEACC62C-C50B-044A-9679-4228E4AB0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99E5093-C879-7C4B-8012-46EEA1C7F596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3AF003-6EC3-5842-BE95-C7A77C8AA1DE}"/>
              </a:ext>
            </a:extLst>
          </p:cNvPr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774433-4E6F-C147-87F6-5B4B7C9BF581}"/>
              </a:ext>
            </a:extLst>
          </p:cNvPr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FCBCDC-6A96-5541-846D-C6548C004D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15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690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19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16468-FCB6-394F-80A5-93073027873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7BC8A2-2DED-9A48-A625-72D79DB067B2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504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6B1AD5-CBBC-F54B-B1AB-F81E7BDE95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7B233-0D2D-4541-9087-3317FE4A4F7C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0A9F6978-4504-5144-B3E9-24AC60100D4D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286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E810B6D-17F4-CD49-9418-4C86BB23F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0" y="5303520"/>
            <a:ext cx="12192000" cy="1639827"/>
            <a:chOff x="0" y="5303520"/>
            <a:chExt cx="12192000" cy="163982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36" t="10674" r="12105" b="6770"/>
            <a:stretch/>
          </p:blipFill>
          <p:spPr>
            <a:xfrm rot="5400000">
              <a:off x="2302155" y="3001365"/>
              <a:ext cx="1639827" cy="62441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63" t="10674" r="11954" b="6770"/>
            <a:stretch/>
          </p:blipFill>
          <p:spPr>
            <a:xfrm rot="5400000">
              <a:off x="8439135" y="3108523"/>
              <a:ext cx="1557867" cy="5947862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3BA52F0-84DF-714E-8B56-D13FAD064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ED1354-EAE5-8A4B-8698-87F7CE9AC1DA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08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-208788" y="0"/>
            <a:ext cx="12609575" cy="2174490"/>
            <a:chOff x="0" y="5043119"/>
            <a:chExt cx="12191999" cy="181488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7392" r="19089" b="9030"/>
            <a:stretch/>
          </p:blipFill>
          <p:spPr>
            <a:xfrm rot="5400000">
              <a:off x="2349106" y="2694015"/>
              <a:ext cx="1814881" cy="651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2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7" t="31446" r="16827" b="9030"/>
            <a:stretch/>
          </p:blipFill>
          <p:spPr>
            <a:xfrm rot="5400000">
              <a:off x="8435259" y="3077812"/>
              <a:ext cx="1791433" cy="5722047"/>
            </a:xfrm>
            <a:prstGeom prst="rect">
              <a:avLst/>
            </a:prstGeom>
          </p:spPr>
        </p:pic>
      </p:grp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74A8FFF-3310-F449-B108-ECEB62FFB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99" t="16294" r="3322" b="6460"/>
          <a:stretch/>
        </p:blipFill>
        <p:spPr>
          <a:xfrm rot="5400000">
            <a:off x="4171319" y="95874"/>
            <a:ext cx="3849350" cy="12192003"/>
          </a:xfrm>
          <a:prstGeom prst="rect">
            <a:avLst/>
          </a:prstGeom>
        </p:spPr>
      </p:pic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E9EC03C-0001-D54F-9AB8-71B2BAC7D1D3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2CB313-F333-FA43-93E6-284849FDC2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1D5943-131C-8B43-8D90-81B145ED53F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B2D43E-CDB3-2C4C-8C62-778F4B147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337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6F1560-6E2B-ED4B-A449-B9F2F86895F9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B32339-37F4-EB41-B0B8-A862EC7001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 t="9031" r="39371" b="9031"/>
          <a:stretch/>
        </p:blipFill>
        <p:spPr>
          <a:xfrm>
            <a:off x="0" y="0"/>
            <a:ext cx="3572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5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9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722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650" r:id="rId37"/>
    <p:sldLayoutId id="2147483660" r:id="rId38"/>
    <p:sldLayoutId id="2147483661" r:id="rId39"/>
    <p:sldLayoutId id="2147483662" r:id="rId40"/>
    <p:sldLayoutId id="2147483649" r:id="rId41"/>
    <p:sldLayoutId id="2147483655" r:id="rId42"/>
    <p:sldLayoutId id="2147483663" r:id="rId43"/>
    <p:sldLayoutId id="2147483664" r:id="rId44"/>
    <p:sldLayoutId id="2147483665" r:id="rId45"/>
    <p:sldLayoutId id="2147483654" r:id="rId46"/>
    <p:sldLayoutId id="2147483666" r:id="rId47"/>
    <p:sldLayoutId id="2147483667" r:id="rId48"/>
    <p:sldLayoutId id="2147483668" r:id="rId49"/>
    <p:sldLayoutId id="2147483681" r:id="rId50"/>
    <p:sldLayoutId id="2147483682" r:id="rId51"/>
    <p:sldLayoutId id="2147483683" r:id="rId52"/>
    <p:sldLayoutId id="2147483684" r:id="rId53"/>
    <p:sldLayoutId id="2147483656" r:id="rId54"/>
    <p:sldLayoutId id="2147483670" r:id="rId55"/>
    <p:sldLayoutId id="2147483669" r:id="rId56"/>
    <p:sldLayoutId id="2147483671" r:id="rId57"/>
    <p:sldLayoutId id="2147483672" r:id="rId58"/>
    <p:sldLayoutId id="2147483673" r:id="rId59"/>
    <p:sldLayoutId id="2147483674" r:id="rId60"/>
    <p:sldLayoutId id="2147483675" r:id="rId61"/>
    <p:sldLayoutId id="2147483677" r:id="rId62"/>
    <p:sldLayoutId id="2147483676" r:id="rId63"/>
    <p:sldLayoutId id="2147483678" r:id="rId64"/>
    <p:sldLayoutId id="2147483679" r:id="rId65"/>
    <p:sldLayoutId id="2147483680" r:id="rId6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0F8E27-7883-444D-85EC-D586287523D4}"/>
              </a:ext>
            </a:extLst>
          </p:cNvPr>
          <p:cNvSpPr txBox="1">
            <a:spLocks/>
          </p:cNvSpPr>
          <p:nvPr/>
        </p:nvSpPr>
        <p:spPr>
          <a:xfrm>
            <a:off x="890649" y="1986971"/>
            <a:ext cx="10747169" cy="627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Série </a:t>
            </a:r>
            <a:r>
              <a:rPr lang="en-US" sz="3600" dirty="0" err="1"/>
              <a:t>d’apprentissage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ligne</a:t>
            </a:r>
            <a:r>
              <a:rPr lang="en-US" sz="3600" dirty="0"/>
              <a:t> sur la protection de </a:t>
            </a:r>
            <a:r>
              <a:rPr lang="en-US" sz="3600" dirty="0" err="1"/>
              <a:t>l’enfance</a:t>
            </a:r>
            <a:r>
              <a:rPr lang="en-US" sz="3600" dirty="0"/>
              <a:t> au </a:t>
            </a:r>
            <a:r>
              <a:rPr lang="en-US" sz="3600" dirty="0" err="1"/>
              <a:t>niveau</a:t>
            </a:r>
            <a:r>
              <a:rPr lang="en-US" sz="3600" dirty="0"/>
              <a:t> </a:t>
            </a:r>
            <a:r>
              <a:rPr lang="en-US" sz="3600" dirty="0" err="1"/>
              <a:t>communautaire</a:t>
            </a:r>
            <a:endParaRPr lang="en-US" sz="3600" dirty="0"/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584C9A-17F9-014D-B0CC-FF2BBD49A74D}"/>
              </a:ext>
            </a:extLst>
          </p:cNvPr>
          <p:cNvSpPr txBox="1">
            <a:spLocks/>
          </p:cNvSpPr>
          <p:nvPr/>
        </p:nvSpPr>
        <p:spPr>
          <a:xfrm>
            <a:off x="1428750" y="3736222"/>
            <a:ext cx="9793432" cy="145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en-US" sz="2400" dirty="0" err="1"/>
              <a:t>Vidéo</a:t>
            </a:r>
            <a:r>
              <a:rPr lang="en-US" sz="2400" dirty="0"/>
              <a:t> 3: Protection de </a:t>
            </a:r>
            <a:r>
              <a:rPr lang="en-US" sz="2400" dirty="0" err="1"/>
              <a:t>l’enfance</a:t>
            </a:r>
            <a:r>
              <a:rPr lang="en-US" sz="2400" dirty="0"/>
              <a:t> au </a:t>
            </a:r>
            <a:r>
              <a:rPr lang="en-US" sz="2400" dirty="0" err="1"/>
              <a:t>niveau</a:t>
            </a:r>
            <a:r>
              <a:rPr lang="en-US" sz="2400" dirty="0"/>
              <a:t> </a:t>
            </a:r>
            <a:r>
              <a:rPr lang="en-US" sz="2400" dirty="0" err="1"/>
              <a:t>communautaire</a:t>
            </a:r>
            <a:r>
              <a:rPr lang="en-US" sz="2400" dirty="0"/>
              <a:t> dans </a:t>
            </a:r>
            <a:r>
              <a:rPr lang="en-US" sz="2400" dirty="0" err="1"/>
              <a:t>l’intervention</a:t>
            </a:r>
            <a:r>
              <a:rPr lang="en-US" sz="2400" dirty="0"/>
              <a:t> </a:t>
            </a:r>
            <a:r>
              <a:rPr lang="en-US" sz="2400" dirty="0" err="1"/>
              <a:t>humanitaire</a:t>
            </a:r>
            <a:r>
              <a:rPr lang="en-US" sz="2400" dirty="0"/>
              <a:t>: </a:t>
            </a:r>
            <a:r>
              <a:rPr lang="en-US" sz="2400" dirty="0" err="1"/>
              <a:t>nécessité</a:t>
            </a:r>
            <a:r>
              <a:rPr lang="en-US" sz="2400" dirty="0"/>
              <a:t> d’un </a:t>
            </a:r>
            <a:r>
              <a:rPr lang="en-US" sz="2400" dirty="0" err="1"/>
              <a:t>changement</a:t>
            </a:r>
            <a:r>
              <a:rPr lang="en-US" sz="2400" dirty="0"/>
              <a:t> d’état </a:t>
            </a:r>
            <a:r>
              <a:rPr lang="en-US" sz="2400" dirty="0" err="1"/>
              <a:t>d’esprit</a:t>
            </a: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FDEC0-ED66-2D46-B1E3-7E1FD5BB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pic>
        <p:nvPicPr>
          <p:cNvPr id="7" name="Picture 6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8EF71C26-A0BA-6343-B88F-3EDD2C5DA8B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E7F3C-2694-0C43-87D7-A2D2C08C1762}"/>
              </a:ext>
            </a:extLst>
          </p:cNvPr>
          <p:cNvSpPr/>
          <p:nvPr/>
        </p:nvSpPr>
        <p:spPr>
          <a:xfrm>
            <a:off x="5083215" y="3346704"/>
            <a:ext cx="2025570" cy="82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22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0"/>
            <a:ext cx="10642599" cy="166420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Messages </a:t>
            </a:r>
            <a:r>
              <a:rPr lang="en-US" dirty="0" err="1">
                <a:solidFill>
                  <a:schemeClr val="bg1"/>
                </a:solidFill>
              </a:rPr>
              <a:t>clés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A9AEB2E-3DA8-C644-8A50-556C5E07EAAF}"/>
              </a:ext>
            </a:extLst>
          </p:cNvPr>
          <p:cNvSpPr txBox="1">
            <a:spLocks/>
          </p:cNvSpPr>
          <p:nvPr/>
        </p:nvSpPr>
        <p:spPr>
          <a:xfrm>
            <a:off x="835979" y="2067927"/>
            <a:ext cx="10395583" cy="4939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/>
              <a:t>Les communautés, les organisations de la société civile et les gouvernements locaux sont à l’avant-garde des interventions humanitaires. En tant qu’acteurs de la protection de l’enfance, nous devons faire </a:t>
            </a:r>
            <a:r>
              <a:rPr lang="fr-FR" sz="1800" b="1" dirty="0">
                <a:solidFill>
                  <a:srgbClr val="026794"/>
                </a:solidFill>
              </a:rPr>
              <a:t>une pause et réfléchir </a:t>
            </a:r>
            <a:r>
              <a:rPr lang="fr-FR" sz="1800" dirty="0"/>
              <a:t>à la façon dont nous pouvons être de meilleurs partenaires pour atteindre les objectifs communs et </a:t>
            </a:r>
            <a:r>
              <a:rPr lang="fr-FR" sz="1800" b="1" dirty="0">
                <a:solidFill>
                  <a:srgbClr val="026794"/>
                </a:solidFill>
              </a:rPr>
              <a:t>créer des possibilités</a:t>
            </a:r>
            <a:r>
              <a:rPr lang="fr-FR" sz="1800" b="1" dirty="0">
                <a:solidFill>
                  <a:schemeClr val="accent3"/>
                </a:solidFill>
              </a:rPr>
              <a:t> </a:t>
            </a:r>
            <a:r>
              <a:rPr lang="fr-FR" sz="1800" dirty="0"/>
              <a:t>de travail plus durables et plus efficaces avec les communautés.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/>
              <a:t>Pour être en mesure de s’engager efficacement avec les communautés, il nous faut bien plus que notre expertise technique en matière de protection de l’enfance. Il nous faut </a:t>
            </a:r>
            <a:r>
              <a:rPr lang="fr-FR" sz="1800" b="1" dirty="0">
                <a:solidFill>
                  <a:srgbClr val="026794"/>
                </a:solidFill>
              </a:rPr>
              <a:t>des attitudes et des comportements qui renforcent la confiance et les relations de collaboration</a:t>
            </a:r>
            <a:r>
              <a:rPr lang="fr-FR" sz="1800" dirty="0">
                <a:solidFill>
                  <a:srgbClr val="026794"/>
                </a:solidFill>
              </a:rPr>
              <a:t>. </a:t>
            </a:r>
            <a:r>
              <a:rPr lang="fr-FR" sz="1800" dirty="0"/>
              <a:t>Il s’agit notamment du respect, de l’humilité, de la patience et d’être un bon auditeur et un bon apprenant.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2608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63" y="394526"/>
            <a:ext cx="10841036" cy="166420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900" dirty="0" err="1">
                <a:solidFill>
                  <a:schemeClr val="bg1"/>
                </a:solidFill>
              </a:rPr>
              <a:t>Veuillez</a:t>
            </a:r>
            <a:r>
              <a:rPr lang="en-US" sz="2900" dirty="0">
                <a:solidFill>
                  <a:schemeClr val="bg1"/>
                </a:solidFill>
              </a:rPr>
              <a:t> donner </a:t>
            </a:r>
            <a:r>
              <a:rPr lang="en-US" sz="2900" dirty="0" err="1">
                <a:solidFill>
                  <a:schemeClr val="bg1"/>
                </a:solidFill>
              </a:rPr>
              <a:t>votre</a:t>
            </a:r>
            <a:r>
              <a:rPr lang="en-US" sz="2900" dirty="0">
                <a:solidFill>
                  <a:schemeClr val="bg1"/>
                </a:solidFill>
              </a:rPr>
              <a:t> feedback au Groupe </a:t>
            </a:r>
            <a:r>
              <a:rPr lang="en-US" sz="2900" dirty="0" err="1">
                <a:solidFill>
                  <a:schemeClr val="bg1"/>
                </a:solidFill>
              </a:rPr>
              <a:t>spécialisé</a:t>
            </a:r>
            <a:r>
              <a:rPr lang="en-US" sz="2900" dirty="0">
                <a:solidFill>
                  <a:schemeClr val="bg1"/>
                </a:solidFill>
              </a:rPr>
              <a:t> sur la protection de </a:t>
            </a:r>
            <a:r>
              <a:rPr lang="en-US" sz="2900" dirty="0" err="1">
                <a:solidFill>
                  <a:schemeClr val="bg1"/>
                </a:solidFill>
              </a:rPr>
              <a:t>l’enfance</a:t>
            </a:r>
            <a:r>
              <a:rPr lang="en-US" sz="2900" dirty="0">
                <a:solidFill>
                  <a:schemeClr val="bg1"/>
                </a:solidFill>
              </a:rPr>
              <a:t> au </a:t>
            </a:r>
            <a:r>
              <a:rPr lang="en-US" sz="2900" dirty="0" err="1">
                <a:solidFill>
                  <a:schemeClr val="bg1"/>
                </a:solidFill>
              </a:rPr>
              <a:t>niveau</a:t>
            </a:r>
            <a:r>
              <a:rPr lang="en-US" sz="2900" dirty="0">
                <a:solidFill>
                  <a:schemeClr val="bg1"/>
                </a:solidFill>
              </a:rPr>
              <a:t> </a:t>
            </a:r>
            <a:r>
              <a:rPr lang="en-US" sz="2900" dirty="0" err="1">
                <a:solidFill>
                  <a:schemeClr val="bg1"/>
                </a:solidFill>
              </a:rPr>
              <a:t>communautaire</a:t>
            </a:r>
            <a:r>
              <a:rPr lang="en-US" sz="2900" dirty="0">
                <a:solidFill>
                  <a:schemeClr val="bg1"/>
                </a:solidFill>
              </a:rPr>
              <a:t> de </a:t>
            </a:r>
            <a:r>
              <a:rPr lang="en-US" sz="2900" dirty="0" err="1">
                <a:solidFill>
                  <a:schemeClr val="bg1"/>
                </a:solidFill>
              </a:rPr>
              <a:t>l’Alliance</a:t>
            </a:r>
            <a:r>
              <a:rPr lang="en-US" sz="2900" dirty="0">
                <a:solidFill>
                  <a:schemeClr val="bg1"/>
                </a:solidFill>
              </a:rPr>
              <a:t>!</a:t>
            </a:r>
            <a:br>
              <a:rPr lang="en-US" sz="3200" dirty="0">
                <a:solidFill>
                  <a:schemeClr val="bg1"/>
                </a:solidFill>
              </a:rPr>
            </a:b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82875C7-138F-AA41-B2CA-D3555EE8F602}"/>
              </a:ext>
            </a:extLst>
          </p:cNvPr>
          <p:cNvSpPr txBox="1">
            <a:spLocks/>
          </p:cNvSpPr>
          <p:nvPr/>
        </p:nvSpPr>
        <p:spPr>
          <a:xfrm>
            <a:off x="588963" y="2058734"/>
            <a:ext cx="10469561" cy="4799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None/>
            </a:pPr>
            <a:r>
              <a:rPr lang="en-US" sz="2200" b="1" dirty="0">
                <a:solidFill>
                  <a:srgbClr val="026794"/>
                </a:solidFill>
              </a:rPr>
              <a:t>Avant de </a:t>
            </a:r>
            <a:r>
              <a:rPr lang="en-US" sz="2200" b="1" dirty="0" err="1">
                <a:solidFill>
                  <a:srgbClr val="026794"/>
                </a:solidFill>
              </a:rPr>
              <a:t>partir</a:t>
            </a:r>
            <a:r>
              <a:rPr lang="en-US" sz="2200" b="1" dirty="0">
                <a:solidFill>
                  <a:srgbClr val="026794"/>
                </a:solidFill>
              </a:rPr>
              <a:t>, </a:t>
            </a:r>
            <a:r>
              <a:rPr lang="en-US" sz="2200" b="1" dirty="0" err="1">
                <a:solidFill>
                  <a:srgbClr val="026794"/>
                </a:solidFill>
              </a:rPr>
              <a:t>veuillez</a:t>
            </a:r>
            <a:r>
              <a:rPr lang="en-US" sz="2200" b="1" dirty="0">
                <a:solidFill>
                  <a:srgbClr val="026794"/>
                </a:solidFill>
              </a:rPr>
              <a:t> </a:t>
            </a:r>
            <a:r>
              <a:rPr lang="en-US" sz="2200" b="1" dirty="0" err="1">
                <a:solidFill>
                  <a:srgbClr val="026794"/>
                </a:solidFill>
              </a:rPr>
              <a:t>compléter</a:t>
            </a:r>
            <a:r>
              <a:rPr lang="en-US" sz="2200" b="1" dirty="0">
                <a:solidFill>
                  <a:srgbClr val="026794"/>
                </a:solidFill>
              </a:rPr>
              <a:t>: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/>
              <a:t>La </a:t>
            </a:r>
            <a:r>
              <a:rPr lang="en-US" sz="1800" dirty="0" err="1"/>
              <a:t>feuille</a:t>
            </a:r>
            <a:r>
              <a:rPr lang="en-US" sz="1800" dirty="0"/>
              <a:t> </a:t>
            </a:r>
            <a:r>
              <a:rPr lang="en-US" sz="1800" dirty="0" err="1"/>
              <a:t>d’inscription</a:t>
            </a:r>
            <a:endParaRPr lang="en-US" sz="1800" dirty="0"/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 err="1"/>
              <a:t>L’exercice</a:t>
            </a:r>
            <a:r>
              <a:rPr lang="en-US" sz="1800" dirty="0"/>
              <a:t> de feedback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endParaRPr lang="en-US" sz="1800" dirty="0"/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5314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oy smiling for the camera&#10;&#10;Description automatically generated">
            <a:extLst>
              <a:ext uri="{FF2B5EF4-FFF2-40B4-BE49-F238E27FC236}">
                <a16:creationId xmlns:a16="http://schemas.microsoft.com/office/drawing/2014/main" id="{D655D886-B100-1141-93EA-55EC9EA50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24" b="-6625"/>
          <a:stretch/>
        </p:blipFill>
        <p:spPr>
          <a:xfrm>
            <a:off x="0" y="0"/>
            <a:ext cx="12217485" cy="80970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1C9D0C-3B35-344F-AF4C-9666C71567FD}"/>
              </a:ext>
            </a:extLst>
          </p:cNvPr>
          <p:cNvSpPr/>
          <p:nvPr/>
        </p:nvSpPr>
        <p:spPr>
          <a:xfrm>
            <a:off x="0" y="0"/>
            <a:ext cx="12217484" cy="7558088"/>
          </a:xfrm>
          <a:prstGeom prst="rect">
            <a:avLst/>
          </a:prstGeom>
          <a:solidFill>
            <a:srgbClr val="02679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95195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Merci!</a:t>
            </a:r>
          </a:p>
        </p:txBody>
      </p:sp>
    </p:spTree>
    <p:extLst>
      <p:ext uri="{BB962C8B-B14F-4D97-AF65-F5344CB8AC3E}">
        <p14:creationId xmlns:p14="http://schemas.microsoft.com/office/powerpoint/2010/main" val="21097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0A021B-91F5-FC43-B9BA-653DDAC616EE}"/>
              </a:ext>
            </a:extLst>
          </p:cNvPr>
          <p:cNvSpPr txBox="1"/>
          <p:nvPr/>
        </p:nvSpPr>
        <p:spPr>
          <a:xfrm>
            <a:off x="4913441" y="1080548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 de l’activité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Emplacement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4482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7911-0ADD-5E4B-BAF3-47153A97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de la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389A5-5BDB-0B49-9F21-97DAFD5B3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B84DA20-868B-E94A-9728-97296593752A}"/>
              </a:ext>
            </a:extLst>
          </p:cNvPr>
          <p:cNvSpPr txBox="1">
            <a:spLocks/>
          </p:cNvSpPr>
          <p:nvPr/>
        </p:nvSpPr>
        <p:spPr>
          <a:xfrm>
            <a:off x="656022" y="245745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mise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œuvre</a:t>
            </a:r>
            <a:r>
              <a:rPr lang="en-US" sz="1800" dirty="0"/>
              <a:t> de la </a:t>
            </a:r>
            <a:r>
              <a:rPr lang="en-US" sz="1800" dirty="0" err="1"/>
              <a:t>Norme</a:t>
            </a:r>
            <a:r>
              <a:rPr lang="en-US" sz="1800" dirty="0"/>
              <a:t> </a:t>
            </a:r>
            <a:r>
              <a:rPr lang="en-US" sz="1800" dirty="0" err="1"/>
              <a:t>minimale</a:t>
            </a:r>
            <a:r>
              <a:rPr lang="en-US" sz="1800" dirty="0"/>
              <a:t> 17 de SMPE  et la nouvelle </a:t>
            </a:r>
            <a:r>
              <a:rPr lang="en-US" sz="1800" dirty="0" err="1"/>
              <a:t>ressource</a:t>
            </a:r>
            <a:r>
              <a:rPr lang="en-US" sz="1800" dirty="0"/>
              <a:t> </a:t>
            </a:r>
            <a:r>
              <a:rPr lang="en-US" sz="1800" dirty="0" err="1"/>
              <a:t>interorganisme</a:t>
            </a:r>
            <a:r>
              <a:rPr lang="en-US" sz="1800" dirty="0"/>
              <a:t>,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terrain: </a:t>
            </a:r>
            <a:r>
              <a:rPr lang="en-US" sz="1800" dirty="0" err="1"/>
              <a:t>Approches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dans </a:t>
            </a:r>
            <a:r>
              <a:rPr lang="en-US" sz="1800" dirty="0" err="1"/>
              <a:t>l’intervention</a:t>
            </a:r>
            <a:r>
              <a:rPr lang="en-US" sz="1800" dirty="0"/>
              <a:t> </a:t>
            </a:r>
            <a:r>
              <a:rPr lang="en-US" sz="1800" dirty="0" err="1"/>
              <a:t>humanitaire</a:t>
            </a:r>
            <a:r>
              <a:rPr lang="en-US" sz="1800" dirty="0"/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3497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7911-0ADD-5E4B-BAF3-47153A97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Objectifs</a:t>
            </a:r>
            <a:r>
              <a:rPr lang="en-US" dirty="0"/>
              <a:t> de la </a:t>
            </a:r>
            <a:r>
              <a:rPr lang="en-US" dirty="0" err="1"/>
              <a:t>série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ligne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38FB04-23C1-3A48-A6AA-F6933B62524F}"/>
              </a:ext>
            </a:extLst>
          </p:cNvPr>
          <p:cNvSpPr txBox="1">
            <a:spLocks/>
          </p:cNvSpPr>
          <p:nvPr/>
        </p:nvSpPr>
        <p:spPr>
          <a:xfrm>
            <a:off x="564935" y="2217717"/>
            <a:ext cx="10697776" cy="331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 err="1">
                <a:solidFill>
                  <a:srgbClr val="026794"/>
                </a:solidFill>
              </a:rPr>
              <a:t>Objectifs</a:t>
            </a:r>
            <a:r>
              <a:rPr lang="en-US" sz="2200" b="1" dirty="0">
                <a:solidFill>
                  <a:srgbClr val="026794"/>
                </a:solidFill>
              </a:rPr>
              <a:t>: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900" dirty="0" err="1"/>
              <a:t>Permettre</a:t>
            </a:r>
            <a:r>
              <a:rPr lang="en-US" sz="1900" dirty="0"/>
              <a:t> aux </a:t>
            </a:r>
            <a:r>
              <a:rPr lang="en-US" sz="1900" dirty="0" err="1"/>
              <a:t>professionnels</a:t>
            </a:r>
            <a:r>
              <a:rPr lang="en-US" sz="1900" dirty="0"/>
              <a:t> de la protection de </a:t>
            </a:r>
            <a:r>
              <a:rPr lang="en-US" sz="1900" dirty="0" err="1"/>
              <a:t>l’enfance</a:t>
            </a:r>
            <a:r>
              <a:rPr lang="en-US" sz="1900" dirty="0"/>
              <a:t> (PE) de </a:t>
            </a:r>
            <a:r>
              <a:rPr lang="en-US" sz="1900" dirty="0" err="1"/>
              <a:t>connaitre</a:t>
            </a:r>
            <a:r>
              <a:rPr lang="en-US" sz="1900" dirty="0"/>
              <a:t> la </a:t>
            </a:r>
            <a:r>
              <a:rPr lang="en-US" sz="1900" dirty="0" err="1"/>
              <a:t>terminologie</a:t>
            </a:r>
            <a:r>
              <a:rPr lang="en-US" sz="1900" dirty="0"/>
              <a:t> et les concepts </a:t>
            </a:r>
            <a:r>
              <a:rPr lang="en-US" sz="1900" dirty="0" err="1"/>
              <a:t>clés</a:t>
            </a:r>
            <a:r>
              <a:rPr lang="en-US" sz="1900" dirty="0"/>
              <a:t> de la PE au </a:t>
            </a:r>
            <a:r>
              <a:rPr lang="en-US" sz="1900" dirty="0" err="1"/>
              <a:t>niveau</a:t>
            </a:r>
            <a:r>
              <a:rPr lang="en-US" sz="1900" dirty="0"/>
              <a:t> </a:t>
            </a:r>
            <a:r>
              <a:rPr lang="en-US" sz="1900" dirty="0" err="1"/>
              <a:t>communautaire</a:t>
            </a:r>
            <a:r>
              <a:rPr lang="en-US" sz="1900" dirty="0"/>
              <a:t> et savoir </a:t>
            </a:r>
            <a:r>
              <a:rPr lang="en-US" sz="1900" dirty="0" err="1"/>
              <a:t>où</a:t>
            </a:r>
            <a:r>
              <a:rPr lang="en-US" sz="1900" dirty="0"/>
              <a:t> </a:t>
            </a:r>
            <a:r>
              <a:rPr lang="en-US" sz="1900" dirty="0" err="1"/>
              <a:t>accéder</a:t>
            </a:r>
            <a:r>
              <a:rPr lang="en-US" sz="1900" dirty="0"/>
              <a:t> </a:t>
            </a:r>
            <a:r>
              <a:rPr lang="en-US" sz="1900" dirty="0" err="1"/>
              <a:t>à</a:t>
            </a:r>
            <a:r>
              <a:rPr lang="en-US" sz="1900" dirty="0"/>
              <a:t> </a:t>
            </a:r>
            <a:r>
              <a:rPr lang="en-US" sz="1900" dirty="0" err="1"/>
              <a:t>ces</a:t>
            </a:r>
            <a:r>
              <a:rPr lang="en-US" sz="1900" dirty="0"/>
              <a:t> </a:t>
            </a:r>
            <a:r>
              <a:rPr lang="en-US" sz="1900" dirty="0" err="1"/>
              <a:t>ressources</a:t>
            </a:r>
            <a:r>
              <a:rPr lang="en-US" sz="1900" dirty="0"/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900" dirty="0" err="1"/>
              <a:t>Permettre</a:t>
            </a:r>
            <a:r>
              <a:rPr lang="en-US" sz="1900" dirty="0"/>
              <a:t> aux </a:t>
            </a:r>
            <a:r>
              <a:rPr lang="en-US" sz="1900" dirty="0" err="1"/>
              <a:t>spécialistes</a:t>
            </a:r>
            <a:r>
              <a:rPr lang="en-US" sz="1900" dirty="0"/>
              <a:t> de la protection de </a:t>
            </a:r>
            <a:r>
              <a:rPr lang="en-US" sz="1900" dirty="0" err="1"/>
              <a:t>l’enfance</a:t>
            </a:r>
            <a:r>
              <a:rPr lang="en-US" sz="1900" dirty="0"/>
              <a:t> de </a:t>
            </a:r>
            <a:r>
              <a:rPr lang="en-US" sz="1900" dirty="0" err="1"/>
              <a:t>mener</a:t>
            </a:r>
            <a:r>
              <a:rPr lang="en-US" sz="1900" dirty="0"/>
              <a:t> </a:t>
            </a:r>
            <a:r>
              <a:rPr lang="en-US" sz="1900" dirty="0" err="1"/>
              <a:t>une</a:t>
            </a:r>
            <a:r>
              <a:rPr lang="en-US" sz="1900" dirty="0"/>
              <a:t> </a:t>
            </a:r>
            <a:r>
              <a:rPr lang="en-US" sz="1900" dirty="0" err="1"/>
              <a:t>réflexion</a:t>
            </a:r>
            <a:r>
              <a:rPr lang="en-US" sz="1900" dirty="0"/>
              <a:t> sur les </a:t>
            </a:r>
            <a:r>
              <a:rPr lang="en-US" sz="1900" dirty="0" err="1"/>
              <a:t>pratiques</a:t>
            </a:r>
            <a:r>
              <a:rPr lang="en-US" sz="1900" dirty="0"/>
              <a:t> </a:t>
            </a:r>
            <a:r>
              <a:rPr lang="en-US" sz="1900" dirty="0" err="1"/>
              <a:t>actuelles</a:t>
            </a:r>
            <a:r>
              <a:rPr lang="en-US" sz="1900" dirty="0"/>
              <a:t> </a:t>
            </a:r>
            <a:r>
              <a:rPr lang="en-US" sz="1900" dirty="0" err="1"/>
              <a:t>à</a:t>
            </a:r>
            <a:r>
              <a:rPr lang="en-US" sz="1900" dirty="0"/>
              <a:t> la lumière des </a:t>
            </a:r>
            <a:r>
              <a:rPr lang="en-US" sz="1900" dirty="0" err="1"/>
              <a:t>recherches</a:t>
            </a:r>
            <a:r>
              <a:rPr lang="en-US" sz="1900" dirty="0"/>
              <a:t> et de </a:t>
            </a:r>
            <a:r>
              <a:rPr lang="en-US" sz="1900" dirty="0" err="1"/>
              <a:t>l’apprentissage</a:t>
            </a:r>
            <a:r>
              <a:rPr lang="en-US" sz="1900" dirty="0"/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900" dirty="0" err="1"/>
              <a:t>Permettre</a:t>
            </a:r>
            <a:r>
              <a:rPr lang="en-US" sz="1900" dirty="0"/>
              <a:t> aux </a:t>
            </a:r>
            <a:r>
              <a:rPr lang="en-US" sz="1900" dirty="0" err="1"/>
              <a:t>professionnels</a:t>
            </a:r>
            <a:r>
              <a:rPr lang="en-US" sz="1900" dirty="0"/>
              <a:t> de la protection de </a:t>
            </a:r>
            <a:r>
              <a:rPr lang="en-US" sz="1900" dirty="0" err="1"/>
              <a:t>l’enfance</a:t>
            </a:r>
            <a:r>
              <a:rPr lang="en-US" sz="1900" dirty="0"/>
              <a:t> de </a:t>
            </a:r>
            <a:r>
              <a:rPr lang="en-US" sz="1900" dirty="0" err="1"/>
              <a:t>s’engager</a:t>
            </a:r>
            <a:r>
              <a:rPr lang="en-US" sz="1900" dirty="0"/>
              <a:t> dans des conversations </a:t>
            </a:r>
            <a:r>
              <a:rPr lang="en-US" sz="1900" dirty="0" err="1"/>
              <a:t>dirigées</a:t>
            </a:r>
            <a:r>
              <a:rPr lang="en-US" sz="1900" dirty="0"/>
              <a:t> par les pairs sur </a:t>
            </a:r>
            <a:r>
              <a:rPr lang="en-US" sz="1900" dirty="0" err="1"/>
              <a:t>l’établissement</a:t>
            </a:r>
            <a:r>
              <a:rPr lang="en-US" sz="1900" dirty="0"/>
              <a:t> d’un lien entre </a:t>
            </a:r>
            <a:r>
              <a:rPr lang="en-US" sz="1900" dirty="0" err="1"/>
              <a:t>l’utilisation</a:t>
            </a:r>
            <a:r>
              <a:rPr lang="en-US" sz="1900" dirty="0"/>
              <a:t> </a:t>
            </a:r>
            <a:r>
              <a:rPr lang="en-US" sz="1900" dirty="0" err="1"/>
              <a:t>pratique</a:t>
            </a:r>
            <a:r>
              <a:rPr lang="en-US" sz="1900" dirty="0"/>
              <a:t> des </a:t>
            </a:r>
            <a:r>
              <a:rPr lang="en-US" sz="1900" dirty="0" err="1"/>
              <a:t>ressources</a:t>
            </a:r>
            <a:r>
              <a:rPr lang="en-US" sz="1900" dirty="0"/>
              <a:t> mises </a:t>
            </a:r>
            <a:r>
              <a:rPr lang="en-US" sz="1900" dirty="0" err="1"/>
              <a:t>en</a:t>
            </a:r>
            <a:r>
              <a:rPr lang="en-US" sz="1900" dirty="0"/>
              <a:t> </a:t>
            </a:r>
            <a:r>
              <a:rPr lang="en-US" sz="1900" dirty="0" err="1"/>
              <a:t>évidence</a:t>
            </a:r>
            <a:r>
              <a:rPr lang="en-US" sz="1900" dirty="0"/>
              <a:t> et le travail avec les </a:t>
            </a:r>
            <a:r>
              <a:rPr lang="en-US" sz="1900" dirty="0" err="1"/>
              <a:t>communautés</a:t>
            </a:r>
            <a:r>
              <a:rPr lang="en-US" sz="1900" dirty="0"/>
              <a:t> dans les </a:t>
            </a:r>
            <a:r>
              <a:rPr lang="en-US" sz="1900" dirty="0" err="1"/>
              <a:t>contextes</a:t>
            </a:r>
            <a:r>
              <a:rPr lang="en-US" sz="1900" dirty="0"/>
              <a:t> </a:t>
            </a:r>
            <a:r>
              <a:rPr lang="en-US" sz="1900" dirty="0" err="1"/>
              <a:t>humanitaires</a:t>
            </a:r>
            <a:r>
              <a:rPr lang="en-US" sz="1900" dirty="0"/>
              <a:t>.</a:t>
            </a:r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86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4D140-60C5-234A-8167-8537A9D18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700" y="2400300"/>
            <a:ext cx="10642599" cy="17949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err="1"/>
              <a:t>Vidéo</a:t>
            </a:r>
            <a:r>
              <a:rPr lang="en-US" dirty="0"/>
              <a:t> 3: Protection de </a:t>
            </a:r>
            <a:r>
              <a:rPr lang="en-US" dirty="0" err="1"/>
              <a:t>l’enfance</a:t>
            </a:r>
            <a:r>
              <a:rPr lang="en-US" dirty="0"/>
              <a:t> au </a:t>
            </a:r>
            <a:r>
              <a:rPr lang="en-US" dirty="0" err="1"/>
              <a:t>niveau</a:t>
            </a:r>
            <a:r>
              <a:rPr lang="en-US" dirty="0"/>
              <a:t> </a:t>
            </a:r>
            <a:r>
              <a:rPr lang="en-US" dirty="0" err="1"/>
              <a:t>communautaire</a:t>
            </a:r>
            <a:r>
              <a:rPr lang="en-US" dirty="0"/>
              <a:t> dans </a:t>
            </a:r>
            <a:r>
              <a:rPr lang="en-US" dirty="0" err="1"/>
              <a:t>l’intervention</a:t>
            </a:r>
            <a:r>
              <a:rPr lang="en-US" dirty="0"/>
              <a:t> </a:t>
            </a:r>
            <a:r>
              <a:rPr lang="en-US" dirty="0" err="1"/>
              <a:t>humanitaire</a:t>
            </a:r>
            <a:r>
              <a:rPr lang="en-US" dirty="0"/>
              <a:t>: </a:t>
            </a:r>
            <a:r>
              <a:rPr lang="en-US" dirty="0" err="1"/>
              <a:t>nécessité</a:t>
            </a:r>
            <a:r>
              <a:rPr lang="en-US" dirty="0"/>
              <a:t> d’un </a:t>
            </a:r>
            <a:r>
              <a:rPr lang="en-US" dirty="0" err="1"/>
              <a:t>changement</a:t>
            </a:r>
            <a:r>
              <a:rPr lang="en-US" dirty="0"/>
              <a:t> d’état </a:t>
            </a:r>
            <a:r>
              <a:rPr lang="en-US" dirty="0" err="1"/>
              <a:t>d’esprit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96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7911-0ADD-5E4B-BAF3-47153A974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But et </a:t>
            </a:r>
            <a:r>
              <a:rPr lang="en-US" dirty="0" err="1"/>
              <a:t>résultats</a:t>
            </a:r>
            <a:r>
              <a:rPr lang="en-US" dirty="0"/>
              <a:t> </a:t>
            </a:r>
            <a:r>
              <a:rPr lang="en-US" dirty="0" err="1"/>
              <a:t>d’apprentissage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D389A5-5BDB-0B49-9F21-97DAFD5B3D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But:</a:t>
            </a:r>
          </a:p>
          <a:p>
            <a:endParaRPr lang="en-US" sz="2200" dirty="0">
              <a:solidFill>
                <a:srgbClr val="026794"/>
              </a:solidFill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7B84DA20-868B-E94A-9728-97296593752A}"/>
              </a:ext>
            </a:extLst>
          </p:cNvPr>
          <p:cNvSpPr txBox="1">
            <a:spLocks/>
          </p:cNvSpPr>
          <p:nvPr/>
        </p:nvSpPr>
        <p:spPr>
          <a:xfrm>
            <a:off x="656022" y="2457450"/>
            <a:ext cx="10164376" cy="1538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</a:t>
            </a:r>
            <a:r>
              <a:rPr lang="en-US" sz="1800" dirty="0" err="1"/>
              <a:t>réflexion</a:t>
            </a:r>
            <a:r>
              <a:rPr lang="en-US" sz="1800" dirty="0"/>
              <a:t> sur les </a:t>
            </a:r>
            <a:r>
              <a:rPr lang="en-US" sz="1800" dirty="0" err="1"/>
              <a:t>changements</a:t>
            </a:r>
            <a:r>
              <a:rPr lang="en-US" sz="1800" dirty="0"/>
              <a:t> des </a:t>
            </a:r>
            <a:r>
              <a:rPr lang="en-US" sz="1800" dirty="0" err="1"/>
              <a:t>mentalités</a:t>
            </a:r>
            <a:r>
              <a:rPr lang="en-US" sz="1800" dirty="0"/>
              <a:t> </a:t>
            </a:r>
            <a:r>
              <a:rPr lang="en-US" sz="1800" dirty="0" err="1"/>
              <a:t>dont</a:t>
            </a:r>
            <a:r>
              <a:rPr lang="en-US" sz="1800" dirty="0"/>
              <a:t> les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peuvent</a:t>
            </a:r>
            <a:r>
              <a:rPr lang="en-US" sz="1800" dirty="0"/>
              <a:t> </a:t>
            </a:r>
            <a:r>
              <a:rPr lang="en-US" sz="1800" dirty="0" err="1"/>
              <a:t>avoir</a:t>
            </a:r>
            <a:r>
              <a:rPr lang="en-US" sz="1800" dirty="0"/>
              <a:t> </a:t>
            </a:r>
            <a:r>
              <a:rPr lang="en-US" sz="1800" dirty="0" err="1"/>
              <a:t>besoin</a:t>
            </a:r>
            <a:r>
              <a:rPr lang="en-US" sz="1800" dirty="0"/>
              <a:t> pour </a:t>
            </a:r>
            <a:r>
              <a:rPr lang="en-US" sz="1800" dirty="0" err="1"/>
              <a:t>travailler</a:t>
            </a:r>
            <a:r>
              <a:rPr lang="en-US" sz="1800" dirty="0"/>
              <a:t> </a:t>
            </a:r>
            <a:r>
              <a:rPr lang="en-US" sz="1800" dirty="0" err="1"/>
              <a:t>efficacement</a:t>
            </a:r>
            <a:r>
              <a:rPr lang="en-US" sz="1800" dirty="0"/>
              <a:t> aux </a:t>
            </a:r>
            <a:r>
              <a:rPr lang="en-US" sz="1800" dirty="0" err="1"/>
              <a:t>côtés</a:t>
            </a:r>
            <a:r>
              <a:rPr lang="en-US" sz="1800" dirty="0"/>
              <a:t> des </a:t>
            </a:r>
            <a:r>
              <a:rPr lang="en-US" sz="1800" dirty="0" err="1"/>
              <a:t>communautés</a:t>
            </a:r>
            <a:r>
              <a:rPr lang="en-US" sz="1800" dirty="0"/>
              <a:t>.</a:t>
            </a:r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38FB04-23C1-3A48-A6AA-F6933B62524F}"/>
              </a:ext>
            </a:extLst>
          </p:cNvPr>
          <p:cNvSpPr txBox="1">
            <a:spLocks/>
          </p:cNvSpPr>
          <p:nvPr/>
        </p:nvSpPr>
        <p:spPr>
          <a:xfrm>
            <a:off x="656024" y="3429000"/>
            <a:ext cx="10697776" cy="2781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200" b="1" dirty="0" err="1">
                <a:solidFill>
                  <a:srgbClr val="026794"/>
                </a:solidFill>
              </a:rPr>
              <a:t>Résultats</a:t>
            </a:r>
            <a:r>
              <a:rPr lang="en-US" sz="2200" b="1" dirty="0">
                <a:solidFill>
                  <a:srgbClr val="026794"/>
                </a:solidFill>
              </a:rPr>
              <a:t> de </a:t>
            </a:r>
            <a:r>
              <a:rPr lang="en-US" sz="2200" b="1" dirty="0" err="1">
                <a:solidFill>
                  <a:srgbClr val="026794"/>
                </a:solidFill>
              </a:rPr>
              <a:t>l’apprentissage</a:t>
            </a:r>
            <a:r>
              <a:rPr lang="en-US" sz="2200" b="1" dirty="0">
                <a:solidFill>
                  <a:srgbClr val="026794"/>
                </a:solidFill>
              </a:rPr>
              <a:t>: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capables</a:t>
            </a:r>
            <a:r>
              <a:rPr lang="en-US" sz="1800" dirty="0"/>
              <a:t> </a:t>
            </a:r>
            <a:r>
              <a:rPr lang="en-US" sz="1800" dirty="0" err="1"/>
              <a:t>d’identifier</a:t>
            </a:r>
            <a:r>
              <a:rPr lang="en-US" sz="1800" dirty="0"/>
              <a:t> les attitudes, les </a:t>
            </a:r>
            <a:r>
              <a:rPr lang="en-US" sz="1800" dirty="0" err="1"/>
              <a:t>comportements</a:t>
            </a:r>
            <a:r>
              <a:rPr lang="en-US" sz="1800" dirty="0"/>
              <a:t> et les </a:t>
            </a:r>
            <a:r>
              <a:rPr lang="en-US" sz="1800" dirty="0" err="1"/>
              <a:t>compétences</a:t>
            </a:r>
            <a:r>
              <a:rPr lang="en-US" sz="1800" dirty="0"/>
              <a:t> qui </a:t>
            </a:r>
            <a:r>
              <a:rPr lang="en-US" sz="1800" dirty="0" err="1"/>
              <a:t>contribuent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un engagement </a:t>
            </a:r>
            <a:r>
              <a:rPr lang="en-US" sz="1800" dirty="0" err="1"/>
              <a:t>communautaire</a:t>
            </a:r>
            <a:r>
              <a:rPr lang="en-US" sz="1800" dirty="0"/>
              <a:t> </a:t>
            </a:r>
            <a:r>
              <a:rPr lang="en-US" sz="1800" dirty="0" err="1"/>
              <a:t>efficace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r>
              <a:rPr lang="en-US" sz="1800" dirty="0"/>
              <a:t>Les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pourront</a:t>
            </a:r>
            <a:r>
              <a:rPr lang="en-US" sz="1800" dirty="0"/>
              <a:t> </a:t>
            </a:r>
            <a:r>
              <a:rPr lang="en-US" sz="1800" dirty="0" err="1"/>
              <a:t>décrire</a:t>
            </a:r>
            <a:r>
              <a:rPr lang="en-US" sz="1800" dirty="0"/>
              <a:t> comment </a:t>
            </a:r>
            <a:r>
              <a:rPr lang="en-US" sz="1800" dirty="0" err="1"/>
              <a:t>ces</a:t>
            </a:r>
            <a:r>
              <a:rPr lang="en-US" sz="1800" dirty="0"/>
              <a:t> attitudes, </a:t>
            </a:r>
            <a:r>
              <a:rPr lang="en-US" sz="1800" dirty="0" err="1"/>
              <a:t>comportements</a:t>
            </a:r>
            <a:r>
              <a:rPr lang="en-US" sz="1800" dirty="0"/>
              <a:t> et </a:t>
            </a:r>
            <a:r>
              <a:rPr lang="en-US" sz="1800" dirty="0" err="1"/>
              <a:t>compétences</a:t>
            </a:r>
            <a:r>
              <a:rPr lang="en-US" sz="1800" dirty="0"/>
              <a:t> </a:t>
            </a:r>
            <a:r>
              <a:rPr lang="en-US" sz="1800" dirty="0" err="1"/>
              <a:t>peuvent</a:t>
            </a:r>
            <a:r>
              <a:rPr lang="en-US" sz="1800" dirty="0"/>
              <a:t> </a:t>
            </a:r>
            <a:r>
              <a:rPr lang="en-US" sz="1800" dirty="0" err="1"/>
              <a:t>être</a:t>
            </a:r>
            <a:r>
              <a:rPr lang="en-US" sz="1800" dirty="0"/>
              <a:t> appliqués dans </a:t>
            </a:r>
            <a:r>
              <a:rPr lang="en-US" sz="1800" dirty="0" err="1"/>
              <a:t>leur</a:t>
            </a:r>
            <a:r>
              <a:rPr lang="en-US" sz="1800" dirty="0"/>
              <a:t> travail dans les </a:t>
            </a:r>
            <a:r>
              <a:rPr lang="en-US" sz="1800" dirty="0" err="1"/>
              <a:t>communautés</a:t>
            </a:r>
            <a:r>
              <a:rPr lang="en-US" sz="1800" dirty="0"/>
              <a:t>.</a:t>
            </a:r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lvl="1">
              <a:lnSpc>
                <a:spcPct val="134000"/>
              </a:lnSpc>
              <a:spcBef>
                <a:spcPts val="600"/>
              </a:spcBef>
              <a:buClr>
                <a:srgbClr val="026794"/>
              </a:buClr>
              <a:buSzPct val="80000"/>
              <a:buFont typeface="Symbol" panose="05050102010706020507" pitchFamily="18" charset="2"/>
              <a:buChar char="·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74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2F8145-276D-6748-ADF3-5938319609EB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7467D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50D2BD-DB1F-034C-8A69-D2D9D7B7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700" y="0"/>
            <a:ext cx="10642599" cy="166420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solidFill>
                  <a:schemeClr val="bg1"/>
                </a:solidFill>
              </a:rPr>
              <a:t>Regardez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vidéo</a:t>
            </a:r>
            <a:r>
              <a:rPr lang="en-US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5744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D675E-A35D-0845-A64A-4E8699E2E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704" y="371476"/>
            <a:ext cx="2970847" cy="4799266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 err="1"/>
              <a:t>Débriefons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sz="2200" dirty="0"/>
          </a:p>
          <a:p>
            <a:r>
              <a:rPr lang="en-US" sz="2200" dirty="0" err="1"/>
              <a:t>En</a:t>
            </a:r>
            <a:r>
              <a:rPr lang="en-US" sz="2200" dirty="0"/>
              <a:t> petits </a:t>
            </a:r>
            <a:r>
              <a:rPr lang="en-US" sz="2200" dirty="0" err="1"/>
              <a:t>groupes</a:t>
            </a:r>
            <a:r>
              <a:rPr lang="en-US" sz="2200" dirty="0"/>
              <a:t>, </a:t>
            </a:r>
            <a:r>
              <a:rPr lang="en-US" sz="2200" dirty="0" err="1"/>
              <a:t>prenez</a:t>
            </a:r>
            <a:r>
              <a:rPr lang="en-US" sz="2200" dirty="0"/>
              <a:t> 5 </a:t>
            </a:r>
            <a:r>
              <a:rPr lang="en-US" sz="2200" dirty="0" err="1"/>
              <a:t>à</a:t>
            </a:r>
            <a:r>
              <a:rPr lang="en-US" sz="2200" dirty="0"/>
              <a:t> 10 minutes pour </a:t>
            </a:r>
            <a:r>
              <a:rPr lang="en-US" sz="2200" dirty="0" err="1"/>
              <a:t>réfléchir</a:t>
            </a:r>
            <a:r>
              <a:rPr lang="en-US" sz="2200" dirty="0"/>
              <a:t> aux questions </a:t>
            </a:r>
            <a:r>
              <a:rPr lang="en-US" sz="2200" dirty="0" err="1"/>
              <a:t>suivantes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AE21C40F-1BBA-EB4C-BB51-A5FBB0A05937}"/>
              </a:ext>
            </a:extLst>
          </p:cNvPr>
          <p:cNvSpPr txBox="1">
            <a:spLocks/>
          </p:cNvSpPr>
          <p:nvPr/>
        </p:nvSpPr>
        <p:spPr>
          <a:xfrm>
            <a:off x="4100513" y="1706690"/>
            <a:ext cx="7300912" cy="46676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 kern="1200">
                <a:solidFill>
                  <a:srgbClr val="02679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4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sz="2400" b="1" dirty="0">
                <a:solidFill>
                  <a:srgbClr val="026794"/>
                </a:solidFill>
              </a:rPr>
              <a:t>Questions:</a:t>
            </a:r>
            <a:endParaRPr lang="en-US" sz="2400" dirty="0">
              <a:solidFill>
                <a:srgbClr val="026794"/>
              </a:solidFill>
            </a:endParaRPr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r>
              <a:rPr lang="en-US" dirty="0" err="1"/>
              <a:t>Qu’a</a:t>
            </a:r>
            <a:r>
              <a:rPr lang="en-US" dirty="0"/>
              <a:t> fait </a:t>
            </a:r>
            <a:r>
              <a:rPr lang="en-US" dirty="0" err="1"/>
              <a:t>l’acteur</a:t>
            </a:r>
            <a:r>
              <a:rPr lang="en-US" dirty="0"/>
              <a:t> de la protection de </a:t>
            </a:r>
            <a:r>
              <a:rPr lang="en-US" dirty="0" err="1"/>
              <a:t>l’enfance</a:t>
            </a:r>
            <a:r>
              <a:rPr lang="en-US" dirty="0"/>
              <a:t> pour </a:t>
            </a:r>
            <a:r>
              <a:rPr lang="en-US" dirty="0" err="1"/>
              <a:t>s’engager</a:t>
            </a:r>
            <a:r>
              <a:rPr lang="en-US" dirty="0"/>
              <a:t> </a:t>
            </a:r>
            <a:r>
              <a:rPr lang="en-US" dirty="0" err="1"/>
              <a:t>efficacement</a:t>
            </a:r>
            <a:r>
              <a:rPr lang="en-US" dirty="0"/>
              <a:t> avec Nina et </a:t>
            </a:r>
            <a:r>
              <a:rPr lang="en-US" dirty="0" err="1"/>
              <a:t>d’autres</a:t>
            </a:r>
            <a:r>
              <a:rPr lang="en-US" dirty="0"/>
              <a:t> </a:t>
            </a:r>
            <a:r>
              <a:rPr lang="en-US" dirty="0" err="1"/>
              <a:t>membres</a:t>
            </a:r>
            <a:r>
              <a:rPr lang="en-US" dirty="0"/>
              <a:t> de la </a:t>
            </a:r>
            <a:r>
              <a:rPr lang="en-US" dirty="0" err="1"/>
              <a:t>communauté</a:t>
            </a:r>
            <a:r>
              <a:rPr lang="en-US" dirty="0"/>
              <a:t>?</a:t>
            </a:r>
          </a:p>
          <a:p>
            <a:pPr marL="685800" lvl="5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dirty="0" err="1"/>
              <a:t>Énumérez</a:t>
            </a:r>
            <a:r>
              <a:rPr lang="en-US" dirty="0"/>
              <a:t> </a:t>
            </a:r>
            <a:r>
              <a:rPr lang="en-US" dirty="0" err="1"/>
              <a:t>vos</a:t>
            </a:r>
            <a:r>
              <a:rPr lang="en-US" dirty="0"/>
              <a:t> </a:t>
            </a:r>
            <a:r>
              <a:rPr lang="en-US" dirty="0" err="1"/>
              <a:t>réponses</a:t>
            </a:r>
            <a:r>
              <a:rPr lang="en-US" dirty="0"/>
              <a:t> sur le tableau de papier  </a:t>
            </a:r>
          </a:p>
          <a:p>
            <a:pPr marL="685800" lvl="5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r>
              <a:rPr lang="en-US" dirty="0" err="1"/>
              <a:t>Soyez</a:t>
            </a:r>
            <a:r>
              <a:rPr lang="en-US" dirty="0"/>
              <a:t> prêt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présenter</a:t>
            </a:r>
            <a:r>
              <a:rPr lang="en-US" dirty="0"/>
              <a:t> au </a:t>
            </a:r>
            <a:r>
              <a:rPr lang="en-US" dirty="0" err="1"/>
              <a:t>groupe</a:t>
            </a:r>
            <a:endParaRPr lang="en-US" dirty="0"/>
          </a:p>
          <a:p>
            <a:pPr marL="685800" lvl="5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tabLst>
                <a:tab pos="446088" algn="l"/>
              </a:tabLst>
            </a:pPr>
            <a:endParaRPr lang="en-US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400" dirty="0"/>
          </a:p>
          <a:p>
            <a:pPr marL="457200" lvl="4" indent="-4572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+mj-lt"/>
              <a:buAutoNum type="arabicPeriod"/>
              <a:tabLst>
                <a:tab pos="446088" algn="l"/>
              </a:tabLst>
            </a:pPr>
            <a:endParaRPr lang="en-US" sz="2400" dirty="0"/>
          </a:p>
          <a:p>
            <a:pPr marL="342900" lvl="4" indent="-342900" eaLnBrk="0" hangingPunc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SzPct val="100000"/>
              <a:buFont typeface="Arial" panose="020B0604020202020204" pitchFamily="34" charset="0"/>
              <a:buChar char="•"/>
              <a:tabLst>
                <a:tab pos="446088" algn="l"/>
              </a:tabLst>
            </a:pPr>
            <a:endParaRPr lang="en-US" sz="2400" dirty="0"/>
          </a:p>
          <a:p>
            <a:pPr marL="0" lvl="4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endParaRPr lang="en-US" sz="2400" dirty="0"/>
          </a:p>
          <a:p>
            <a:pPr marL="914400" lvl="5" indent="-457200" eaLnBrk="0" hangingPunc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tabLst>
                <a:tab pos="446088" algn="l"/>
              </a:tabLs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815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D675E-A35D-0845-A64A-4E8699E2EE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8704" y="371476"/>
            <a:ext cx="3273171" cy="4799266"/>
          </a:xfrm>
        </p:spPr>
        <p:txBody>
          <a:bodyPr/>
          <a:lstStyle/>
          <a:p>
            <a:endParaRPr lang="en-US" dirty="0"/>
          </a:p>
          <a:p>
            <a:r>
              <a:rPr lang="en-US" dirty="0" err="1"/>
              <a:t>Où</a:t>
            </a:r>
            <a:r>
              <a:rPr lang="en-US" dirty="0"/>
              <a:t> </a:t>
            </a:r>
            <a:r>
              <a:rPr lang="en-US" dirty="0" err="1"/>
              <a:t>voulons</a:t>
            </a:r>
            <a:r>
              <a:rPr lang="en-US" dirty="0"/>
              <a:t>-nous </a:t>
            </a:r>
            <a:r>
              <a:rPr lang="en-US" dirty="0" err="1"/>
              <a:t>aller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080A7-7BCF-E149-B0A8-38122670E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20665"/>
            <a:ext cx="2306744" cy="2474898"/>
          </a:xfrm>
          <a:prstGeom prst="rect">
            <a:avLst/>
          </a:prstGeom>
        </p:spPr>
      </p:pic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5AAABE3-A95A-4947-839C-3444C2A430DB}"/>
              </a:ext>
            </a:extLst>
          </p:cNvPr>
          <p:cNvSpPr txBox="1">
            <a:spLocks/>
          </p:cNvSpPr>
          <p:nvPr/>
        </p:nvSpPr>
        <p:spPr>
          <a:xfrm>
            <a:off x="3942608" y="1907260"/>
            <a:ext cx="7445828" cy="4119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/>
              <a:t>Voir</a:t>
            </a:r>
            <a:r>
              <a:rPr lang="en-US" sz="1800" dirty="0"/>
              <a:t> le document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i="1" dirty="0">
                <a:solidFill>
                  <a:schemeClr val="tx2"/>
                </a:solidFill>
              </a:rPr>
              <a:t>– </a:t>
            </a:r>
            <a:r>
              <a:rPr lang="en-US" sz="1800" i="1" dirty="0" err="1"/>
              <a:t>Considérations</a:t>
            </a:r>
            <a:r>
              <a:rPr lang="en-US" sz="1800" i="1" dirty="0"/>
              <a:t> </a:t>
            </a:r>
            <a:r>
              <a:rPr lang="en-US" sz="1800" i="1" dirty="0" err="1"/>
              <a:t>clés</a:t>
            </a:r>
            <a:r>
              <a:rPr lang="en-US" sz="1800" i="1" dirty="0"/>
              <a:t>. </a:t>
            </a: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 dirty="0" err="1"/>
              <a:t>Discutez</a:t>
            </a:r>
            <a:r>
              <a:rPr lang="en-US" sz="1800" dirty="0"/>
              <a:t> des </a:t>
            </a:r>
            <a:r>
              <a:rPr lang="en-US" sz="1800" dirty="0" err="1"/>
              <a:t>éléments</a:t>
            </a:r>
            <a:r>
              <a:rPr lang="en-US" sz="1800" dirty="0"/>
              <a:t> </a:t>
            </a:r>
            <a:r>
              <a:rPr lang="en-US" sz="1800" dirty="0" err="1"/>
              <a:t>suivants</a:t>
            </a:r>
            <a:r>
              <a:rPr lang="en-US" sz="1800" dirty="0"/>
              <a:t>:</a:t>
            </a:r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/>
              <a:t>Que font Nina et d’autres membres de la communauté pour protéger les enfants, et comment l’acteur de la protection de l’enfance peut-il s’inspirer de ces actions?</a:t>
            </a:r>
            <a:endParaRPr lang="en-US" sz="1800" dirty="0"/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/>
              <a:t>Comment nos organismes abordent-ils les communautés dans le cadre de l’intervention?</a:t>
            </a:r>
            <a:endParaRPr lang="en-US" sz="1800" dirty="0"/>
          </a:p>
          <a:p>
            <a:pPr lv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1800" dirty="0"/>
              <a:t>Sommes-nous prêts à travailler à un changement de mentalité? Si oui, quelles sont les premières mesures que nous pouvons prendre?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4623216"/>
      </p:ext>
    </p:extLst>
  </p:cSld>
  <p:clrMapOvr>
    <a:masterClrMapping/>
  </p:clrMapOvr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241D259F-3205-134C-9666-4CCD786B8E2E}" vid="{E64AA4A0-0E60-E248-A910-95D3C597C9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5517</TotalTime>
  <Words>723</Words>
  <Application>Microsoft Macintosh PowerPoint</Application>
  <PresentationFormat>Widescreen</PresentationFormat>
  <Paragraphs>77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Helvetica Neue</vt:lpstr>
      <vt:lpstr>Symbol</vt:lpstr>
      <vt:lpstr>Plan International - Template</vt:lpstr>
      <vt:lpstr>PowerPoint Presentation</vt:lpstr>
      <vt:lpstr>PowerPoint Presentation</vt:lpstr>
      <vt:lpstr>But de la série d’apprentissage en ligne</vt:lpstr>
      <vt:lpstr>Objectifs de la série d’apprentissage en ligne</vt:lpstr>
      <vt:lpstr>Vidéo 3: Protection de l’enfance au niveau communautaire dans l’intervention humanitaire: nécessité d’un changement d’état d’esprit</vt:lpstr>
      <vt:lpstr>But et résultats d’apprentissage</vt:lpstr>
      <vt:lpstr>Regardez la vidéo!</vt:lpstr>
      <vt:lpstr>PowerPoint Presentation</vt:lpstr>
      <vt:lpstr>PowerPoint Presentation</vt:lpstr>
      <vt:lpstr>Messages clés</vt:lpstr>
      <vt:lpstr>Veuillez donner votre feedback au Groupe spécialisé sur la protection de l’enfance au niveau communautaire de l’Alliance!  !</vt:lpstr>
      <vt:lpstr>Merci!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203</cp:revision>
  <dcterms:created xsi:type="dcterms:W3CDTF">2017-12-20T18:51:03Z</dcterms:created>
  <dcterms:modified xsi:type="dcterms:W3CDTF">2020-04-10T15:30:50Z</dcterms:modified>
</cp:coreProperties>
</file>