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0" r:id="rId2"/>
    <p:sldId id="302" r:id="rId3"/>
    <p:sldId id="281" r:id="rId4"/>
    <p:sldId id="308" r:id="rId5"/>
    <p:sldId id="299" r:id="rId6"/>
    <p:sldId id="303" r:id="rId7"/>
    <p:sldId id="304" r:id="rId8"/>
    <p:sldId id="292" r:id="rId9"/>
    <p:sldId id="305" r:id="rId10"/>
    <p:sldId id="291" r:id="rId11"/>
    <p:sldId id="306" r:id="rId12"/>
    <p:sldId id="307" r:id="rId13"/>
    <p:sldId id="30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6794"/>
    <a:srgbClr val="35B2B4"/>
    <a:srgbClr val="000000"/>
    <a:srgbClr val="97467D"/>
    <a:srgbClr val="405E79"/>
    <a:srgbClr val="95CD7A"/>
    <a:srgbClr val="70995C"/>
    <a:srgbClr val="D5EBCA"/>
    <a:srgbClr val="E3D3DB"/>
    <a:srgbClr val="AC6B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33"/>
    <p:restoredTop sz="74422"/>
  </p:normalViewPr>
  <p:slideViewPr>
    <p:cSldViewPr snapToGrid="0" snapToObjects="1">
      <p:cViewPr varScale="1">
        <p:scale>
          <a:sx n="93" d="100"/>
          <a:sy n="93" d="100"/>
        </p:scale>
        <p:origin x="2048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3184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6BBA24C-2AF9-1746-AB68-A7CE6E9205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F5B2C8-9E8A-554E-8108-F22FF1DF71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EF94A-9985-9F4E-91B3-CEEC78F17180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B7230F-154C-A145-B56F-EAF6CB082F3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C649F6-B312-D649-956C-3E3BEA4566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E6CC8-95FC-F845-8BA1-886C39DB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9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CD8994-4F69-1D49-B402-38B1BC4CA207}" type="datetimeFigureOut">
              <a:rPr lang="en-US" smtClean="0"/>
              <a:t>4/10/20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0767AD-8186-5647-9165-A19B63BA7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7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alliancecpha.org/en/CPMS_home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aseline="0" dirty="0"/>
              <a:t>Cette présentation doit s’accompagner des ressources suivantes:</a:t>
            </a:r>
            <a:endParaRPr lang="en-US" baseline="0" dirty="0"/>
          </a:p>
          <a:p>
            <a:endParaRPr lang="en-US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Version </a:t>
            </a:r>
            <a:r>
              <a:rPr lang="en-US" baseline="0" dirty="0" err="1"/>
              <a:t>révisée</a:t>
            </a:r>
            <a:r>
              <a:rPr lang="en-US" baseline="0" dirty="0"/>
              <a:t> de SMPE 2019, </a:t>
            </a:r>
            <a:r>
              <a:rPr lang="en-US" dirty="0">
                <a:hlinkClick r:id="rId3"/>
              </a:rPr>
              <a:t>https://alliancecpha.org/en/CPMS_home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>
                <a:solidFill>
                  <a:srgbClr val="FF0000"/>
                </a:solidFill>
              </a:rPr>
              <a:t>Document </a:t>
            </a:r>
            <a:r>
              <a:rPr lang="en-US" baseline="0" dirty="0" err="1">
                <a:solidFill>
                  <a:srgbClr val="FF0000"/>
                </a:solidFill>
              </a:rPr>
              <a:t>extrait</a:t>
            </a:r>
            <a:r>
              <a:rPr lang="en-US" baseline="0" dirty="0">
                <a:solidFill>
                  <a:srgbClr val="FF0000"/>
                </a:solidFill>
              </a:rPr>
              <a:t> du Paquet de </a:t>
            </a:r>
            <a:r>
              <a:rPr lang="en-US" baseline="0" dirty="0" err="1">
                <a:solidFill>
                  <a:srgbClr val="FF0000"/>
                </a:solidFill>
              </a:rPr>
              <a:t>renforcement</a:t>
            </a:r>
            <a:r>
              <a:rPr lang="en-US" baseline="0" dirty="0">
                <a:solidFill>
                  <a:srgbClr val="FF0000"/>
                </a:solidFill>
              </a:rPr>
              <a:t> des </a:t>
            </a:r>
            <a:r>
              <a:rPr lang="en-US" baseline="0" dirty="0" err="1">
                <a:solidFill>
                  <a:srgbClr val="FF0000"/>
                </a:solidFill>
              </a:rPr>
              <a:t>capacités</a:t>
            </a:r>
            <a:r>
              <a:rPr lang="en-US" baseline="0" dirty="0"/>
              <a:t>: M1.S5 – (Document - Typologies de Benham–Long).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558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87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Intégrer un lien vers la vidéo sur YouTube ou sur le site Web de l’Alliance.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89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sz="1200" baseline="0" dirty="0">
                <a:solidFill>
                  <a:schemeClr val="accent2"/>
                </a:solidFill>
              </a:rPr>
              <a:t>Les participants peuvent rester dans leurs petits groupes ou les combiner pour en faire des groupes légèrement plus grands. Rappelez aux participants qu’il n’y a pas de bonne ou de mauvaise approche!</a:t>
            </a:r>
          </a:p>
          <a:p>
            <a:endParaRPr lang="en-US" sz="1200" baseline="0" dirty="0">
              <a:solidFill>
                <a:schemeClr val="accent2"/>
              </a:solidFill>
            </a:endParaRPr>
          </a:p>
          <a:p>
            <a:r>
              <a:rPr lang="fr-FR" sz="1200" b="0" baseline="0" dirty="0"/>
              <a:t>Si les participants peuvent accéder à l’Internet, vous pouvez également faire un débriefing/résumé rapide dans </a:t>
            </a:r>
            <a:r>
              <a:rPr lang="fr-FR" sz="1200" b="1" baseline="0" dirty="0" err="1"/>
              <a:t>mentimeter.com</a:t>
            </a:r>
            <a:r>
              <a:rPr lang="fr-FR" sz="1200" b="0" baseline="0" dirty="0"/>
              <a:t>, avec un format «choix multiple».</a:t>
            </a: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14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75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180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Inclure le lien si l’on inclut le sondage de suivi en ligne.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318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767AD-8186-5647-9165-A19B63BA7F4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Blu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26794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870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127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49887" y="528638"/>
            <a:ext cx="4851538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49887" y="2400300"/>
            <a:ext cx="4851538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53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59825" y="528638"/>
            <a:ext cx="4841599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59825" y="2400300"/>
            <a:ext cx="4841599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6315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rgbClr val="0367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rgbClr val="0367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3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533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6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656024" y="1635973"/>
            <a:ext cx="10820189" cy="33878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 userDrawn="1"/>
        </p:nvSpPr>
        <p:spPr>
          <a:xfrm>
            <a:off x="7858954" y="1589835"/>
            <a:ext cx="3617259" cy="9227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71675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614612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3" y="1690688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2" y="2333626"/>
            <a:ext cx="10820015" cy="3771900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AAFFBDF-A3EE-F54C-877B-B4337DD14E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8577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3F799A3-1E18-9C4B-9554-0C1186E861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Purple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7467D">
              <a:alpha val="7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571500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6"/>
              </a:buClr>
              <a:defRPr/>
            </a:lvl2pPr>
            <a:lvl3pPr>
              <a:buClr>
                <a:schemeClr val="accent6"/>
              </a:buClr>
              <a:defRPr/>
            </a:lvl3pPr>
            <a:lvl4pPr>
              <a:buClr>
                <a:schemeClr val="accent6"/>
              </a:buClr>
              <a:defRPr/>
            </a:lvl4pPr>
            <a:lvl5pPr>
              <a:buClr>
                <a:schemeClr val="accent6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4"/>
            <a:ext cx="10820015" cy="3729037"/>
          </a:xfrm>
        </p:spPr>
        <p:txBody>
          <a:bodyPr/>
          <a:lstStyle>
            <a:lvl1pPr>
              <a:buClr>
                <a:schemeClr val="accent6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BF10F52-5915-BE44-8E03-2826F10633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5">
                <a:lumMod val="75000"/>
                <a:tint val="45000"/>
                <a:satMod val="400000"/>
              </a:schemeClr>
            </a:duotone>
          </a:blip>
          <a:srcRect b="50000"/>
          <a:stretch/>
        </p:blipFill>
        <p:spPr>
          <a:xfrm>
            <a:off x="0" y="5423647"/>
            <a:ext cx="12192000" cy="1434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ext with Dots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56022" y="365125"/>
            <a:ext cx="10820013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690688"/>
            <a:ext cx="10820015" cy="428625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333625"/>
            <a:ext cx="10820015" cy="3729037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61D9A62-F598-964D-889D-5F6C5CAD1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4">
                <a:lumMod val="5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0" y="5423647"/>
            <a:ext cx="12192000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4121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&amp; Tex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4890099" y="257176"/>
            <a:ext cx="6943302" cy="132556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027117" y="1509236"/>
            <a:ext cx="6806284" cy="17612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 userDrawn="1"/>
        </p:nvSpPr>
        <p:spPr>
          <a:xfrm>
            <a:off x="9351335" y="1467293"/>
            <a:ext cx="2482066" cy="7822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40225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890100" y="1907476"/>
            <a:ext cx="6943302" cy="449332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rgbClr val="0167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3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C4276DC8-AD33-544D-AB07-B779215B1F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9F1DF41-5653-8648-837F-5C73F74BE2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6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69671E72-62AC-DE42-A9A2-DCECA7A806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Two Colum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160934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6125488" y="3178428"/>
            <a:ext cx="0" cy="3127254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656023" y="246594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656022" y="1903943"/>
            <a:ext cx="10820015" cy="500063"/>
          </a:xfrm>
        </p:spPr>
        <p:txBody>
          <a:bodyPr/>
          <a:lstStyle>
            <a:lvl1pPr marL="0" indent="0">
              <a:buNone/>
              <a:defRPr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56021" y="2479149"/>
            <a:ext cx="10820015" cy="521171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2pPr>
            <a:lvl3pPr marL="9144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3pPr>
            <a:lvl4pPr marL="13716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4pPr>
            <a:lvl5pPr marL="1828800" indent="0">
              <a:buClr>
                <a:schemeClr val="accent3"/>
              </a:buClr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656022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656022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6814990" y="3358502"/>
            <a:ext cx="4661045" cy="605076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6814990" y="4066959"/>
            <a:ext cx="4661046" cy="2238723"/>
          </a:xfr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4" name="Picture 13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4101C20B-5049-E64F-9133-DEB25EA36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-1189541"/>
            <a:ext cx="12192000" cy="286870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Teal Background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B2B4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1996821"/>
            <a:ext cx="8535987" cy="1021271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715544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3318130"/>
            <a:ext cx="2029968" cy="82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20ADA4BB-38D9-7C4A-96EB-3B0DB26CE4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3AD79514-F371-B342-B4CA-3A980E3679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1FAE0CC-D532-FB47-BC25-AE12F74DB22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 Colored Background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3541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941095" y="2837119"/>
            <a:ext cx="8293768" cy="1094802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2610678" y="2502568"/>
            <a:ext cx="6997148" cy="8021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2145791" y="3099692"/>
            <a:ext cx="7851649" cy="562168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2610678" y="2678354"/>
            <a:ext cx="6997148" cy="375705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  <a:lvl2pPr>
              <a:buClr>
                <a:schemeClr val="accent3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3"/>
              </a:buClr>
              <a:defRPr/>
            </a:lvl4pPr>
            <a:lvl5pPr>
              <a:buClr>
                <a:schemeClr val="accent3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FEACC62C-C50B-044A-9679-4228E4AB08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5427188"/>
            <a:ext cx="12191999" cy="28687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15380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3936" y="6448427"/>
            <a:ext cx="1396623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4/10/20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9151" y="6448427"/>
            <a:ext cx="6639905" cy="180974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772" y="6448427"/>
            <a:ext cx="1143299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6752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- Green Background">
    <p:bg>
      <p:bgPr>
        <a:blipFill dpi="0" rotWithShape="1">
          <a:blip r:embed="rId2">
            <a:lum/>
          </a:blip>
          <a:srcRect/>
          <a:stretch>
            <a:fillRect l="-8000" t="-8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5CD7A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1828007" y="2076693"/>
            <a:ext cx="8535987" cy="627939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1754188" y="3051922"/>
            <a:ext cx="8683625" cy="1455738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>
              <a:defRPr sz="2800">
                <a:latin typeface="Helvetica Neue" charset="0"/>
                <a:ea typeface="Helvetica Neue" charset="0"/>
                <a:cs typeface="Helvetica Neue" charset="0"/>
              </a:defRPr>
            </a:lvl2pPr>
            <a:lvl3pPr>
              <a:defRPr sz="2800"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2800">
                <a:latin typeface="Helvetica Neue" charset="0"/>
                <a:ea typeface="Helvetica Neue" charset="0"/>
                <a:cs typeface="Helvetica Neue" charset="0"/>
              </a:defRPr>
            </a:lvl4pPr>
            <a:lvl5pPr>
              <a:defRPr sz="2800"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5083215" y="2704632"/>
            <a:ext cx="2025570" cy="11913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05E79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712238" y="4570639"/>
            <a:ext cx="4889212" cy="1325563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405E79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2" t="-2" r="34585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790" y="3746756"/>
            <a:ext cx="1956048" cy="202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086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3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3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3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3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3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E55FBEAA-582E-ED41-8651-415EC3D782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91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rgbClr val="9746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rgbClr val="026794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1A71740F-8694-BA4E-BE03-A5CA34614B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Te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619963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832599" y="1831721"/>
            <a:ext cx="4568825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6832599" y="3703383"/>
            <a:ext cx="4568826" cy="2128838"/>
          </a:xfrm>
        </p:spPr>
        <p:txBody>
          <a:bodyPr/>
          <a:lstStyle>
            <a:lvl1pPr>
              <a:buClr>
                <a:schemeClr val="accent5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5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5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5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5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546100" y="528638"/>
            <a:ext cx="5118100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A61DFFF5-B097-BD4D-A3E2-3D6E430FE4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93F2CD9-FC4A-A642-83EE-29CC8235A12F}" type="datetimeFigureOut">
              <a:rPr lang="en-US" smtClean="0"/>
              <a:t>4/10/20</a:t>
            </a:fld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357254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16794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100513" y="528638"/>
            <a:ext cx="7300912" cy="1271587"/>
          </a:xfrm>
        </p:spPr>
        <p:txBody>
          <a:bodyPr>
            <a:normAutofit/>
          </a:bodyPr>
          <a:lstStyle>
            <a:lvl1pPr marL="0" indent="0">
              <a:buNone/>
              <a:defRPr sz="3200" b="1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4100513" y="2400300"/>
            <a:ext cx="7300912" cy="2128838"/>
          </a:xfrm>
        </p:spPr>
        <p:txBody>
          <a:bodyPr/>
          <a:lstStyle>
            <a:lvl1pPr>
              <a:buClr>
                <a:schemeClr val="accent4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4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4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4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4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4417" y="528638"/>
            <a:ext cx="2970847" cy="4799266"/>
          </a:xfrm>
        </p:spPr>
        <p:txBody>
          <a:bodyPr>
            <a:normAutofit/>
          </a:bodyPr>
          <a:lstStyle>
            <a:lvl1pPr marL="0" indent="0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A picture containing indoor, large&#10;&#10;Description automatically generated">
            <a:extLst>
              <a:ext uri="{FF2B5EF4-FFF2-40B4-BE49-F238E27FC236}">
                <a16:creationId xmlns:a16="http://schemas.microsoft.com/office/drawing/2014/main" id="{08F14E52-4DD4-F045-8A21-1CC678B00C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1431" y="5013579"/>
            <a:ext cx="7772400" cy="18288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68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0" r:id="rId2"/>
    <p:sldLayoutId id="2147483661" r:id="rId3"/>
    <p:sldLayoutId id="2147483662" r:id="rId4"/>
    <p:sldLayoutId id="2147483649" r:id="rId5"/>
    <p:sldLayoutId id="2147483655" r:id="rId6"/>
    <p:sldLayoutId id="2147483663" r:id="rId7"/>
    <p:sldLayoutId id="2147483664" r:id="rId8"/>
    <p:sldLayoutId id="2147483665" r:id="rId9"/>
    <p:sldLayoutId id="2147483685" r:id="rId10"/>
    <p:sldLayoutId id="2147483686" r:id="rId11"/>
    <p:sldLayoutId id="2147483687" r:id="rId12"/>
    <p:sldLayoutId id="2147483688" r:id="rId13"/>
    <p:sldLayoutId id="2147483654" r:id="rId14"/>
    <p:sldLayoutId id="2147483666" r:id="rId15"/>
    <p:sldLayoutId id="2147483667" r:id="rId16"/>
    <p:sldLayoutId id="2147483668" r:id="rId17"/>
    <p:sldLayoutId id="2147483681" r:id="rId18"/>
    <p:sldLayoutId id="2147483682" r:id="rId19"/>
    <p:sldLayoutId id="2147483683" r:id="rId20"/>
    <p:sldLayoutId id="2147483684" r:id="rId21"/>
    <p:sldLayoutId id="2147483656" r:id="rId22"/>
    <p:sldLayoutId id="2147483670" r:id="rId23"/>
    <p:sldLayoutId id="2147483669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7" r:id="rId30"/>
    <p:sldLayoutId id="2147483676" r:id="rId31"/>
    <p:sldLayoutId id="2147483678" r:id="rId32"/>
    <p:sldLayoutId id="2147483679" r:id="rId33"/>
    <p:sldLayoutId id="2147483680" r:id="rId34"/>
    <p:sldLayoutId id="2147483689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Helvetica Neue" charset="0"/>
          <a:ea typeface="Helvetica Neue" charset="0"/>
          <a:cs typeface="Helvetica Neu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587168" y="1935487"/>
            <a:ext cx="11101388" cy="1455738"/>
          </a:xfrm>
        </p:spPr>
        <p:txBody>
          <a:bodyPr>
            <a:normAutofit/>
          </a:bodyPr>
          <a:lstStyle/>
          <a:p>
            <a:r>
              <a:rPr lang="en-US" sz="3600" dirty="0"/>
              <a:t>Série </a:t>
            </a:r>
            <a:r>
              <a:rPr lang="en-US" sz="3600" dirty="0" err="1"/>
              <a:t>d’apprentissage</a:t>
            </a:r>
            <a:r>
              <a:rPr lang="en-US" sz="3600" dirty="0"/>
              <a:t> </a:t>
            </a:r>
            <a:r>
              <a:rPr lang="en-US" sz="3600" dirty="0" err="1"/>
              <a:t>en</a:t>
            </a:r>
            <a:r>
              <a:rPr lang="en-US" sz="3600" dirty="0"/>
              <a:t> </a:t>
            </a:r>
            <a:r>
              <a:rPr lang="en-US" sz="3600" dirty="0" err="1"/>
              <a:t>ligne</a:t>
            </a:r>
            <a:r>
              <a:rPr lang="en-US" sz="3600" dirty="0"/>
              <a:t> sur la protection de </a:t>
            </a:r>
            <a:r>
              <a:rPr lang="en-US" sz="3600" dirty="0" err="1"/>
              <a:t>l’enfance</a:t>
            </a:r>
            <a:r>
              <a:rPr lang="en-US" sz="3600" dirty="0"/>
              <a:t> au </a:t>
            </a:r>
            <a:r>
              <a:rPr lang="en-US" sz="3600" dirty="0" err="1"/>
              <a:t>niveau</a:t>
            </a:r>
            <a:r>
              <a:rPr lang="en-US" sz="3600" dirty="0"/>
              <a:t> </a:t>
            </a:r>
            <a:r>
              <a:rPr lang="en-US" sz="3600" dirty="0" err="1"/>
              <a:t>communautaire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F8CA97-64B8-2140-925B-56B25B102A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54186" y="3696962"/>
            <a:ext cx="8767352" cy="1455738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/>
              <a:t>Vidéo</a:t>
            </a:r>
            <a:r>
              <a:rPr lang="en-US" sz="2400" dirty="0"/>
              <a:t> 2: </a:t>
            </a:r>
            <a:r>
              <a:rPr lang="en-US" sz="2400" dirty="0" err="1"/>
              <a:t>Réflexion</a:t>
            </a:r>
            <a:r>
              <a:rPr lang="en-US" sz="2400" dirty="0"/>
              <a:t> sur </a:t>
            </a:r>
            <a:r>
              <a:rPr lang="en-US" sz="2400" dirty="0" err="1"/>
              <a:t>votre</a:t>
            </a:r>
            <a:r>
              <a:rPr lang="en-US" sz="2400" dirty="0"/>
              <a:t> </a:t>
            </a:r>
            <a:r>
              <a:rPr lang="en-US" sz="2400" dirty="0" err="1"/>
              <a:t>programmation</a:t>
            </a:r>
            <a:r>
              <a:rPr lang="en-US" sz="2400" dirty="0"/>
              <a:t> au </a:t>
            </a:r>
            <a:r>
              <a:rPr lang="en-US" sz="2400" dirty="0" err="1"/>
              <a:t>niveau</a:t>
            </a:r>
            <a:r>
              <a:rPr lang="en-US" sz="2400" dirty="0"/>
              <a:t> </a:t>
            </a:r>
            <a:r>
              <a:rPr lang="en-US" sz="2400" dirty="0" err="1"/>
              <a:t>communautaire</a:t>
            </a:r>
            <a:r>
              <a:rPr lang="en-US" sz="2400" dirty="0"/>
              <a:t> </a:t>
            </a:r>
            <a:r>
              <a:rPr lang="en-US" sz="2400" dirty="0" err="1"/>
              <a:t>actuelle</a:t>
            </a:r>
            <a:endParaRPr lang="en-US" sz="2400" dirty="0"/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602CCD-666D-304F-8F5F-92094BED6E3B}"/>
              </a:ext>
            </a:extLst>
          </p:cNvPr>
          <p:cNvGrpSpPr/>
          <p:nvPr/>
        </p:nvGrpSpPr>
        <p:grpSpPr>
          <a:xfrm>
            <a:off x="296562" y="5971778"/>
            <a:ext cx="5030188" cy="714178"/>
            <a:chOff x="296562" y="5971778"/>
            <a:chExt cx="5030188" cy="714178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AA7982-1B1F-764B-8CF8-A8A4232F68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562" y="5985598"/>
              <a:ext cx="2231246" cy="664912"/>
            </a:xfrm>
            <a:prstGeom prst="rect">
              <a:avLst/>
            </a:prstGeom>
          </p:spPr>
        </p:pic>
        <p:pic>
          <p:nvPicPr>
            <p:cNvPr id="7" name="Picture 6" descr="A picture containing drawing, red&#10;&#10;Description automatically generated">
              <a:extLst>
                <a:ext uri="{FF2B5EF4-FFF2-40B4-BE49-F238E27FC236}">
                  <a16:creationId xmlns:a16="http://schemas.microsoft.com/office/drawing/2014/main" id="{978F4C6C-321E-B048-8588-B3CB3E05B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biLevel thresh="25000"/>
            </a:blip>
            <a:stretch>
              <a:fillRect/>
            </a:stretch>
          </p:blipFill>
          <p:spPr>
            <a:xfrm>
              <a:off x="2822527" y="5971778"/>
              <a:ext cx="2504223" cy="7141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78354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>
                <a:solidFill>
                  <a:srgbClr val="35B2B4"/>
                </a:solidFill>
              </a:rPr>
            </a:br>
            <a:br>
              <a:rPr lang="en-US" dirty="0">
                <a:solidFill>
                  <a:srgbClr val="35B2B4"/>
                </a:solidFill>
              </a:rPr>
            </a:br>
            <a:br>
              <a:rPr lang="en-US" dirty="0">
                <a:solidFill>
                  <a:srgbClr val="35B2B4"/>
                </a:solidFill>
              </a:rPr>
            </a:br>
            <a:r>
              <a:rPr lang="en-US" dirty="0" err="1">
                <a:solidFill>
                  <a:srgbClr val="35B2B4"/>
                </a:solidFill>
              </a:rPr>
              <a:t>Autres</a:t>
            </a:r>
            <a:r>
              <a:rPr lang="en-US" dirty="0">
                <a:solidFill>
                  <a:srgbClr val="35B2B4"/>
                </a:solidFill>
              </a:rPr>
              <a:t> questions de discussion </a:t>
            </a:r>
            <a:r>
              <a:rPr lang="en-US" dirty="0" err="1">
                <a:solidFill>
                  <a:srgbClr val="35B2B4"/>
                </a:solidFill>
              </a:rPr>
              <a:t>possibles</a:t>
            </a:r>
            <a:br>
              <a:rPr lang="en-US" dirty="0">
                <a:solidFill>
                  <a:srgbClr val="35B2B4"/>
                </a:solidFill>
              </a:rPr>
            </a:br>
            <a:br>
              <a:rPr lang="en-US" dirty="0">
                <a:solidFill>
                  <a:srgbClr val="026794"/>
                </a:solidFill>
              </a:rPr>
            </a:b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CFBF07D-25A1-2946-A3FF-E0B5F51B8AC8}"/>
              </a:ext>
            </a:extLst>
          </p:cNvPr>
          <p:cNvSpPr txBox="1">
            <a:spLocks/>
          </p:cNvSpPr>
          <p:nvPr/>
        </p:nvSpPr>
        <p:spPr>
          <a:xfrm>
            <a:off x="656023" y="2399634"/>
            <a:ext cx="10859702" cy="47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 err="1"/>
              <a:t>Souhaitez-vous</a:t>
            </a:r>
            <a:r>
              <a:rPr lang="en-US" sz="1800" dirty="0"/>
              <a:t> changer le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d’engagement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dans </a:t>
            </a:r>
            <a:r>
              <a:rPr lang="en-US" sz="1800" dirty="0" err="1"/>
              <a:t>votre</a:t>
            </a:r>
            <a:r>
              <a:rPr lang="en-US" sz="1800" dirty="0"/>
              <a:t> </a:t>
            </a:r>
            <a:r>
              <a:rPr lang="en-US" sz="1800" dirty="0" err="1"/>
              <a:t>contexte</a:t>
            </a:r>
            <a:r>
              <a:rPr lang="en-US" sz="1800" dirty="0"/>
              <a:t>? </a:t>
            </a:r>
            <a:r>
              <a:rPr lang="en-US" sz="1800" dirty="0" err="1"/>
              <a:t>Pourquoi</a:t>
            </a:r>
            <a:r>
              <a:rPr lang="en-US" sz="1800" dirty="0"/>
              <a:t>?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Que </a:t>
            </a:r>
            <a:r>
              <a:rPr lang="en-US" sz="1800" dirty="0" err="1"/>
              <a:t>devez-vous</a:t>
            </a:r>
            <a:r>
              <a:rPr lang="en-US" sz="1800" dirty="0"/>
              <a:t> faire pour y </a:t>
            </a:r>
            <a:r>
              <a:rPr lang="en-US" sz="1800" dirty="0" err="1"/>
              <a:t>parvenir</a:t>
            </a:r>
            <a:r>
              <a:rPr lang="en-US" sz="1800" dirty="0"/>
              <a:t>?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 err="1"/>
              <a:t>Quelles</a:t>
            </a:r>
            <a:r>
              <a:rPr lang="en-US" sz="1800" dirty="0"/>
              <a:t> </a:t>
            </a:r>
            <a:r>
              <a:rPr lang="en-US" sz="1800" dirty="0" err="1"/>
              <a:t>sont</a:t>
            </a:r>
            <a:r>
              <a:rPr lang="en-US" sz="1800" dirty="0"/>
              <a:t> les </a:t>
            </a:r>
            <a:r>
              <a:rPr lang="en-US" sz="1800" dirty="0" err="1"/>
              <a:t>mesures</a:t>
            </a:r>
            <a:r>
              <a:rPr lang="en-US" sz="1800" dirty="0"/>
              <a:t> </a:t>
            </a:r>
            <a:r>
              <a:rPr lang="en-US" sz="1800" dirty="0" err="1"/>
              <a:t>concrètes</a:t>
            </a:r>
            <a:r>
              <a:rPr lang="en-US" sz="1800" dirty="0"/>
              <a:t> que </a:t>
            </a:r>
            <a:r>
              <a:rPr lang="en-US" sz="1800" dirty="0" err="1"/>
              <a:t>vous</a:t>
            </a:r>
            <a:r>
              <a:rPr lang="en-US" sz="1800" dirty="0"/>
              <a:t> </a:t>
            </a:r>
            <a:r>
              <a:rPr lang="en-US" sz="1800" dirty="0" err="1"/>
              <a:t>pouvez</a:t>
            </a:r>
            <a:r>
              <a:rPr lang="en-US" sz="1800" dirty="0"/>
              <a:t> prendre pour commencer </a:t>
            </a:r>
            <a:r>
              <a:rPr lang="en-US" sz="1800" dirty="0" err="1"/>
              <a:t>à</a:t>
            </a:r>
            <a:r>
              <a:rPr lang="en-US" sz="1800" dirty="0"/>
              <a:t> adapter </a:t>
            </a:r>
            <a:r>
              <a:rPr lang="en-US" sz="1800" dirty="0" err="1"/>
              <a:t>votre</a:t>
            </a:r>
            <a:r>
              <a:rPr lang="en-US" sz="1800" dirty="0"/>
              <a:t> </a:t>
            </a:r>
            <a:r>
              <a:rPr lang="en-US" sz="1800" dirty="0" err="1"/>
              <a:t>programmation</a:t>
            </a:r>
            <a:r>
              <a:rPr lang="en-US" sz="1800" dirty="0"/>
              <a:t>?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/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715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BE1BEC-F334-FC4B-B984-3903DCFB8DAA}"/>
              </a:ext>
            </a:extLst>
          </p:cNvPr>
          <p:cNvSpPr/>
          <p:nvPr/>
        </p:nvSpPr>
        <p:spPr>
          <a:xfrm>
            <a:off x="0" y="0"/>
            <a:ext cx="12192000" cy="1300163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83673C-B10F-874B-A285-D607680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66" y="0"/>
            <a:ext cx="7851649" cy="130085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Messages </a:t>
            </a:r>
            <a:r>
              <a:rPr lang="en-US" dirty="0" err="1">
                <a:solidFill>
                  <a:schemeClr val="bg1"/>
                </a:solidFill>
              </a:rPr>
              <a:t>clés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E392378-C4CA-BB49-9DC4-9AAFAD519865}"/>
              </a:ext>
            </a:extLst>
          </p:cNvPr>
          <p:cNvSpPr txBox="1">
            <a:spLocks/>
          </p:cNvSpPr>
          <p:nvPr/>
        </p:nvSpPr>
        <p:spPr>
          <a:xfrm>
            <a:off x="898208" y="1732289"/>
            <a:ext cx="10395583" cy="50685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26794"/>
              </a:buClr>
            </a:pPr>
            <a:r>
              <a:rPr lang="fr-FR" sz="1800" dirty="0"/>
              <a:t>Bien qu’il n’y ait pas de bonne ni de mauvaise façon de travailler avec les communautés, certaines approches réussissent mieux à établir </a:t>
            </a:r>
            <a:r>
              <a:rPr lang="fr-FR" sz="1800" b="1" dirty="0">
                <a:solidFill>
                  <a:srgbClr val="026794"/>
                </a:solidFill>
              </a:rPr>
              <a:t>la confiance, l’appropriation et la durabilité</a:t>
            </a:r>
            <a:r>
              <a:rPr lang="fr-FR" sz="1800" b="1" dirty="0">
                <a:solidFill>
                  <a:schemeClr val="accent3"/>
                </a:solidFill>
              </a:rPr>
              <a:t> </a:t>
            </a:r>
            <a:r>
              <a:rPr lang="fr-FR" sz="1800" dirty="0"/>
              <a:t>au sein d’une communauté.</a:t>
            </a:r>
            <a:endParaRPr lang="en-US" sz="18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26794"/>
              </a:buClr>
            </a:pPr>
            <a:r>
              <a:rPr lang="fr-FR" sz="1800" dirty="0"/>
              <a:t>S’appuyant sur </a:t>
            </a:r>
            <a:r>
              <a:rPr lang="fr-FR" sz="1800" b="1" dirty="0">
                <a:solidFill>
                  <a:srgbClr val="026794"/>
                </a:solidFill>
              </a:rPr>
              <a:t>les</a:t>
            </a:r>
            <a:r>
              <a:rPr lang="fr-FR" sz="1800" dirty="0">
                <a:solidFill>
                  <a:srgbClr val="026794"/>
                </a:solidFill>
              </a:rPr>
              <a:t> </a:t>
            </a:r>
            <a:r>
              <a:rPr lang="fr-FR" sz="1800" b="1" dirty="0">
                <a:solidFill>
                  <a:srgbClr val="026794"/>
                </a:solidFill>
              </a:rPr>
              <a:t>capacités et les ressources </a:t>
            </a:r>
            <a:r>
              <a:rPr lang="fr-FR" sz="1800" dirty="0"/>
              <a:t>existantes au sein des communautés et des familles dans la mesure du possible, les acteurs de la protection de l’enfance peuvent fournir un meilleur soutien là où on en a le plus besoin. </a:t>
            </a:r>
            <a:endParaRPr lang="en-US" sz="1800" dirty="0"/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1200"/>
              </a:spcAft>
              <a:buClr>
                <a:srgbClr val="026794"/>
              </a:buClr>
            </a:pPr>
            <a:r>
              <a:rPr lang="fr-FR" sz="1800" dirty="0"/>
              <a:t>Avec la Norme 17, une nouvelle ressource </a:t>
            </a:r>
            <a:r>
              <a:rPr lang="fr-FR" sz="1800" b="1" i="1" dirty="0">
                <a:solidFill>
                  <a:schemeClr val="accent2">
                    <a:lumMod val="50000"/>
                  </a:schemeClr>
                </a:solidFill>
              </a:rPr>
              <a:t>Guide de réflexion pour le terrain: Approches au niveau communautaire de la protection de l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fr-FR" sz="1800" b="1" i="1" dirty="0">
                <a:solidFill>
                  <a:schemeClr val="accent2">
                    <a:lumMod val="50000"/>
                  </a:schemeClr>
                </a:solidFill>
              </a:rPr>
              <a:t>enfance dans l</a:t>
            </a:r>
            <a:r>
              <a:rPr lang="en-US" sz="1800" b="1" i="1" dirty="0">
                <a:solidFill>
                  <a:schemeClr val="accent2">
                    <a:lumMod val="50000"/>
                  </a:schemeClr>
                </a:solidFill>
              </a:rPr>
              <a:t>’</a:t>
            </a:r>
            <a:r>
              <a:rPr lang="fr-FR" sz="1800" b="1" i="1" dirty="0">
                <a:solidFill>
                  <a:schemeClr val="accent2">
                    <a:lumMod val="50000"/>
                  </a:schemeClr>
                </a:solidFill>
              </a:rPr>
              <a:t>intervention humanitaire</a:t>
            </a:r>
            <a:r>
              <a:rPr lang="fr-FR" sz="1800" dirty="0">
                <a:solidFill>
                  <a:schemeClr val="accent2"/>
                </a:solidFill>
              </a:rPr>
              <a:t>, </a:t>
            </a:r>
            <a:r>
              <a:rPr lang="fr-FR" sz="1800" dirty="0"/>
              <a:t>et d’autres ressources importantes, vous pouvez commencer à penser à des approches plus durables et efficaces pour votre contexte spécifique.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827044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BE1BEC-F334-FC4B-B984-3903DCFB8DAA}"/>
              </a:ext>
            </a:extLst>
          </p:cNvPr>
          <p:cNvSpPr/>
          <p:nvPr/>
        </p:nvSpPr>
        <p:spPr>
          <a:xfrm>
            <a:off x="0" y="0"/>
            <a:ext cx="12192000" cy="1543050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83673C-B10F-874B-A285-D607680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195" y="313632"/>
            <a:ext cx="11341610" cy="1300858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Veuillez</a:t>
            </a:r>
            <a:r>
              <a:rPr lang="en-US" sz="2800" dirty="0">
                <a:solidFill>
                  <a:schemeClr val="bg1"/>
                </a:solidFill>
              </a:rPr>
              <a:t> donner </a:t>
            </a:r>
            <a:r>
              <a:rPr lang="en-US" sz="2800" dirty="0" err="1">
                <a:solidFill>
                  <a:schemeClr val="bg1"/>
                </a:solidFill>
              </a:rPr>
              <a:t>votre</a:t>
            </a:r>
            <a:r>
              <a:rPr lang="en-US" sz="2800" dirty="0">
                <a:solidFill>
                  <a:schemeClr val="bg1"/>
                </a:solidFill>
              </a:rPr>
              <a:t> feedback au Groupe </a:t>
            </a:r>
            <a:r>
              <a:rPr lang="en-US" sz="2800" dirty="0" err="1">
                <a:solidFill>
                  <a:schemeClr val="bg1"/>
                </a:solidFill>
              </a:rPr>
              <a:t>spécialisé</a:t>
            </a:r>
            <a:r>
              <a:rPr lang="en-US" sz="2800" dirty="0">
                <a:solidFill>
                  <a:schemeClr val="bg1"/>
                </a:solidFill>
              </a:rPr>
              <a:t> sur la protection de </a:t>
            </a:r>
            <a:r>
              <a:rPr lang="en-US" sz="2800" dirty="0" err="1">
                <a:solidFill>
                  <a:schemeClr val="bg1"/>
                </a:solidFill>
              </a:rPr>
              <a:t>l’enfance</a:t>
            </a:r>
            <a:r>
              <a:rPr lang="en-US" sz="2800" dirty="0">
                <a:solidFill>
                  <a:schemeClr val="bg1"/>
                </a:solidFill>
              </a:rPr>
              <a:t> au </a:t>
            </a:r>
            <a:r>
              <a:rPr lang="en-US" sz="2800" dirty="0" err="1">
                <a:solidFill>
                  <a:schemeClr val="bg1"/>
                </a:solidFill>
              </a:rPr>
              <a:t>niveau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communautaire</a:t>
            </a:r>
            <a:r>
              <a:rPr lang="en-US" sz="2800" dirty="0">
                <a:solidFill>
                  <a:schemeClr val="bg1"/>
                </a:solidFill>
              </a:rPr>
              <a:t> de </a:t>
            </a:r>
            <a:r>
              <a:rPr lang="en-US" sz="2800" dirty="0" err="1">
                <a:solidFill>
                  <a:schemeClr val="bg1"/>
                </a:solidFill>
              </a:rPr>
              <a:t>l’Alliance</a:t>
            </a:r>
            <a:r>
              <a:rPr lang="en-US" sz="2800" dirty="0">
                <a:solidFill>
                  <a:schemeClr val="bg1"/>
                </a:solidFill>
              </a:rPr>
              <a:t>!</a:t>
            </a:r>
            <a:br>
              <a:rPr lang="en-US" sz="2800" dirty="0">
                <a:solidFill>
                  <a:schemeClr val="bg1"/>
                </a:solidFill>
              </a:rPr>
            </a:b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35471920-90D2-F444-BC3B-CA386CE24692}"/>
              </a:ext>
            </a:extLst>
          </p:cNvPr>
          <p:cNvSpPr txBox="1">
            <a:spLocks/>
          </p:cNvSpPr>
          <p:nvPr/>
        </p:nvSpPr>
        <p:spPr>
          <a:xfrm>
            <a:off x="656023" y="2058734"/>
            <a:ext cx="10859702" cy="4799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lnSpc>
                <a:spcPct val="120000"/>
              </a:lnSpc>
              <a:buClr>
                <a:srgbClr val="026794"/>
              </a:buClr>
              <a:buNone/>
            </a:pPr>
            <a:r>
              <a:rPr lang="en-US" sz="2200" b="1" dirty="0">
                <a:solidFill>
                  <a:srgbClr val="026794"/>
                </a:solidFill>
              </a:rPr>
              <a:t>Avant de </a:t>
            </a:r>
            <a:r>
              <a:rPr lang="en-US" sz="2200" b="1" dirty="0" err="1">
                <a:solidFill>
                  <a:srgbClr val="026794"/>
                </a:solidFill>
              </a:rPr>
              <a:t>partir</a:t>
            </a:r>
            <a:r>
              <a:rPr lang="en-US" sz="2200" b="1" dirty="0">
                <a:solidFill>
                  <a:srgbClr val="026794"/>
                </a:solidFill>
              </a:rPr>
              <a:t>, </a:t>
            </a:r>
            <a:r>
              <a:rPr lang="en-US" sz="2200" b="1" dirty="0" err="1">
                <a:solidFill>
                  <a:srgbClr val="026794"/>
                </a:solidFill>
              </a:rPr>
              <a:t>veuillez</a:t>
            </a:r>
            <a:r>
              <a:rPr lang="en-US" sz="2200" b="1" dirty="0">
                <a:solidFill>
                  <a:srgbClr val="026794"/>
                </a:solidFill>
              </a:rPr>
              <a:t> </a:t>
            </a:r>
            <a:r>
              <a:rPr lang="en-US" sz="2200" b="1" dirty="0" err="1">
                <a:solidFill>
                  <a:srgbClr val="026794"/>
                </a:solidFill>
              </a:rPr>
              <a:t>compléter</a:t>
            </a:r>
            <a:r>
              <a:rPr lang="en-US" sz="2200" b="1" dirty="0">
                <a:solidFill>
                  <a:srgbClr val="026794"/>
                </a:solidFill>
              </a:rPr>
              <a:t>: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/>
              <a:t>La </a:t>
            </a:r>
            <a:r>
              <a:rPr lang="en-US" sz="1800" dirty="0" err="1"/>
              <a:t>feuille</a:t>
            </a:r>
            <a:r>
              <a:rPr lang="en-US" sz="1800" dirty="0"/>
              <a:t> </a:t>
            </a:r>
            <a:r>
              <a:rPr lang="en-US" sz="1800" dirty="0" err="1"/>
              <a:t>d’inscription</a:t>
            </a: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r>
              <a:rPr lang="en-US" sz="1800" dirty="0" err="1"/>
              <a:t>L’exercice</a:t>
            </a:r>
            <a:r>
              <a:rPr lang="en-US" sz="1800" dirty="0"/>
              <a:t> de feedback</a:t>
            </a:r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lvl="0">
              <a:lnSpc>
                <a:spcPct val="120000"/>
              </a:lnSpc>
              <a:buClr>
                <a:srgbClr val="026794"/>
              </a:buClr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/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4440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boy&#10;&#10;Description automatically generated">
            <a:extLst>
              <a:ext uri="{FF2B5EF4-FFF2-40B4-BE49-F238E27FC236}">
                <a16:creationId xmlns:a16="http://schemas.microsoft.com/office/drawing/2014/main" id="{AAB5C6A2-CA5F-8F42-888B-C8F764971A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55" b="5559"/>
          <a:stretch/>
        </p:blipFill>
        <p:spPr>
          <a:xfrm>
            <a:off x="0" y="-1"/>
            <a:ext cx="1218793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FC28EC1-FA2E-2744-A243-1D4460A06F5E}"/>
              </a:ext>
            </a:extLst>
          </p:cNvPr>
          <p:cNvSpPr/>
          <p:nvPr/>
        </p:nvSpPr>
        <p:spPr>
          <a:xfrm>
            <a:off x="0" y="0"/>
            <a:ext cx="12187930" cy="6858001"/>
          </a:xfrm>
          <a:prstGeom prst="rect">
            <a:avLst/>
          </a:prstGeom>
          <a:solidFill>
            <a:srgbClr val="026794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A7FFEE6-3815-234D-81E5-C5D5C962FFCD}"/>
              </a:ext>
            </a:extLst>
          </p:cNvPr>
          <p:cNvSpPr txBox="1">
            <a:spLocks/>
          </p:cNvSpPr>
          <p:nvPr/>
        </p:nvSpPr>
        <p:spPr>
          <a:xfrm>
            <a:off x="1920161" y="3147915"/>
            <a:ext cx="7851649" cy="56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Merci!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1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/>
          <a:stretch/>
        </p:blipFill>
        <p:spPr>
          <a:xfrm>
            <a:off x="0" y="14990"/>
            <a:ext cx="4242216" cy="6858000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4737140" y="6016980"/>
            <a:ext cx="7454860" cy="0"/>
          </a:xfrm>
          <a:prstGeom prst="line">
            <a:avLst/>
          </a:prstGeom>
          <a:ln>
            <a:solidFill>
              <a:srgbClr val="405E7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10" descr="https://lh3.googleusercontent.com/QPo5Epuxx0w-qi65w7bM5AcgqkiJsdJI_IlCDwAcug5Z3ASpnPlre8EK_6J1cpoq84Kl1dqhbiHwD1h7emuToLMCV5h0MZAJpGZnVLHFul6r3lH_WxCcmo6cgLerwv_XQ_bL-EdKjg">
            <a:extLst>
              <a:ext uri="{FF2B5EF4-FFF2-40B4-BE49-F238E27FC236}">
                <a16:creationId xmlns:a16="http://schemas.microsoft.com/office/drawing/2014/main" id="{ABF78664-503F-EA45-A7D8-E210626DD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3441" y="5065273"/>
            <a:ext cx="2387144" cy="928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4513" y="5152334"/>
            <a:ext cx="2636735" cy="7548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BAE779-C987-F84F-96FF-2FF23C6AF69C}"/>
              </a:ext>
            </a:extLst>
          </p:cNvPr>
          <p:cNvSpPr txBox="1"/>
          <p:nvPr/>
        </p:nvSpPr>
        <p:spPr>
          <a:xfrm>
            <a:off x="5068563" y="957400"/>
            <a:ext cx="57624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Nom de l’activité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Emplacement</a:t>
            </a:r>
          </a:p>
          <a:p>
            <a:endParaRPr lang="en-US" sz="3600" b="1" dirty="0">
              <a:ln w="0"/>
              <a:solidFill>
                <a:schemeClr val="accent1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r>
              <a:rPr lang="en-US" sz="3600" b="1" dirty="0">
                <a:ln w="0"/>
                <a:solidFill>
                  <a:schemeClr val="accent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7743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5B2B4"/>
                </a:solidFill>
              </a:rPr>
              <a:t>But de la </a:t>
            </a:r>
            <a:r>
              <a:rPr lang="en-US" dirty="0" err="1">
                <a:solidFill>
                  <a:srgbClr val="35B2B4"/>
                </a:solidFill>
              </a:rPr>
              <a:t>série</a:t>
            </a:r>
            <a:r>
              <a:rPr lang="en-US" dirty="0">
                <a:solidFill>
                  <a:srgbClr val="35B2B4"/>
                </a:solidFill>
              </a:rPr>
              <a:t> </a:t>
            </a:r>
            <a:r>
              <a:rPr lang="en-US" dirty="0" err="1">
                <a:solidFill>
                  <a:srgbClr val="35B2B4"/>
                </a:solidFill>
              </a:rPr>
              <a:t>d’apprentissage</a:t>
            </a:r>
            <a:r>
              <a:rPr lang="en-US" dirty="0">
                <a:solidFill>
                  <a:srgbClr val="35B2B4"/>
                </a:solidFill>
              </a:rPr>
              <a:t> </a:t>
            </a:r>
            <a:r>
              <a:rPr lang="en-US" dirty="0" err="1">
                <a:solidFill>
                  <a:srgbClr val="35B2B4"/>
                </a:solidFill>
              </a:rPr>
              <a:t>en</a:t>
            </a:r>
            <a:r>
              <a:rPr lang="en-US" dirty="0">
                <a:solidFill>
                  <a:srgbClr val="35B2B4"/>
                </a:solidFill>
              </a:rPr>
              <a:t> </a:t>
            </a:r>
            <a:r>
              <a:rPr lang="en-US" dirty="0" err="1">
                <a:solidFill>
                  <a:srgbClr val="35B2B4"/>
                </a:solidFill>
              </a:rPr>
              <a:t>ligne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Aim: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6022" y="2450306"/>
            <a:ext cx="10879955" cy="105251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Faciliter</a:t>
            </a:r>
            <a:r>
              <a:rPr lang="en-US" sz="1800" dirty="0"/>
              <a:t> la mise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œuvre</a:t>
            </a:r>
            <a:r>
              <a:rPr lang="en-US" sz="1800" dirty="0"/>
              <a:t> de la </a:t>
            </a:r>
            <a:r>
              <a:rPr lang="en-US" sz="1800" dirty="0" err="1"/>
              <a:t>Norme</a:t>
            </a:r>
            <a:r>
              <a:rPr lang="en-US" sz="1800" dirty="0"/>
              <a:t> </a:t>
            </a:r>
            <a:r>
              <a:rPr lang="en-US" sz="1800" dirty="0" err="1"/>
              <a:t>minimale</a:t>
            </a:r>
            <a:r>
              <a:rPr lang="en-US" sz="1800" dirty="0"/>
              <a:t> 17 de SMPE  et la nouvelle </a:t>
            </a:r>
            <a:r>
              <a:rPr lang="en-US" sz="1800" dirty="0" err="1"/>
              <a:t>ressource</a:t>
            </a:r>
            <a:r>
              <a:rPr lang="en-US" sz="1800" dirty="0"/>
              <a:t> </a:t>
            </a:r>
            <a:r>
              <a:rPr lang="en-US" sz="1800" dirty="0" err="1"/>
              <a:t>interorganisme</a:t>
            </a:r>
            <a:r>
              <a:rPr lang="en-US" sz="1800" dirty="0"/>
              <a:t>, Guide de </a:t>
            </a:r>
            <a:r>
              <a:rPr lang="en-US" sz="1800" dirty="0" err="1"/>
              <a:t>réflexion</a:t>
            </a:r>
            <a:r>
              <a:rPr lang="en-US" sz="1800" dirty="0"/>
              <a:t> pour le terrain: </a:t>
            </a:r>
            <a:r>
              <a:rPr lang="en-US" sz="1800" dirty="0" err="1"/>
              <a:t>Approches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dans </a:t>
            </a:r>
            <a:r>
              <a:rPr lang="en-US" sz="1800" dirty="0" err="1"/>
              <a:t>l’intervention</a:t>
            </a:r>
            <a:r>
              <a:rPr lang="en-US" sz="1800" dirty="0"/>
              <a:t> </a:t>
            </a:r>
            <a:r>
              <a:rPr lang="en-US" sz="1800" dirty="0" err="1"/>
              <a:t>humanitaire</a:t>
            </a:r>
            <a:r>
              <a:rPr lang="en-US" sz="1800" dirty="0"/>
              <a:t>. </a:t>
            </a:r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23AE8A-DBAF-484A-A952-69384545846A}"/>
              </a:ext>
            </a:extLst>
          </p:cNvPr>
          <p:cNvSpPr txBox="1">
            <a:spLocks/>
          </p:cNvSpPr>
          <p:nvPr/>
        </p:nvSpPr>
        <p:spPr>
          <a:xfrm>
            <a:off x="656021" y="3502818"/>
            <a:ext cx="10820015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200" dirty="0">
                <a:solidFill>
                  <a:srgbClr val="026794"/>
                </a:solidFill>
              </a:rPr>
              <a:t>Objectives: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0C29D8-9940-B248-BA59-85E399188FFD}"/>
              </a:ext>
            </a:extLst>
          </p:cNvPr>
          <p:cNvSpPr txBox="1">
            <a:spLocks/>
          </p:cNvSpPr>
          <p:nvPr/>
        </p:nvSpPr>
        <p:spPr>
          <a:xfrm>
            <a:off x="1041399" y="4041376"/>
            <a:ext cx="10494580" cy="25594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Child protection practitioners are aware of key Community Level CP terminology and concepts, and know where to access these resources..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Child protection practitioners reflection on current practices in light of research and learning.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/>
              <a:t>Child protection practitioners engage in peer-led conversations on linking the practical usage of resources highlighted and working with communities in humanitarian settings. 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634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de la série d’apprentissage en ligne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23AE8A-DBAF-484A-A952-69384545846A}"/>
              </a:ext>
            </a:extLst>
          </p:cNvPr>
          <p:cNvSpPr txBox="1">
            <a:spLocks/>
          </p:cNvSpPr>
          <p:nvPr/>
        </p:nvSpPr>
        <p:spPr>
          <a:xfrm>
            <a:off x="656023" y="2044501"/>
            <a:ext cx="10820015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</a:pPr>
            <a:r>
              <a:rPr lang="fr-FR" sz="2400" dirty="0"/>
              <a:t>Objectifs:</a:t>
            </a:r>
            <a:endParaRPr lang="en-US" sz="2200" dirty="0">
              <a:solidFill>
                <a:srgbClr val="026794"/>
              </a:solidFill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0C29D8-9940-B248-BA59-85E399188FFD}"/>
              </a:ext>
            </a:extLst>
          </p:cNvPr>
          <p:cNvSpPr txBox="1">
            <a:spLocks/>
          </p:cNvSpPr>
          <p:nvPr/>
        </p:nvSpPr>
        <p:spPr>
          <a:xfrm>
            <a:off x="656023" y="2616001"/>
            <a:ext cx="10879954" cy="344189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/>
              <a:t>Permettre</a:t>
            </a:r>
            <a:r>
              <a:rPr lang="en-US" sz="2100" dirty="0"/>
              <a:t> aux </a:t>
            </a:r>
            <a:r>
              <a:rPr lang="en-US" sz="2100" dirty="0" err="1"/>
              <a:t>professionnels</a:t>
            </a:r>
            <a:r>
              <a:rPr lang="en-US" sz="2100" dirty="0"/>
              <a:t> de la protection de </a:t>
            </a:r>
            <a:r>
              <a:rPr lang="en-US" sz="2100" dirty="0" err="1"/>
              <a:t>l’enfance</a:t>
            </a:r>
            <a:r>
              <a:rPr lang="en-US" sz="2100" dirty="0"/>
              <a:t> (PE) de </a:t>
            </a:r>
            <a:r>
              <a:rPr lang="en-US" sz="2100" dirty="0" err="1"/>
              <a:t>connaitre</a:t>
            </a:r>
            <a:r>
              <a:rPr lang="en-US" sz="2100" dirty="0"/>
              <a:t> la </a:t>
            </a:r>
            <a:r>
              <a:rPr lang="en-US" sz="2100" dirty="0" err="1"/>
              <a:t>terminologie</a:t>
            </a:r>
            <a:r>
              <a:rPr lang="en-US" sz="2100" dirty="0"/>
              <a:t> et les concepts </a:t>
            </a:r>
            <a:r>
              <a:rPr lang="en-US" sz="2100" dirty="0" err="1"/>
              <a:t>clés</a:t>
            </a:r>
            <a:r>
              <a:rPr lang="en-US" sz="2100" dirty="0"/>
              <a:t> de la PE au </a:t>
            </a:r>
            <a:r>
              <a:rPr lang="en-US" sz="2100" dirty="0" err="1"/>
              <a:t>niveau</a:t>
            </a:r>
            <a:r>
              <a:rPr lang="en-US" sz="2100" dirty="0"/>
              <a:t> </a:t>
            </a:r>
            <a:r>
              <a:rPr lang="en-US" sz="2100" dirty="0" err="1"/>
              <a:t>communautaire</a:t>
            </a:r>
            <a:r>
              <a:rPr lang="en-US" sz="2100" dirty="0"/>
              <a:t> et savoir </a:t>
            </a:r>
            <a:r>
              <a:rPr lang="en-US" sz="2100" dirty="0" err="1"/>
              <a:t>où</a:t>
            </a:r>
            <a:r>
              <a:rPr lang="en-US" sz="2100" dirty="0"/>
              <a:t> </a:t>
            </a:r>
            <a:r>
              <a:rPr lang="en-US" sz="2100" dirty="0" err="1"/>
              <a:t>accéder</a:t>
            </a:r>
            <a:r>
              <a:rPr lang="en-US" sz="2100" dirty="0"/>
              <a:t> </a:t>
            </a:r>
            <a:r>
              <a:rPr lang="en-US" sz="2100" dirty="0" err="1"/>
              <a:t>à</a:t>
            </a:r>
            <a:r>
              <a:rPr lang="en-US" sz="2100" dirty="0"/>
              <a:t> </a:t>
            </a:r>
            <a:r>
              <a:rPr lang="en-US" sz="2100" dirty="0" err="1"/>
              <a:t>ces</a:t>
            </a:r>
            <a:r>
              <a:rPr lang="en-US" sz="2100" dirty="0"/>
              <a:t> </a:t>
            </a:r>
            <a:r>
              <a:rPr lang="en-US" sz="2100" dirty="0" err="1"/>
              <a:t>ressources</a:t>
            </a:r>
            <a:r>
              <a:rPr lang="en-US" sz="2100" dirty="0"/>
              <a:t>.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/>
              <a:t>Permettre</a:t>
            </a:r>
            <a:r>
              <a:rPr lang="en-US" sz="2100" dirty="0"/>
              <a:t> aux </a:t>
            </a:r>
            <a:r>
              <a:rPr lang="en-US" sz="2100" dirty="0" err="1"/>
              <a:t>spécialistes</a:t>
            </a:r>
            <a:r>
              <a:rPr lang="en-US" sz="2100" dirty="0"/>
              <a:t> de la protection de </a:t>
            </a:r>
            <a:r>
              <a:rPr lang="en-US" sz="2100" dirty="0" err="1"/>
              <a:t>l’enfance</a:t>
            </a:r>
            <a:r>
              <a:rPr lang="en-US" sz="2100" dirty="0"/>
              <a:t> de </a:t>
            </a:r>
            <a:r>
              <a:rPr lang="en-US" sz="2100" dirty="0" err="1"/>
              <a:t>mener</a:t>
            </a:r>
            <a:r>
              <a:rPr lang="en-US" sz="2100" dirty="0"/>
              <a:t> </a:t>
            </a:r>
            <a:r>
              <a:rPr lang="en-US" sz="2100" dirty="0" err="1"/>
              <a:t>une</a:t>
            </a:r>
            <a:r>
              <a:rPr lang="en-US" sz="2100" dirty="0"/>
              <a:t> </a:t>
            </a:r>
            <a:r>
              <a:rPr lang="en-US" sz="2100" dirty="0" err="1"/>
              <a:t>réflexion</a:t>
            </a:r>
            <a:r>
              <a:rPr lang="en-US" sz="2100" dirty="0"/>
              <a:t> sur les </a:t>
            </a:r>
            <a:r>
              <a:rPr lang="en-US" sz="2100" dirty="0" err="1"/>
              <a:t>pratiques</a:t>
            </a:r>
            <a:r>
              <a:rPr lang="en-US" sz="2100" dirty="0"/>
              <a:t> </a:t>
            </a:r>
            <a:r>
              <a:rPr lang="en-US" sz="2100" dirty="0" err="1"/>
              <a:t>actuelles</a:t>
            </a:r>
            <a:r>
              <a:rPr lang="en-US" sz="2100" dirty="0"/>
              <a:t> </a:t>
            </a:r>
            <a:r>
              <a:rPr lang="en-US" sz="2100" dirty="0" err="1"/>
              <a:t>à</a:t>
            </a:r>
            <a:r>
              <a:rPr lang="en-US" sz="2100" dirty="0"/>
              <a:t> la lumière des </a:t>
            </a:r>
            <a:r>
              <a:rPr lang="en-US" sz="2100" dirty="0" err="1"/>
              <a:t>recherches</a:t>
            </a:r>
            <a:r>
              <a:rPr lang="en-US" sz="2100" dirty="0"/>
              <a:t> et de </a:t>
            </a:r>
            <a:r>
              <a:rPr lang="en-US" sz="2100" dirty="0" err="1"/>
              <a:t>l’apprentissage</a:t>
            </a:r>
            <a:r>
              <a:rPr lang="en-US" sz="2100" dirty="0"/>
              <a:t>.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dirty="0" err="1"/>
              <a:t>Permettre</a:t>
            </a:r>
            <a:r>
              <a:rPr lang="en-US" sz="2100" dirty="0"/>
              <a:t> aux </a:t>
            </a:r>
            <a:r>
              <a:rPr lang="en-US" sz="2100" dirty="0" err="1"/>
              <a:t>professionnels</a:t>
            </a:r>
            <a:r>
              <a:rPr lang="en-US" sz="2100" dirty="0"/>
              <a:t> de la protection de </a:t>
            </a:r>
            <a:r>
              <a:rPr lang="en-US" sz="2100" dirty="0" err="1"/>
              <a:t>l’enfance</a:t>
            </a:r>
            <a:r>
              <a:rPr lang="en-US" sz="2100" dirty="0"/>
              <a:t> de </a:t>
            </a:r>
            <a:r>
              <a:rPr lang="en-US" sz="2100" dirty="0" err="1"/>
              <a:t>s’engager</a:t>
            </a:r>
            <a:r>
              <a:rPr lang="en-US" sz="2100" dirty="0"/>
              <a:t> dans des conversations </a:t>
            </a:r>
            <a:r>
              <a:rPr lang="en-US" sz="2100" dirty="0" err="1"/>
              <a:t>dirigées</a:t>
            </a:r>
            <a:r>
              <a:rPr lang="en-US" sz="2100" dirty="0"/>
              <a:t> par les pairs sur </a:t>
            </a:r>
            <a:r>
              <a:rPr lang="en-US" sz="2100" dirty="0" err="1"/>
              <a:t>l’établissement</a:t>
            </a:r>
            <a:r>
              <a:rPr lang="en-US" sz="2100" dirty="0"/>
              <a:t> d’un lien entre </a:t>
            </a:r>
            <a:r>
              <a:rPr lang="en-US" sz="2100" dirty="0" err="1"/>
              <a:t>l’utilisation</a:t>
            </a:r>
            <a:r>
              <a:rPr lang="en-US" sz="2100" dirty="0"/>
              <a:t> </a:t>
            </a:r>
            <a:r>
              <a:rPr lang="en-US" sz="2100" dirty="0" err="1"/>
              <a:t>pratique</a:t>
            </a:r>
            <a:r>
              <a:rPr lang="en-US" sz="2100" dirty="0"/>
              <a:t> des </a:t>
            </a:r>
            <a:r>
              <a:rPr lang="en-US" sz="2100" dirty="0" err="1"/>
              <a:t>ressources</a:t>
            </a:r>
            <a:r>
              <a:rPr lang="en-US" sz="2100" dirty="0"/>
              <a:t> mises </a:t>
            </a:r>
            <a:r>
              <a:rPr lang="en-US" sz="2100" dirty="0" err="1"/>
              <a:t>en</a:t>
            </a:r>
            <a:r>
              <a:rPr lang="en-US" sz="2100" dirty="0"/>
              <a:t> </a:t>
            </a:r>
            <a:r>
              <a:rPr lang="en-US" sz="2100" dirty="0" err="1"/>
              <a:t>évidence</a:t>
            </a:r>
            <a:r>
              <a:rPr lang="en-US" sz="2100" dirty="0"/>
              <a:t> et le travail avec les </a:t>
            </a:r>
            <a:r>
              <a:rPr lang="en-US" sz="2100" dirty="0" err="1"/>
              <a:t>communautés</a:t>
            </a:r>
            <a:r>
              <a:rPr lang="en-US" sz="2100" dirty="0"/>
              <a:t> dans les </a:t>
            </a:r>
            <a:r>
              <a:rPr lang="en-US" sz="2100" dirty="0" err="1"/>
              <a:t>contextes</a:t>
            </a:r>
            <a:r>
              <a:rPr lang="en-US" sz="2100" dirty="0"/>
              <a:t> </a:t>
            </a:r>
            <a:r>
              <a:rPr lang="en-US" sz="2100" dirty="0" err="1"/>
              <a:t>humanitaires</a:t>
            </a:r>
            <a:r>
              <a:rPr lang="en-US" sz="2100" dirty="0"/>
              <a:t>.</a:t>
            </a:r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100" dirty="0"/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23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3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72EC-356D-3941-BBFF-BCB3B6CAD0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0211" y="2778571"/>
            <a:ext cx="8811577" cy="1300858"/>
          </a:xfrm>
        </p:spPr>
        <p:txBody>
          <a:bodyPr>
            <a:normAutofit fontScale="90000"/>
          </a:bodyPr>
          <a:lstStyle/>
          <a:p>
            <a:r>
              <a:rPr lang="en-US" sz="3600" dirty="0" err="1"/>
              <a:t>Vidéo</a:t>
            </a:r>
            <a:r>
              <a:rPr lang="en-US" sz="3600" dirty="0"/>
              <a:t> 2: </a:t>
            </a:r>
            <a:r>
              <a:rPr lang="en-US" sz="3600" dirty="0" err="1"/>
              <a:t>Réflexion</a:t>
            </a:r>
            <a:r>
              <a:rPr lang="en-US" sz="3600" dirty="0"/>
              <a:t> sur </a:t>
            </a:r>
            <a:r>
              <a:rPr lang="en-US" sz="3600" dirty="0" err="1"/>
              <a:t>votre</a:t>
            </a:r>
            <a:r>
              <a:rPr lang="en-US" sz="3600" dirty="0"/>
              <a:t> </a:t>
            </a:r>
            <a:r>
              <a:rPr lang="en-US" sz="3600" dirty="0" err="1"/>
              <a:t>programmation</a:t>
            </a:r>
            <a:r>
              <a:rPr lang="en-US" sz="3600" dirty="0"/>
              <a:t> au </a:t>
            </a:r>
            <a:r>
              <a:rPr lang="en-US" sz="3600" dirty="0" err="1"/>
              <a:t>niveau</a:t>
            </a:r>
            <a:r>
              <a:rPr lang="en-US" sz="3600" dirty="0"/>
              <a:t> </a:t>
            </a:r>
            <a:r>
              <a:rPr lang="en-US" sz="3600" dirty="0" err="1"/>
              <a:t>communautaire</a:t>
            </a:r>
            <a:r>
              <a:rPr lang="en-US" sz="3600" dirty="0"/>
              <a:t> </a:t>
            </a:r>
            <a:r>
              <a:rPr lang="en-US" sz="3600" dirty="0" err="1"/>
              <a:t>actuelle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64850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35B2B4"/>
                </a:solidFill>
              </a:rPr>
              <a:t>But et </a:t>
            </a:r>
            <a:r>
              <a:rPr lang="en-US" dirty="0" err="1">
                <a:solidFill>
                  <a:srgbClr val="35B2B4"/>
                </a:solidFill>
              </a:rPr>
              <a:t>résultats</a:t>
            </a:r>
            <a:r>
              <a:rPr lang="en-US" dirty="0">
                <a:solidFill>
                  <a:srgbClr val="35B2B4"/>
                </a:solidFill>
              </a:rPr>
              <a:t> de </a:t>
            </a:r>
            <a:r>
              <a:rPr lang="en-US" dirty="0" err="1">
                <a:solidFill>
                  <a:srgbClr val="35B2B4"/>
                </a:solidFill>
              </a:rPr>
              <a:t>l’apprentissage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rgbClr val="026794"/>
                </a:solidFill>
              </a:rPr>
              <a:t>But:</a:t>
            </a:r>
          </a:p>
          <a:p>
            <a:endParaRPr lang="en-US" sz="2200" dirty="0">
              <a:solidFill>
                <a:srgbClr val="026794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56023" y="2450307"/>
            <a:ext cx="10820012" cy="904876"/>
          </a:xfrm>
        </p:spPr>
        <p:txBody>
          <a:bodyPr/>
          <a:lstStyle/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1800" dirty="0" err="1"/>
              <a:t>Faciliter</a:t>
            </a:r>
            <a:r>
              <a:rPr lang="en-US" sz="1800" dirty="0"/>
              <a:t> la </a:t>
            </a:r>
            <a:r>
              <a:rPr lang="en-US" sz="1800" dirty="0" err="1"/>
              <a:t>réflexion</a:t>
            </a:r>
            <a:r>
              <a:rPr lang="en-US" sz="1800" dirty="0"/>
              <a:t> sur les </a:t>
            </a:r>
            <a:r>
              <a:rPr lang="en-US" sz="1800" dirty="0" err="1"/>
              <a:t>niveaux</a:t>
            </a:r>
            <a:r>
              <a:rPr lang="en-US" sz="1800" dirty="0"/>
              <a:t> de participation </a:t>
            </a:r>
            <a:r>
              <a:rPr lang="en-US" sz="1800" dirty="0" err="1"/>
              <a:t>communautaire</a:t>
            </a:r>
            <a:r>
              <a:rPr lang="en-US" sz="1800" dirty="0"/>
              <a:t> et de </a:t>
            </a:r>
            <a:r>
              <a:rPr lang="en-US" sz="1800" dirty="0" err="1"/>
              <a:t>prise</a:t>
            </a:r>
            <a:r>
              <a:rPr lang="en-US" sz="1800" dirty="0"/>
              <a:t> de </a:t>
            </a:r>
            <a:r>
              <a:rPr lang="en-US" sz="1800" dirty="0" err="1"/>
              <a:t>décision</a:t>
            </a:r>
            <a:r>
              <a:rPr lang="en-US" sz="1800" dirty="0"/>
              <a:t> dans les </a:t>
            </a:r>
            <a:r>
              <a:rPr lang="en-US" sz="1800" dirty="0" err="1"/>
              <a:t>pratiques</a:t>
            </a:r>
            <a:r>
              <a:rPr lang="en-US" sz="1800" dirty="0"/>
              <a:t> </a:t>
            </a:r>
            <a:r>
              <a:rPr lang="en-US" sz="1800" dirty="0" err="1"/>
              <a:t>actuelles</a:t>
            </a:r>
            <a:r>
              <a:rPr lang="en-US" sz="1800" dirty="0"/>
              <a:t> </a:t>
            </a:r>
            <a:r>
              <a:rPr lang="en-US" sz="1800" dirty="0" err="1"/>
              <a:t>en</a:t>
            </a:r>
            <a:r>
              <a:rPr lang="en-US" sz="1800" dirty="0"/>
              <a:t> matière de protection de </a:t>
            </a:r>
            <a:r>
              <a:rPr lang="en-US" sz="1800" dirty="0" err="1"/>
              <a:t>l’enfance</a:t>
            </a:r>
            <a:r>
              <a:rPr lang="en-US" sz="1800" dirty="0"/>
              <a:t>.</a:t>
            </a:r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E23AE8A-DBAF-484A-A952-69384545846A}"/>
              </a:ext>
            </a:extLst>
          </p:cNvPr>
          <p:cNvSpPr txBox="1">
            <a:spLocks/>
          </p:cNvSpPr>
          <p:nvPr/>
        </p:nvSpPr>
        <p:spPr>
          <a:xfrm>
            <a:off x="656021" y="3502818"/>
            <a:ext cx="10820015" cy="571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accent6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200" dirty="0" err="1">
                <a:solidFill>
                  <a:srgbClr val="026794"/>
                </a:solidFill>
              </a:rPr>
              <a:t>Résultats</a:t>
            </a:r>
            <a:r>
              <a:rPr lang="en-US" sz="2200" dirty="0">
                <a:solidFill>
                  <a:srgbClr val="026794"/>
                </a:solidFill>
              </a:rPr>
              <a:t> de </a:t>
            </a:r>
            <a:r>
              <a:rPr lang="en-US" sz="2200" dirty="0" err="1">
                <a:solidFill>
                  <a:srgbClr val="026794"/>
                </a:solidFill>
              </a:rPr>
              <a:t>l’apprentissage</a:t>
            </a:r>
            <a:r>
              <a:rPr lang="en-US" sz="2200" dirty="0">
                <a:solidFill>
                  <a:srgbClr val="026794"/>
                </a:solidFill>
              </a:rPr>
              <a:t>: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90C29D8-9940-B248-BA59-85E399188FFD}"/>
              </a:ext>
            </a:extLst>
          </p:cNvPr>
          <p:cNvSpPr txBox="1">
            <a:spLocks/>
          </p:cNvSpPr>
          <p:nvPr/>
        </p:nvSpPr>
        <p:spPr>
          <a:xfrm>
            <a:off x="715964" y="4041376"/>
            <a:ext cx="10760071" cy="2559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6"/>
              </a:buClr>
              <a:buFont typeface="Arial"/>
              <a:buChar char="•"/>
              <a:defRPr sz="2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6"/>
              </a:buClr>
              <a:buFont typeface="Arial"/>
              <a:buChar char="•"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Les </a:t>
            </a:r>
            <a:r>
              <a:rPr lang="en-US" sz="1800" dirty="0" err="1"/>
              <a:t>professionnels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seront</a:t>
            </a:r>
            <a:r>
              <a:rPr lang="en-US" sz="1800" dirty="0"/>
              <a:t> </a:t>
            </a:r>
            <a:r>
              <a:rPr lang="en-US" sz="1800" dirty="0" err="1"/>
              <a:t>capables</a:t>
            </a:r>
            <a:r>
              <a:rPr lang="en-US" sz="1800" dirty="0"/>
              <a:t> </a:t>
            </a:r>
            <a:r>
              <a:rPr lang="en-US" sz="1800" dirty="0" err="1"/>
              <a:t>d’identifier</a:t>
            </a:r>
            <a:r>
              <a:rPr lang="en-US" sz="1800" dirty="0"/>
              <a:t> </a:t>
            </a:r>
            <a:r>
              <a:rPr lang="en-US" sz="1800" dirty="0" err="1"/>
              <a:t>l’importance</a:t>
            </a:r>
            <a:r>
              <a:rPr lang="en-US" sz="1800" dirty="0"/>
              <a:t> d’un engagement fort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dans </a:t>
            </a:r>
            <a:r>
              <a:rPr lang="en-US" sz="1800" dirty="0" err="1"/>
              <a:t>leurs</a:t>
            </a:r>
            <a:r>
              <a:rPr lang="en-US" sz="1800" dirty="0"/>
              <a:t> </a:t>
            </a:r>
            <a:r>
              <a:rPr lang="en-US" sz="1800" dirty="0" err="1"/>
              <a:t>programmes</a:t>
            </a:r>
            <a:r>
              <a:rPr lang="en-US" sz="1800" dirty="0"/>
              <a:t>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/>
              <a:t>Les </a:t>
            </a:r>
            <a:r>
              <a:rPr lang="en-US" sz="1800" dirty="0" err="1"/>
              <a:t>acteurs</a:t>
            </a:r>
            <a:r>
              <a:rPr lang="en-US" sz="1800" dirty="0"/>
              <a:t> de la protection de </a:t>
            </a:r>
            <a:r>
              <a:rPr lang="en-US" sz="1800" dirty="0" err="1"/>
              <a:t>l’enfance</a:t>
            </a:r>
            <a:r>
              <a:rPr lang="en-US" sz="1800" dirty="0"/>
              <a:t> </a:t>
            </a:r>
            <a:r>
              <a:rPr lang="en-US" sz="1800" dirty="0" err="1"/>
              <a:t>seront</a:t>
            </a:r>
            <a:r>
              <a:rPr lang="en-US" sz="1800" dirty="0"/>
              <a:t> </a:t>
            </a:r>
            <a:r>
              <a:rPr lang="en-US" sz="1800" dirty="0" err="1"/>
              <a:t>capables</a:t>
            </a:r>
            <a:r>
              <a:rPr lang="en-US" sz="1800" dirty="0"/>
              <a:t> de commencer </a:t>
            </a:r>
            <a:r>
              <a:rPr lang="en-US" sz="1800" dirty="0" err="1"/>
              <a:t>une</a:t>
            </a:r>
            <a:r>
              <a:rPr lang="en-US" sz="1800" dirty="0"/>
              <a:t> </a:t>
            </a:r>
            <a:r>
              <a:rPr lang="en-US" sz="1800" dirty="0" err="1"/>
              <a:t>analyse</a:t>
            </a:r>
            <a:r>
              <a:rPr lang="en-US" sz="1800" dirty="0"/>
              <a:t> de </a:t>
            </a:r>
            <a:r>
              <a:rPr lang="en-US" sz="1800" dirty="0" err="1"/>
              <a:t>leur</a:t>
            </a:r>
            <a:r>
              <a:rPr lang="en-US" sz="1800" dirty="0"/>
              <a:t> </a:t>
            </a:r>
            <a:r>
              <a:rPr lang="en-US" sz="1800" dirty="0" err="1"/>
              <a:t>propre</a:t>
            </a:r>
            <a:r>
              <a:rPr lang="en-US" sz="1800" dirty="0"/>
              <a:t> </a:t>
            </a:r>
            <a:r>
              <a:rPr lang="en-US" sz="1800" dirty="0" err="1"/>
              <a:t>programmation</a:t>
            </a:r>
            <a:r>
              <a:rPr lang="en-US" sz="1800" dirty="0"/>
              <a:t> et </a:t>
            </a:r>
            <a:r>
              <a:rPr lang="en-US" sz="1800" dirty="0" err="1"/>
              <a:t>en</a:t>
            </a:r>
            <a:r>
              <a:rPr lang="en-US" sz="1800" dirty="0"/>
              <a:t> </a:t>
            </a:r>
            <a:r>
              <a:rPr lang="en-US" sz="1800" dirty="0" err="1"/>
              <a:t>évaluer</a:t>
            </a:r>
            <a:r>
              <a:rPr lang="en-US" sz="1800" dirty="0"/>
              <a:t> la pertinence et </a:t>
            </a:r>
            <a:r>
              <a:rPr lang="en-US" sz="1800" dirty="0" err="1"/>
              <a:t>l’efficacité</a:t>
            </a:r>
            <a:r>
              <a:rPr lang="en-US" sz="1800" dirty="0"/>
              <a:t>.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US" sz="18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70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BBE1BEC-F334-FC4B-B984-3903DCFB8DAA}"/>
              </a:ext>
            </a:extLst>
          </p:cNvPr>
          <p:cNvSpPr/>
          <p:nvPr/>
        </p:nvSpPr>
        <p:spPr>
          <a:xfrm>
            <a:off x="0" y="0"/>
            <a:ext cx="12192000" cy="1300163"/>
          </a:xfrm>
          <a:prstGeom prst="rect">
            <a:avLst/>
          </a:prstGeom>
          <a:solidFill>
            <a:srgbClr val="35B2B4"/>
          </a:solidFill>
          <a:ln>
            <a:solidFill>
              <a:srgbClr val="35B2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D83673C-B10F-874B-A285-D607680F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791" y="0"/>
            <a:ext cx="7851649" cy="1300858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Regardez</a:t>
            </a:r>
            <a:r>
              <a:rPr lang="en-US" dirty="0">
                <a:solidFill>
                  <a:schemeClr val="bg1"/>
                </a:solidFill>
              </a:rPr>
              <a:t> la </a:t>
            </a:r>
            <a:r>
              <a:rPr lang="en-US" dirty="0" err="1">
                <a:solidFill>
                  <a:schemeClr val="bg1"/>
                </a:solidFill>
              </a:rPr>
              <a:t>vidéo</a:t>
            </a:r>
            <a:r>
              <a:rPr lang="en-US" dirty="0">
                <a:solidFill>
                  <a:schemeClr val="bg1"/>
                </a:solidFill>
              </a:rPr>
              <a:t>!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039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66964-B08F-9449-9759-799280AE7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1313" y="1656684"/>
            <a:ext cx="7517228" cy="4799266"/>
          </a:xfrm>
        </p:spPr>
        <p:txBody>
          <a:bodyPr/>
          <a:lstStyle/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200" b="1" dirty="0">
                <a:solidFill>
                  <a:srgbClr val="026794"/>
                </a:solidFill>
              </a:rPr>
              <a:t>Questions: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votre</a:t>
            </a:r>
            <a:r>
              <a:rPr lang="en-US" sz="1800" dirty="0"/>
              <a:t> </a:t>
            </a:r>
            <a:r>
              <a:rPr lang="en-US" sz="1800" dirty="0" err="1"/>
              <a:t>avis</a:t>
            </a:r>
            <a:r>
              <a:rPr lang="en-US" sz="1800" dirty="0"/>
              <a:t>, </a:t>
            </a:r>
            <a:r>
              <a:rPr lang="en-US" sz="1800" dirty="0" err="1"/>
              <a:t>quels</a:t>
            </a:r>
            <a:r>
              <a:rPr lang="en-US" sz="1800" dirty="0"/>
              <a:t> </a:t>
            </a:r>
            <a:r>
              <a:rPr lang="en-US" sz="1800" dirty="0" err="1"/>
              <a:t>sont</a:t>
            </a:r>
            <a:r>
              <a:rPr lang="en-US" sz="1800" dirty="0"/>
              <a:t> les messages </a:t>
            </a:r>
            <a:r>
              <a:rPr lang="en-US" sz="1800" dirty="0" err="1"/>
              <a:t>clés</a:t>
            </a:r>
            <a:r>
              <a:rPr lang="en-US" sz="1800" dirty="0"/>
              <a:t> de la </a:t>
            </a:r>
            <a:r>
              <a:rPr lang="en-US" sz="1800" dirty="0" err="1"/>
              <a:t>vidéo</a:t>
            </a:r>
            <a:r>
              <a:rPr lang="en-US" sz="1800" dirty="0"/>
              <a:t>?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en-US" sz="1800" dirty="0" err="1"/>
              <a:t>Quelles</a:t>
            </a:r>
            <a:r>
              <a:rPr lang="en-US" sz="1800" dirty="0"/>
              <a:t> </a:t>
            </a:r>
            <a:r>
              <a:rPr lang="en-US" sz="1800" dirty="0" err="1"/>
              <a:t>sont</a:t>
            </a:r>
            <a:r>
              <a:rPr lang="en-US" sz="1800" dirty="0"/>
              <a:t> </a:t>
            </a:r>
            <a:r>
              <a:rPr lang="en-US" sz="1800" dirty="0" err="1"/>
              <a:t>vos</a:t>
            </a:r>
            <a:r>
              <a:rPr lang="en-US" sz="1800" dirty="0"/>
              <a:t> premières </a:t>
            </a:r>
            <a:r>
              <a:rPr lang="en-US" sz="1800" dirty="0" err="1"/>
              <a:t>réactions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ces</a:t>
            </a:r>
            <a:r>
              <a:rPr lang="en-US" sz="1800" dirty="0"/>
              <a:t> messages?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r>
              <a:rPr lang="en-US" sz="1800" dirty="0" err="1"/>
              <a:t>Trouvez-vous</a:t>
            </a:r>
            <a:r>
              <a:rPr lang="en-US" sz="1800" dirty="0"/>
              <a:t> </a:t>
            </a:r>
            <a:r>
              <a:rPr lang="en-US" sz="1800" dirty="0" err="1"/>
              <a:t>qu’il</a:t>
            </a:r>
            <a:r>
              <a:rPr lang="en-US" sz="1800" dirty="0"/>
              <a:t> </a:t>
            </a:r>
            <a:r>
              <a:rPr lang="en-US" sz="1800" dirty="0" err="1"/>
              <a:t>s’agit</a:t>
            </a:r>
            <a:r>
              <a:rPr lang="en-US" sz="1800" dirty="0"/>
              <a:t> d’un cadre utile pour </a:t>
            </a:r>
            <a:r>
              <a:rPr lang="en-US" sz="1800" dirty="0" err="1"/>
              <a:t>l’analyse</a:t>
            </a:r>
            <a:r>
              <a:rPr lang="en-US" sz="1800" dirty="0"/>
              <a:t>?</a:t>
            </a:r>
          </a:p>
          <a:p>
            <a:pPr marL="514350" indent="-51435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lvl="1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 err="1"/>
              <a:t>Énumérez</a:t>
            </a:r>
            <a:r>
              <a:rPr lang="en-US" sz="1800" dirty="0"/>
              <a:t> </a:t>
            </a:r>
            <a:r>
              <a:rPr lang="en-US" sz="1800" dirty="0" err="1"/>
              <a:t>vos</a:t>
            </a:r>
            <a:r>
              <a:rPr lang="en-US" sz="1800" dirty="0"/>
              <a:t> </a:t>
            </a:r>
            <a:r>
              <a:rPr lang="en-US" sz="1800" dirty="0" err="1"/>
              <a:t>réponses</a:t>
            </a:r>
            <a:r>
              <a:rPr lang="en-US" sz="1800" dirty="0"/>
              <a:t> sur le tableau de papier  </a:t>
            </a:r>
          </a:p>
          <a:p>
            <a:pPr lvl="1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</a:pPr>
            <a:r>
              <a:rPr lang="en-US" sz="1800" dirty="0" err="1"/>
              <a:t>Soyez</a:t>
            </a:r>
            <a:r>
              <a:rPr lang="en-US" sz="1800" dirty="0"/>
              <a:t> prêt </a:t>
            </a:r>
            <a:r>
              <a:rPr lang="en-US" sz="1800" dirty="0" err="1"/>
              <a:t>à</a:t>
            </a:r>
            <a:r>
              <a:rPr lang="en-US" sz="1800" dirty="0"/>
              <a:t> </a:t>
            </a:r>
            <a:r>
              <a:rPr lang="en-US" sz="1800" dirty="0" err="1"/>
              <a:t>présenter</a:t>
            </a:r>
            <a:r>
              <a:rPr lang="en-US" sz="1800" dirty="0"/>
              <a:t> au </a:t>
            </a:r>
            <a:r>
              <a:rPr lang="en-US" sz="1800" dirty="0" err="1"/>
              <a:t>groupe</a:t>
            </a: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FB48D-844F-9E40-A9F0-AE0E7F6A3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33365"/>
            <a:ext cx="2306744" cy="2474898"/>
          </a:xfrm>
          <a:prstGeom prst="rect">
            <a:avLst/>
          </a:prstGeom>
        </p:spPr>
      </p:pic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7FA1359-9260-5F4C-80C9-1B56AEA9D32E}"/>
              </a:ext>
            </a:extLst>
          </p:cNvPr>
          <p:cNvSpPr txBox="1">
            <a:spLocks/>
          </p:cNvSpPr>
          <p:nvPr/>
        </p:nvSpPr>
        <p:spPr>
          <a:xfrm>
            <a:off x="284417" y="1285876"/>
            <a:ext cx="3244596" cy="3557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600" b="1" kern="120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900" dirty="0" err="1"/>
              <a:t>Débriefons</a:t>
            </a:r>
            <a:r>
              <a:rPr lang="en-US" sz="3900" dirty="0"/>
              <a:t>!</a:t>
            </a:r>
          </a:p>
          <a:p>
            <a:endParaRPr lang="fr-FR" sz="3500" dirty="0"/>
          </a:p>
          <a:p>
            <a:r>
              <a:rPr lang="fr-FR" sz="2200" dirty="0"/>
              <a:t>En petits groupes, prenez 5 à 10 minutes pour réfléchir aux questions suivantes.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270192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266964-B08F-9449-9759-799280AE77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51313" y="2399634"/>
            <a:ext cx="7121525" cy="4799266"/>
          </a:xfrm>
        </p:spPr>
        <p:txBody>
          <a:bodyPr/>
          <a:lstStyle/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Référez-vous</a:t>
            </a:r>
            <a:r>
              <a:rPr lang="en-US" sz="1800" dirty="0"/>
              <a:t> </a:t>
            </a:r>
            <a:r>
              <a:rPr lang="en-US" sz="1800" dirty="0" err="1"/>
              <a:t>à</a:t>
            </a:r>
            <a:r>
              <a:rPr lang="en-US" sz="1800" dirty="0"/>
              <a:t> la </a:t>
            </a:r>
            <a:r>
              <a:rPr lang="en-US" sz="1800" dirty="0" err="1"/>
              <a:t>Norme</a:t>
            </a:r>
            <a:r>
              <a:rPr lang="en-US" sz="1800" dirty="0"/>
              <a:t> 17: </a:t>
            </a:r>
            <a:r>
              <a:rPr lang="en-US" sz="1800" dirty="0" err="1"/>
              <a:t>Approches</a:t>
            </a:r>
            <a:r>
              <a:rPr lang="en-US" sz="1800" dirty="0"/>
              <a:t> au </a:t>
            </a:r>
            <a:r>
              <a:rPr lang="en-US" sz="1800" dirty="0" err="1"/>
              <a:t>niveau</a:t>
            </a:r>
            <a:r>
              <a:rPr lang="en-US" sz="1800" dirty="0"/>
              <a:t> </a:t>
            </a:r>
            <a:r>
              <a:rPr lang="en-US" sz="1800" dirty="0" err="1"/>
              <a:t>communautaire</a:t>
            </a:r>
            <a:r>
              <a:rPr lang="en-US" sz="1800" dirty="0"/>
              <a:t> et le Document –Typologies de Benham – Long.  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Dans </a:t>
            </a:r>
            <a:r>
              <a:rPr lang="en-US" sz="1800" dirty="0" err="1"/>
              <a:t>votre</a:t>
            </a:r>
            <a:r>
              <a:rPr lang="en-US" sz="1800" dirty="0"/>
              <a:t> </a:t>
            </a:r>
            <a:r>
              <a:rPr lang="en-US" sz="1800" dirty="0" err="1"/>
              <a:t>groupe</a:t>
            </a:r>
            <a:r>
              <a:rPr lang="en-US" sz="1800" dirty="0"/>
              <a:t>, </a:t>
            </a:r>
            <a:r>
              <a:rPr lang="en-US" sz="1800" dirty="0" err="1"/>
              <a:t>créez</a:t>
            </a:r>
            <a:r>
              <a:rPr lang="en-US" sz="1800" dirty="0"/>
              <a:t> un tableau des </a:t>
            </a:r>
            <a:r>
              <a:rPr lang="en-US" sz="1800" dirty="0" err="1"/>
              <a:t>quatre</a:t>
            </a:r>
            <a:r>
              <a:rPr lang="en-US" sz="1800" dirty="0"/>
              <a:t> </a:t>
            </a:r>
            <a:r>
              <a:rPr lang="en-US" sz="1800" dirty="0" err="1"/>
              <a:t>approches</a:t>
            </a:r>
            <a:r>
              <a:rPr lang="en-US" sz="1800" dirty="0"/>
              <a:t>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r>
              <a:rPr lang="en-US" sz="1800" dirty="0" err="1"/>
              <a:t>Discutez</a:t>
            </a:r>
            <a:r>
              <a:rPr lang="en-US" sz="1800" dirty="0"/>
              <a:t> des points </a:t>
            </a:r>
            <a:r>
              <a:rPr lang="en-US" sz="1800" dirty="0" err="1"/>
              <a:t>où</a:t>
            </a:r>
            <a:r>
              <a:rPr lang="en-US" sz="1800" dirty="0"/>
              <a:t> </a:t>
            </a:r>
            <a:r>
              <a:rPr lang="en-US" sz="1800" dirty="0" err="1"/>
              <a:t>vous</a:t>
            </a:r>
            <a:r>
              <a:rPr lang="en-US" sz="1800" dirty="0"/>
              <a:t> </a:t>
            </a:r>
            <a:r>
              <a:rPr lang="en-US" sz="1800" dirty="0" err="1"/>
              <a:t>pensez</a:t>
            </a:r>
            <a:r>
              <a:rPr lang="en-US" sz="1800" dirty="0"/>
              <a:t> que </a:t>
            </a:r>
            <a:r>
              <a:rPr lang="en-US" sz="1800" dirty="0" err="1"/>
              <a:t>votre</a:t>
            </a:r>
            <a:r>
              <a:rPr lang="en-US" sz="1800" dirty="0"/>
              <a:t> </a:t>
            </a:r>
            <a:r>
              <a:rPr lang="en-US" sz="1800" dirty="0" err="1"/>
              <a:t>programmation</a:t>
            </a:r>
            <a:r>
              <a:rPr lang="en-US" sz="1800" dirty="0"/>
              <a:t> </a:t>
            </a:r>
            <a:r>
              <a:rPr lang="en-US" sz="1800" dirty="0" err="1"/>
              <a:t>s’y</a:t>
            </a:r>
            <a:r>
              <a:rPr lang="en-US" sz="1800" dirty="0"/>
              <a:t> </a:t>
            </a:r>
            <a:r>
              <a:rPr lang="en-US" sz="1800" dirty="0" err="1"/>
              <a:t>adapte</a:t>
            </a:r>
            <a:r>
              <a:rPr lang="en-US" sz="1800" dirty="0"/>
              <a:t> le </a:t>
            </a:r>
            <a:r>
              <a:rPr lang="en-US" sz="1800" dirty="0" err="1"/>
              <a:t>mieux</a:t>
            </a:r>
            <a:r>
              <a:rPr lang="en-US" sz="1800" dirty="0"/>
              <a:t>.</a:t>
            </a:r>
          </a:p>
          <a:p>
            <a: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Clr>
                <a:srgbClr val="026794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0" indent="0"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buNone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342900" indent="-342900"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  <a:buClr>
                <a:srgbClr val="026794"/>
              </a:buClr>
              <a:buFont typeface="+mj-lt"/>
              <a:buAutoNum type="arabicPeriod"/>
            </a:pPr>
            <a:endParaRPr lang="en-US" sz="1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BEF78-AABF-EC43-9F16-19F9B06F08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7317" y="1029367"/>
            <a:ext cx="3105971" cy="479926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/>
              <a:t>Où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</a:t>
            </a:r>
            <a:r>
              <a:rPr lang="en-US" sz="3200" dirty="0" err="1"/>
              <a:t>sommes</a:t>
            </a:r>
            <a:r>
              <a:rPr lang="en-US" sz="3200" dirty="0"/>
              <a:t>-nous </a:t>
            </a:r>
            <a:r>
              <a:rPr lang="en-US" sz="3200" dirty="0" err="1"/>
              <a:t>maintenant</a:t>
            </a:r>
            <a:r>
              <a:rPr lang="en-US" sz="3200" dirty="0"/>
              <a:t>?</a:t>
            </a:r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pPr>
              <a:lnSpc>
                <a:spcPct val="113000"/>
              </a:lnSpc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FB48D-844F-9E40-A9F0-AE0E7F6A3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797" y="133365"/>
            <a:ext cx="2306744" cy="24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7073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545554"/>
      </a:dk1>
      <a:lt1>
        <a:srgbClr val="FFFFFF"/>
      </a:lt1>
      <a:dk2>
        <a:srgbClr val="212E3B"/>
      </a:dk2>
      <a:lt2>
        <a:srgbClr val="E7E6E6"/>
      </a:lt2>
      <a:accent1>
        <a:srgbClr val="02628C"/>
      </a:accent1>
      <a:accent2>
        <a:srgbClr val="0388C5"/>
      </a:accent2>
      <a:accent3>
        <a:srgbClr val="97467C"/>
      </a:accent3>
      <a:accent4>
        <a:srgbClr val="94CC7A"/>
      </a:accent4>
      <a:accent5>
        <a:srgbClr val="029FA0"/>
      </a:accent5>
      <a:accent6>
        <a:srgbClr val="405D78"/>
      </a:accent6>
      <a:hlink>
        <a:srgbClr val="67B7DB"/>
      </a:hlink>
      <a:folHlink>
        <a:srgbClr val="36A1D1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 International - Template" id="{F13B7CFD-0104-F74D-B73F-B6E94AB08A78}" vid="{8A52EDE4-DA16-A54E-B428-222736C3C5D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155</TotalTime>
  <Words>813</Words>
  <Application>Microsoft Macintosh PowerPoint</Application>
  <PresentationFormat>Widescreen</PresentationFormat>
  <Paragraphs>104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Helvetica Neue</vt:lpstr>
      <vt:lpstr>Office Theme</vt:lpstr>
      <vt:lpstr>PowerPoint Presentation</vt:lpstr>
      <vt:lpstr>PowerPoint Presentation</vt:lpstr>
      <vt:lpstr>But de la série d’apprentissage en ligne</vt:lpstr>
      <vt:lpstr>Objectifs de la série d’apprentissage en ligne</vt:lpstr>
      <vt:lpstr>Vidéo 2: Réflexion sur votre programmation au niveau communautaire actuelle</vt:lpstr>
      <vt:lpstr>But et résultats de l’apprentissage</vt:lpstr>
      <vt:lpstr>Regardez la vidéo!</vt:lpstr>
      <vt:lpstr>PowerPoint Presentation</vt:lpstr>
      <vt:lpstr>PowerPoint Presentation</vt:lpstr>
      <vt:lpstr>   Autres questions de discussion possibles  </vt:lpstr>
      <vt:lpstr>Messages clés</vt:lpstr>
      <vt:lpstr>Veuillez donner votre feedback au Groupe spécialisé sur la protection de l’enfance au niveau communautaire de l’Alliance!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Affari Project</dc:creator>
  <cp:lastModifiedBy>Evie Ratti</cp:lastModifiedBy>
  <cp:revision>20</cp:revision>
  <dcterms:created xsi:type="dcterms:W3CDTF">2020-03-11T14:43:39Z</dcterms:created>
  <dcterms:modified xsi:type="dcterms:W3CDTF">2020-04-10T15:30:36Z</dcterms:modified>
</cp:coreProperties>
</file>