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71" r:id="rId5"/>
    <p:sldId id="293" r:id="rId6"/>
    <p:sldId id="275" r:id="rId7"/>
    <p:sldId id="294" r:id="rId8"/>
    <p:sldId id="295" r:id="rId9"/>
    <p:sldId id="296" r:id="rId10"/>
    <p:sldId id="302" r:id="rId11"/>
    <p:sldId id="297" r:id="rId12"/>
    <p:sldId id="298" r:id="rId13"/>
    <p:sldId id="299" r:id="rId14"/>
    <p:sldId id="300" r:id="rId15"/>
    <p:sldId id="301" r:id="rId16"/>
    <p:sldId id="336" r:id="rId17"/>
    <p:sldId id="303" r:id="rId18"/>
    <p:sldId id="307" r:id="rId19"/>
    <p:sldId id="308" r:id="rId20"/>
    <p:sldId id="309" r:id="rId21"/>
    <p:sldId id="310" r:id="rId22"/>
    <p:sldId id="311" r:id="rId23"/>
    <p:sldId id="305" r:id="rId24"/>
    <p:sldId id="284" r:id="rId25"/>
    <p:sldId id="313" r:id="rId26"/>
    <p:sldId id="314" r:id="rId27"/>
    <p:sldId id="312" r:id="rId28"/>
    <p:sldId id="306" r:id="rId29"/>
    <p:sldId id="316" r:id="rId30"/>
    <p:sldId id="317" r:id="rId31"/>
    <p:sldId id="318" r:id="rId32"/>
    <p:sldId id="320" r:id="rId33"/>
    <p:sldId id="319" r:id="rId34"/>
    <p:sldId id="315" r:id="rId35"/>
    <p:sldId id="322" r:id="rId36"/>
    <p:sldId id="337" r:id="rId37"/>
    <p:sldId id="332" r:id="rId38"/>
    <p:sldId id="333" r:id="rId39"/>
    <p:sldId id="334" r:id="rId40"/>
    <p:sldId id="335" r:id="rId41"/>
    <p:sldId id="321" r:id="rId42"/>
    <p:sldId id="323" r:id="rId43"/>
    <p:sldId id="324" r:id="rId44"/>
    <p:sldId id="325" r:id="rId45"/>
    <p:sldId id="326" r:id="rId46"/>
    <p:sldId id="327" r:id="rId47"/>
    <p:sldId id="328" r:id="rId48"/>
    <p:sldId id="329" r:id="rId49"/>
    <p:sldId id="330" r:id="rId50"/>
    <p:sldId id="331" r:id="rId51"/>
    <p:sldId id="338" r:id="rId52"/>
    <p:sldId id="339" r:id="rId53"/>
    <p:sldId id="340" r:id="rId54"/>
    <p:sldId id="341" r:id="rId55"/>
    <p:sldId id="342" r:id="rId56"/>
    <p:sldId id="343" r:id="rId57"/>
    <p:sldId id="344" r:id="rId58"/>
    <p:sldId id="346" r:id="rId59"/>
    <p:sldId id="347" r:id="rId60"/>
    <p:sldId id="348" r:id="rId61"/>
    <p:sldId id="349" r:id="rId62"/>
    <p:sldId id="350" r:id="rId63"/>
    <p:sldId id="34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A6622D-0149-0E42-A4EB-DBEE1B30FCAF}">
          <p14:sldIdLst>
            <p14:sldId id="271"/>
          </p14:sldIdLst>
        </p14:section>
        <p14:section name="Welcome and Introduction" id="{082E7FD8-A5BA-0143-AED9-96D4EAC4940A}">
          <p14:sldIdLst>
            <p14:sldId id="293"/>
            <p14:sldId id="275"/>
            <p14:sldId id="294"/>
            <p14:sldId id="295"/>
            <p14:sldId id="296"/>
            <p14:sldId id="302"/>
            <p14:sldId id="297"/>
            <p14:sldId id="298"/>
            <p14:sldId id="299"/>
            <p14:sldId id="300"/>
            <p14:sldId id="301"/>
            <p14:sldId id="336"/>
          </p14:sldIdLst>
        </p14:section>
        <p14:section name="Module 1: Part 1 Child Well-Being Definition" id="{A62C91E6-A26E-5B43-9BD9-534FC5A93EFA}">
          <p14:sldIdLst>
            <p14:sldId id="303"/>
            <p14:sldId id="307"/>
            <p14:sldId id="308"/>
            <p14:sldId id="309"/>
            <p14:sldId id="310"/>
            <p14:sldId id="311"/>
          </p14:sldIdLst>
        </p14:section>
        <p14:section name="Module 1: Part 2 Child Well-Being Measurement Framework" id="{1526B0F6-992C-1847-B7FF-571353E77378}">
          <p14:sldIdLst>
            <p14:sldId id="305"/>
            <p14:sldId id="284"/>
            <p14:sldId id="313"/>
            <p14:sldId id="314"/>
            <p14:sldId id="312"/>
          </p14:sldIdLst>
        </p14:section>
        <p14:section name="Part 3: Contexualization process and tools" id="{5D2346B6-1490-AE4C-A534-9EBD6EB13AEB}">
          <p14:sldIdLst>
            <p14:sldId id="306"/>
            <p14:sldId id="316"/>
            <p14:sldId id="317"/>
            <p14:sldId id="318"/>
            <p14:sldId id="320"/>
            <p14:sldId id="319"/>
            <p14:sldId id="315"/>
            <p14:sldId id="322"/>
            <p14:sldId id="337"/>
            <p14:sldId id="332"/>
            <p14:sldId id="333"/>
            <p14:sldId id="334"/>
            <p14:sldId id="335"/>
            <p14:sldId id="321"/>
          </p14:sldIdLst>
        </p14:section>
        <p14:section name="Optional session on Interviewing Techniques" id="{12A86B59-05C6-9B41-A180-1F77E19EC233}">
          <p14:sldIdLst>
            <p14:sldId id="323"/>
            <p14:sldId id="324"/>
            <p14:sldId id="325"/>
            <p14:sldId id="326"/>
            <p14:sldId id="327"/>
            <p14:sldId id="328"/>
            <p14:sldId id="329"/>
            <p14:sldId id="330"/>
            <p14:sldId id="331"/>
          </p14:sldIdLst>
        </p14:section>
        <p14:section name="Module 2: Measuring Child Well-Being" id="{D2102858-A297-8740-AC24-315ABFBC3868}">
          <p14:sldIdLst>
            <p14:sldId id="338"/>
            <p14:sldId id="339"/>
            <p14:sldId id="340"/>
            <p14:sldId id="341"/>
            <p14:sldId id="342"/>
            <p14:sldId id="343"/>
            <p14:sldId id="344"/>
            <p14:sldId id="346"/>
            <p14:sldId id="347"/>
            <p14:sldId id="348"/>
            <p14:sldId id="349"/>
            <p14:sldId id="350"/>
            <p14:sldId id="345"/>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i Mansourian" initials="HM" lastIdx="23" clrIdx="0">
    <p:extLst/>
  </p:cmAuthor>
  <p:cmAuthor id="2" name="Celina Jense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DFB36-762F-4E12-B2C3-4907FE45AB2E}" v="24" dt="2020-11-30T13:39:46.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2" autoAdjust="0"/>
    <p:restoredTop sz="80395" autoAdjust="0"/>
  </p:normalViewPr>
  <p:slideViewPr>
    <p:cSldViewPr snapToGrid="0" snapToObjects="1">
      <p:cViewPr varScale="1">
        <p:scale>
          <a:sx n="88" d="100"/>
          <a:sy n="88" d="100"/>
        </p:scale>
        <p:origin x="-12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heme" Target="theme/theme1.xml"/><Relationship Id="rId71" Type="http://schemas.openxmlformats.org/officeDocument/2006/relationships/tableStyles" Target="tableStyles.xml"/><Relationship Id="rId72" Type="http://schemas.microsoft.com/office/2016/11/relationships/changesInfo" Target="changesInfos/changesInfo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microsoft.com/office/2015/10/relationships/revisionInfo" Target="revisionInfo.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i Mansourian" userId="108ae8a8-e4a5-4454-8f9e-d2df4dc5eb26" providerId="ADAL" clId="{94EDFB36-762F-4E12-B2C3-4907FE45AB2E}"/>
    <pc:docChg chg="custSel modSld">
      <pc:chgData name="Hani Mansourian" userId="108ae8a8-e4a5-4454-8f9e-d2df4dc5eb26" providerId="ADAL" clId="{94EDFB36-762F-4E12-B2C3-4907FE45AB2E}" dt="2020-11-30T13:39:46.627" v="50"/>
      <pc:docMkLst>
        <pc:docMk/>
      </pc:docMkLst>
      <pc:sldChg chg="modSp">
        <pc:chgData name="Hani Mansourian" userId="108ae8a8-e4a5-4454-8f9e-d2df4dc5eb26" providerId="ADAL" clId="{94EDFB36-762F-4E12-B2C3-4907FE45AB2E}" dt="2020-11-30T12:54:39.575" v="0" actId="14100"/>
        <pc:sldMkLst>
          <pc:docMk/>
          <pc:sldMk cId="1992546439" sldId="296"/>
        </pc:sldMkLst>
        <pc:spChg chg="mod">
          <ac:chgData name="Hani Mansourian" userId="108ae8a8-e4a5-4454-8f9e-d2df4dc5eb26" providerId="ADAL" clId="{94EDFB36-762F-4E12-B2C3-4907FE45AB2E}" dt="2020-11-30T12:54:39.575" v="0" actId="14100"/>
          <ac:spMkLst>
            <pc:docMk/>
            <pc:sldMk cId="1992546439" sldId="296"/>
            <ac:spMk id="4" creationId="{00000000-0000-0000-0000-000000000000}"/>
          </ac:spMkLst>
        </pc:spChg>
      </pc:sldChg>
      <pc:sldChg chg="addCm delCm modCm">
        <pc:chgData name="Hani Mansourian" userId="108ae8a8-e4a5-4454-8f9e-d2df4dc5eb26" providerId="ADAL" clId="{94EDFB36-762F-4E12-B2C3-4907FE45AB2E}" dt="2020-11-30T13:08:42.581" v="15"/>
        <pc:sldMkLst>
          <pc:docMk/>
          <pc:sldMk cId="2233078496" sldId="303"/>
        </pc:sldMkLst>
      </pc:sldChg>
      <pc:sldChg chg="addCm modCm">
        <pc:chgData name="Hani Mansourian" userId="108ae8a8-e4a5-4454-8f9e-d2df4dc5eb26" providerId="ADAL" clId="{94EDFB36-762F-4E12-B2C3-4907FE45AB2E}" dt="2020-11-30T13:02:09.613" v="6" actId="1589"/>
        <pc:sldMkLst>
          <pc:docMk/>
          <pc:sldMk cId="3491217932" sldId="310"/>
        </pc:sldMkLst>
      </pc:sldChg>
      <pc:sldChg chg="addCm modCm">
        <pc:chgData name="Hani Mansourian" userId="108ae8a8-e4a5-4454-8f9e-d2df4dc5eb26" providerId="ADAL" clId="{94EDFB36-762F-4E12-B2C3-4907FE45AB2E}" dt="2020-11-30T13:39:46.627" v="50"/>
        <pc:sldMkLst>
          <pc:docMk/>
          <pc:sldMk cId="2855230490" sldId="313"/>
        </pc:sldMkLst>
      </pc:sldChg>
      <pc:sldChg chg="addCm modCm">
        <pc:chgData name="Hani Mansourian" userId="108ae8a8-e4a5-4454-8f9e-d2df4dc5eb26" providerId="ADAL" clId="{94EDFB36-762F-4E12-B2C3-4907FE45AB2E}" dt="2020-11-30T13:10:20.924" v="19"/>
        <pc:sldMkLst>
          <pc:docMk/>
          <pc:sldMk cId="3430184355" sldId="316"/>
        </pc:sldMkLst>
      </pc:sldChg>
      <pc:sldChg chg="addCm modCm">
        <pc:chgData name="Hani Mansourian" userId="108ae8a8-e4a5-4454-8f9e-d2df4dc5eb26" providerId="ADAL" clId="{94EDFB36-762F-4E12-B2C3-4907FE45AB2E}" dt="2020-11-30T13:29:04.670" v="36"/>
        <pc:sldMkLst>
          <pc:docMk/>
          <pc:sldMk cId="1934764208" sldId="317"/>
        </pc:sldMkLst>
      </pc:sldChg>
      <pc:sldChg chg="addCm modCm">
        <pc:chgData name="Hani Mansourian" userId="108ae8a8-e4a5-4454-8f9e-d2df4dc5eb26" providerId="ADAL" clId="{94EDFB36-762F-4E12-B2C3-4907FE45AB2E}" dt="2020-11-30T13:12:08.975" v="23"/>
        <pc:sldMkLst>
          <pc:docMk/>
          <pc:sldMk cId="1873549564" sldId="319"/>
        </pc:sldMkLst>
      </pc:sldChg>
      <pc:sldChg chg="addCm modCm">
        <pc:chgData name="Hani Mansourian" userId="108ae8a8-e4a5-4454-8f9e-d2df4dc5eb26" providerId="ADAL" clId="{94EDFB36-762F-4E12-B2C3-4907FE45AB2E}" dt="2020-11-30T13:26:27.802" v="35"/>
        <pc:sldMkLst>
          <pc:docMk/>
          <pc:sldMk cId="253865151" sldId="324"/>
        </pc:sldMkLst>
      </pc:sldChg>
      <pc:sldChg chg="addCm modCm">
        <pc:chgData name="Hani Mansourian" userId="108ae8a8-e4a5-4454-8f9e-d2df4dc5eb26" providerId="ADAL" clId="{94EDFB36-762F-4E12-B2C3-4907FE45AB2E}" dt="2020-11-30T13:22:41.001" v="30"/>
        <pc:sldMkLst>
          <pc:docMk/>
          <pc:sldMk cId="148725726" sldId="325"/>
        </pc:sldMkLst>
      </pc:sldChg>
      <pc:sldChg chg="modSp addCm modCm">
        <pc:chgData name="Hani Mansourian" userId="108ae8a8-e4a5-4454-8f9e-d2df4dc5eb26" providerId="ADAL" clId="{94EDFB36-762F-4E12-B2C3-4907FE45AB2E}" dt="2020-11-30T13:38:13.285" v="48" actId="20577"/>
        <pc:sldMkLst>
          <pc:docMk/>
          <pc:sldMk cId="3885972844" sldId="333"/>
        </pc:sldMkLst>
        <pc:spChg chg="mod">
          <ac:chgData name="Hani Mansourian" userId="108ae8a8-e4a5-4454-8f9e-d2df4dc5eb26" providerId="ADAL" clId="{94EDFB36-762F-4E12-B2C3-4907FE45AB2E}" dt="2020-11-30T13:38:13.285" v="48" actId="20577"/>
          <ac:spMkLst>
            <pc:docMk/>
            <pc:sldMk cId="3885972844" sldId="333"/>
            <ac:spMk id="7" creationId="{00000000-0000-0000-0000-000000000000}"/>
          </ac:spMkLst>
        </pc:spChg>
      </pc:sldChg>
      <pc:sldChg chg="modSp">
        <pc:chgData name="Hani Mansourian" userId="108ae8a8-e4a5-4454-8f9e-d2df4dc5eb26" providerId="ADAL" clId="{94EDFB36-762F-4E12-B2C3-4907FE45AB2E}" dt="2020-11-30T13:30:03.031" v="38" actId="27636"/>
        <pc:sldMkLst>
          <pc:docMk/>
          <pc:sldMk cId="702406499" sldId="338"/>
        </pc:sldMkLst>
        <pc:spChg chg="mod">
          <ac:chgData name="Hani Mansourian" userId="108ae8a8-e4a5-4454-8f9e-d2df4dc5eb26" providerId="ADAL" clId="{94EDFB36-762F-4E12-B2C3-4907FE45AB2E}" dt="2020-11-30T13:30:03.031" v="38" actId="27636"/>
          <ac:spMkLst>
            <pc:docMk/>
            <pc:sldMk cId="702406499" sldId="338"/>
            <ac:spMk id="7" creationId="{00000000-0000-0000-0000-000000000000}"/>
          </ac:spMkLst>
        </pc:spChg>
      </pc:sldChg>
      <pc:sldChg chg="addCm modCm">
        <pc:chgData name="Hani Mansourian" userId="108ae8a8-e4a5-4454-8f9e-d2df4dc5eb26" providerId="ADAL" clId="{94EDFB36-762F-4E12-B2C3-4907FE45AB2E}" dt="2020-11-30T13:33:41.385" v="45" actId="1589"/>
        <pc:sldMkLst>
          <pc:docMk/>
          <pc:sldMk cId="381585882" sldId="344"/>
        </pc:sldMkLst>
      </pc:sldChg>
      <pc:sldChg chg="addCm modCm">
        <pc:chgData name="Hani Mansourian" userId="108ae8a8-e4a5-4454-8f9e-d2df4dc5eb26" providerId="ADAL" clId="{94EDFB36-762F-4E12-B2C3-4907FE45AB2E}" dt="2020-11-30T13:34:28.903" v="47"/>
        <pc:sldMkLst>
          <pc:docMk/>
          <pc:sldMk cId="1577435827"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20-12-07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a:t>
            </a:r>
            <a:r>
              <a:rPr lang="en-GB" baseline="0" dirty="0"/>
              <a:t> any necessary modifications that are specific to your context t</a:t>
            </a:r>
            <a:r>
              <a:rPr lang="en-GB" dirty="0"/>
              <a:t>hroughout this PowerPoint</a:t>
            </a:r>
            <a:r>
              <a:rPr lang="en-GB" baseline="0" dirty="0"/>
              <a:t>. For instance, you may want to hide or delete slides that relate to data analysis if the data collectors who will be trained are not </a:t>
            </a:r>
            <a:r>
              <a:rPr lang="en-GB" baseline="0" dirty="0" err="1"/>
              <a:t>analyzing</a:t>
            </a:r>
            <a:r>
              <a:rPr lang="en-GB" baseline="0" dirty="0"/>
              <a:t> the data. You may also want to add planning or logistical arrangements in the slide deck, such as explaining which data collector trainee will be carrying out which KIIs and FGDs etc., including the location. Please make any necessary modifications to best reflect your context.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384556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147399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Explain </a:t>
            </a:r>
            <a:r>
              <a:rPr lang="en-GB" dirty="0"/>
              <a:t>to participants that the global </a:t>
            </a:r>
            <a:r>
              <a:rPr lang="en-US" sz="1200" kern="1200" dirty="0">
                <a:solidFill>
                  <a:schemeClr val="tx1"/>
                </a:solidFill>
                <a:effectLst/>
                <a:latin typeface="+mn-lt"/>
                <a:ea typeface="+mn-ea"/>
                <a:cs typeface="+mn-cs"/>
              </a:rPr>
              <a:t>definition of child well-being in humanitarian action highlights the multi-dimensional nature of health. Well-being is enhanced when all aspects of the child’s health (physical, cognitive, emotional, spiritual and social) are nurtured and children can act on their intentions in developmentally appropriate ways.</a:t>
            </a:r>
            <a:endParaRPr lang="en-CA"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a:p>
        </p:txBody>
      </p:sp>
    </p:spTree>
    <p:extLst>
      <p:ext uri="{BB962C8B-B14F-4D97-AF65-F5344CB8AC3E}">
        <p14:creationId xmlns:p14="http://schemas.microsoft.com/office/powerpoint/2010/main" val="74135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recommended age groups are harmonized with those identified by the </a:t>
            </a:r>
            <a:r>
              <a:rPr lang="en-US" dirty="0" smtClean="0"/>
              <a:t>IASC Guidelines for mental health and psychosocial support in emergency settings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 age groups employed to obtain indicators of child well-being should be reflective of key developmental markers, especially brain development, puberty, and learning in accordance to the cultural context. </a:t>
            </a: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a:p>
        </p:txBody>
      </p:sp>
    </p:spTree>
    <p:extLst>
      <p:ext uri="{BB962C8B-B14F-4D97-AF65-F5344CB8AC3E}">
        <p14:creationId xmlns:p14="http://schemas.microsoft.com/office/powerpoint/2010/main" val="127812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0-5 age group reference: Erikson, E.H. (1950). Childhood and Society. New York: Norton; Piaget Piaget, J. (2003). Part I: Cognitive Development in Children--Piaget Development and Learning. </a:t>
            </a:r>
            <a:r>
              <a:rPr lang="en-GB" sz="1200" i="1" kern="1200" baseline="0" dirty="0" smtClean="0">
                <a:solidFill>
                  <a:schemeClr val="tx1"/>
                </a:solidFill>
                <a:effectLst/>
                <a:latin typeface="+mn-lt"/>
                <a:ea typeface="+mn-ea"/>
                <a:cs typeface="+mn-cs"/>
              </a:rPr>
              <a:t>Journal of research in science teaching</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40.</a:t>
            </a:r>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421750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Instruction: </a:t>
            </a:r>
            <a:r>
              <a:rPr lang="en-US" sz="1200" i="0" kern="1200" dirty="0">
                <a:solidFill>
                  <a:schemeClr val="tx1"/>
                </a:solidFill>
                <a:effectLst/>
                <a:latin typeface="+mn-lt"/>
                <a:ea typeface="+mn-ea"/>
                <a:cs typeface="+mn-cs"/>
              </a:rPr>
              <a:t>Provide flipcharts, different colored crayons or markers, scissors, and index cards to the</a:t>
            </a:r>
            <a:r>
              <a:rPr lang="en-US" sz="1200" i="0" kern="1200" baseline="0" dirty="0">
                <a:solidFill>
                  <a:schemeClr val="tx1"/>
                </a:solidFill>
                <a:effectLst/>
                <a:latin typeface="+mn-lt"/>
                <a:ea typeface="+mn-ea"/>
                <a:cs typeface="+mn-cs"/>
              </a:rPr>
              <a:t> participants.</a:t>
            </a:r>
            <a:endParaRPr lang="en-CA" sz="1200" i="0" kern="1200" dirty="0">
              <a:solidFill>
                <a:schemeClr val="tx1"/>
              </a:solidFill>
              <a:effectLst/>
              <a:latin typeface="+mn-lt"/>
              <a:ea typeface="+mn-ea"/>
              <a:cs typeface="+mn-cs"/>
            </a:endParaRPr>
          </a:p>
          <a:p>
            <a:endParaRPr lang="en-GB" dirty="0"/>
          </a:p>
          <a:p>
            <a:r>
              <a:rPr lang="en-GB" dirty="0"/>
              <a:t>Note: This is a practical</a:t>
            </a:r>
            <a:r>
              <a:rPr lang="en-GB" baseline="0" dirty="0"/>
              <a:t> exercise data collectors can complete to familiarize themselves not only with the objectives of this work but also with the tools that are used in the contextualization process instead of only reviewing/discussing the tools. This exercise is also one of the activities recommended for the contextualization workshop.</a:t>
            </a:r>
          </a:p>
          <a:p>
            <a:endParaRPr lang="en-GB" baseline="0" dirty="0"/>
          </a:p>
          <a:p>
            <a:r>
              <a:rPr lang="en-US" sz="1200" kern="1200" dirty="0">
                <a:solidFill>
                  <a:schemeClr val="tx1"/>
                </a:solidFill>
                <a:effectLst/>
                <a:latin typeface="+mn-lt"/>
                <a:ea typeface="+mn-ea"/>
                <a:cs typeface="+mn-cs"/>
              </a:rPr>
              <a:t>The participants will specify the characteristics of a child that is ‘doing well’. Each characteristic will be recorded on a single index card, and the resulting cards can be sorted into piles of what are seen as related characteristics by a number of different participants/small groups. Categorizing the cards in such a way will lead to identifying a number of ‘domains’, and a number of specific ‘indicators’ within each.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plenary discussion, the training</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acilitator will identify whether these are the same domains as specified in the global measurement framework or if new domains have arisen,</a:t>
            </a:r>
            <a:r>
              <a:rPr lang="en-US" sz="1200" kern="1200" baseline="0" dirty="0">
                <a:solidFill>
                  <a:schemeClr val="tx1"/>
                </a:solidFill>
                <a:effectLst/>
                <a:latin typeface="+mn-lt"/>
                <a:ea typeface="+mn-ea"/>
                <a:cs typeface="+mn-cs"/>
              </a:rPr>
              <a:t> which will be discussed next. </a:t>
            </a:r>
            <a:endParaRPr lang="en-CA"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a:p>
        </p:txBody>
      </p:sp>
    </p:spTree>
    <p:extLst>
      <p:ext uri="{BB962C8B-B14F-4D97-AF65-F5344CB8AC3E}">
        <p14:creationId xmlns:p14="http://schemas.microsoft.com/office/powerpoint/2010/main" val="137135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facilitator(s):</a:t>
            </a:r>
            <a:r>
              <a:rPr lang="en-GB" b="1" baseline="0" dirty="0"/>
              <a:t> </a:t>
            </a:r>
            <a:r>
              <a:rPr lang="en-GB" dirty="0"/>
              <a:t>At</a:t>
            </a:r>
            <a:r>
              <a:rPr lang="en-GB" baseline="0" dirty="0"/>
              <a:t> the individual agency-level or inter-agency level, you will decide what methods to use to carry out the contextualization process. </a:t>
            </a:r>
            <a:r>
              <a:rPr lang="en-GB" dirty="0"/>
              <a:t>It is up to you and</a:t>
            </a:r>
            <a:r>
              <a:rPr lang="en-GB" baseline="0" dirty="0"/>
              <a:t> your team/colleagues to decide if key informant interviews with experts will be carried out. </a:t>
            </a:r>
          </a:p>
          <a:p>
            <a:endParaRPr lang="en-GB" baseline="0" dirty="0"/>
          </a:p>
          <a:p>
            <a:r>
              <a:rPr lang="en-GB" dirty="0"/>
              <a:t>Only carry out this exercise if key informant interviews will be conducted. Key informant interviews are to be facilitated as</a:t>
            </a:r>
            <a:r>
              <a:rPr lang="en-GB" baseline="0" dirty="0"/>
              <a:t> an expert consultation. Refer to the Part 3 of the Guide for further information. The KIIs are structured as a free listing exercise to define child well-being or related terms according to context and to identify the criteria by which well-being is understood in the cultural context.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a:p>
        </p:txBody>
      </p:sp>
    </p:spTree>
    <p:extLst>
      <p:ext uri="{BB962C8B-B14F-4D97-AF65-F5344CB8AC3E}">
        <p14:creationId xmlns:p14="http://schemas.microsoft.com/office/powerpoint/2010/main" val="262036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a:p>
        </p:txBody>
      </p:sp>
    </p:spTree>
    <p:extLst>
      <p:ext uri="{BB962C8B-B14F-4D97-AF65-F5344CB8AC3E}">
        <p14:creationId xmlns:p14="http://schemas.microsoft.com/office/powerpoint/2010/main" val="147399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a:p>
        </p:txBody>
      </p:sp>
    </p:spTree>
    <p:extLst>
      <p:ext uri="{BB962C8B-B14F-4D97-AF65-F5344CB8AC3E}">
        <p14:creationId xmlns:p14="http://schemas.microsoft.com/office/powerpoint/2010/main" val="386784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the four global child well-being domains together.</a:t>
            </a:r>
            <a:r>
              <a:rPr lang="en-GB" baseline="0" dirty="0"/>
              <a:t> </a:t>
            </a:r>
          </a:p>
          <a:p>
            <a:endParaRPr lang="en-GB" baseline="0" dirty="0"/>
          </a:p>
          <a:p>
            <a:r>
              <a:rPr lang="en-US" sz="1200" kern="1200" dirty="0">
                <a:solidFill>
                  <a:schemeClr val="tx1"/>
                </a:solidFill>
                <a:effectLst/>
                <a:latin typeface="+mn-lt"/>
                <a:ea typeface="+mn-ea"/>
                <a:cs typeface="+mn-cs"/>
              </a:rPr>
              <a:t>The four domains represented in the measurement framework were selected to build a holistic picture of children’s well-being in humanitarian action, ranging from safety and basic needs to children’s sense of belonging and ability to participate</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of these domains may vary according to the age and developmental stage of children, their gender, disability or other diversity factors, and it is likely that each of the domains will have a different meaning or level of importance depending on the age group.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a:p>
        </p:txBody>
      </p:sp>
    </p:spTree>
    <p:extLst>
      <p:ext uri="{BB962C8B-B14F-4D97-AF65-F5344CB8AC3E}">
        <p14:creationId xmlns:p14="http://schemas.microsoft.com/office/powerpoint/2010/main" val="341792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point is an important one for data collectors/facilitators of</a:t>
            </a:r>
            <a:r>
              <a:rPr lang="en-GB" baseline="0" dirty="0"/>
              <a:t> the contextualization workshop to explain to the participants they’ll be interacting with.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154675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342069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practical exercise for the data collectors</a:t>
            </a:r>
            <a:r>
              <a:rPr lang="en-GB" baseline="0" dirty="0"/>
              <a:t> as they will be facilitating this exercise with the inputs and responses they receive from participants during the data collection process and/or contextualization workshop. It is important to familiarize themselves with the activities that they will be leading in a practical manner.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a:p>
        </p:txBody>
      </p:sp>
    </p:spTree>
    <p:extLst>
      <p:ext uri="{BB962C8B-B14F-4D97-AF65-F5344CB8AC3E}">
        <p14:creationId xmlns:p14="http://schemas.microsoft.com/office/powerpoint/2010/main" val="234828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147399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already on Step 3 of the process! You will</a:t>
            </a:r>
            <a:r>
              <a:rPr lang="en-GB" baseline="0" dirty="0"/>
              <a:t> also have already decided on the process (refer to decision tree in the Guide); in other words, the methods you will use to collect data. Only include those methods that will be used in this training. For instance: </a:t>
            </a:r>
          </a:p>
          <a:p>
            <a:pPr marL="171450" indent="-171450">
              <a:buFont typeface="Arial"/>
              <a:buChar char="•"/>
            </a:pPr>
            <a:r>
              <a:rPr lang="en-GB" baseline="0" dirty="0"/>
              <a:t>Key informant interviews</a:t>
            </a:r>
          </a:p>
          <a:p>
            <a:pPr marL="171450" indent="-171450">
              <a:buFont typeface="Arial"/>
              <a:buChar char="•"/>
            </a:pPr>
            <a:r>
              <a:rPr lang="en-GB" baseline="0" dirty="0"/>
              <a:t>Focus group discussions</a:t>
            </a:r>
          </a:p>
          <a:p>
            <a:pPr marL="171450" indent="-171450">
              <a:buFont typeface="Arial"/>
              <a:buChar char="•"/>
            </a:pPr>
            <a:r>
              <a:rPr lang="en-GB" baseline="0" dirty="0"/>
              <a:t>Contextualization workshop</a:t>
            </a:r>
          </a:p>
          <a:p>
            <a:pPr marL="171450" indent="-171450">
              <a:buFont typeface="Arial"/>
              <a:buChar char="•"/>
            </a:pPr>
            <a:endParaRPr lang="en-GB" baseline="0" dirty="0"/>
          </a:p>
          <a:p>
            <a:pPr marL="0" indent="0">
              <a:buFont typeface="Arial"/>
              <a:buNone/>
            </a:pPr>
            <a:r>
              <a:rPr lang="en-GB" baseline="0" dirty="0"/>
              <a:t>We will review the process and tools as well as provide an overview of key considerations when conducting interviews and focus groups. </a:t>
            </a:r>
            <a:r>
              <a:rPr lang="en-GB" b="1" baseline="0" dirty="0"/>
              <a:t>Note</a:t>
            </a:r>
            <a:r>
              <a:rPr lang="en-GB" b="0" baseline="0" dirty="0"/>
              <a:t> that this will be a review for the data collectors because they should already have experience in data collection with children and adults.</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376744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Importantly! </a:t>
            </a:r>
          </a:p>
          <a:p>
            <a:pPr marL="171450" lvl="0" indent="-171450">
              <a:buFont typeface="Arial"/>
              <a:buChar char="•"/>
            </a:pPr>
            <a:r>
              <a:rPr lang="en-US" sz="1200" kern="1200" dirty="0">
                <a:solidFill>
                  <a:schemeClr val="tx1"/>
                </a:solidFill>
                <a:effectLst/>
                <a:latin typeface="+mn-lt"/>
                <a:ea typeface="+mn-ea"/>
                <a:cs typeface="+mn-cs"/>
              </a:rPr>
              <a:t>There are a balanced number of women and men</a:t>
            </a:r>
            <a:endParaRPr lang="en-CA"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Informed consent is collected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3996317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the</a:t>
            </a:r>
            <a:r>
              <a:rPr lang="en-GB" baseline="0" dirty="0" smtClean="0"/>
              <a:t> participants the key considerations for facilitating focus group discussions, particularly if you do not plan to use the option section on Interviewing Techniques.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important that t</a:t>
            </a:r>
            <a:r>
              <a:rPr lang="en-US" sz="1200" kern="1200" dirty="0" smtClean="0">
                <a:solidFill>
                  <a:schemeClr val="tx1"/>
                </a:solidFill>
                <a:effectLst/>
                <a:latin typeface="+mn-lt"/>
                <a:ea typeface="+mn-ea"/>
                <a:cs typeface="+mn-cs"/>
              </a:rPr>
              <a:t>wo qualified facilitators facilitate the focus group discussions. One facilitator can lead the discussion while the other can provide back-up support and act as the note taker. The tips below can help you make focus groups as effective as possible. </a:t>
            </a:r>
          </a:p>
          <a:p>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Prepare the room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Arrive an hour early to set up the room. This allows time to deal with unexpected room scheduling, and to set up materials and refreshments.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Post plenty of signs so participants can find their way to the space. This helps participants feel welcome when they arrive. </a:t>
            </a:r>
          </a:p>
          <a:p>
            <a:pPr marL="0" lvl="0" indent="0">
              <a:buFont typeface="Arial"/>
              <a:buNone/>
            </a:pP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Open the session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Introduce yourself and explain the purpose of the focus group. Explain to participants that they have been invited to share their opinions and feedback and that you will guide the discussion by asking the group to reflect on specific questions.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Explain the expected duration of the focus group.</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Obtain informed consent (for children, also obtain informed assent prior to the focus group during the preparation phase).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Explain the </a:t>
            </a:r>
            <a:r>
              <a:rPr lang="en-US" sz="1200" b="1" kern="1200" dirty="0" smtClean="0">
                <a:solidFill>
                  <a:schemeClr val="tx1"/>
                </a:solidFill>
                <a:effectLst/>
                <a:latin typeface="+mn-lt"/>
                <a:ea typeface="+mn-ea"/>
                <a:cs typeface="+mn-cs"/>
              </a:rPr>
              <a:t>ground rules </a:t>
            </a:r>
            <a:r>
              <a:rPr lang="en-US" sz="1200" kern="1200" dirty="0" smtClean="0">
                <a:solidFill>
                  <a:schemeClr val="tx1"/>
                </a:solidFill>
                <a:effectLst/>
                <a:latin typeface="+mn-lt"/>
                <a:ea typeface="+mn-ea"/>
                <a:cs typeface="+mn-cs"/>
              </a:rPr>
              <a:t>for the focus group discussion. These will set the tone and expectations for behavior to enable everyone to feel safe, encouraging their participation.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Allow time for questions, and ask participants to introduce themselves. </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Establish a supportive environment</a:t>
            </a:r>
            <a:endParaRPr lang="en-CA" sz="1200" i="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Explain that participation in the focus group is voluntary</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Make it clear that it is all right to abstain from discussing specific topics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All responses are valid—there are no right or wrong answers</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Everyone must respect the opinions of others even if you do not agree</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Participants can speak as openly as they feel comfortable</a:t>
            </a:r>
            <a:endParaRPr lang="en-CA"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Help protect others’ privacy by not discussing details outside the group</a:t>
            </a:r>
            <a:r>
              <a:rPr lang="en-CA" dirty="0" smtClean="0">
                <a:effectLst/>
              </a:rPr>
              <a:t> </a:t>
            </a:r>
            <a:endParaRPr lang="en-CA"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27</a:t>
            </a:fld>
            <a:endParaRPr lang="en-US"/>
          </a:p>
        </p:txBody>
      </p:sp>
    </p:spTree>
    <p:extLst>
      <p:ext uri="{BB962C8B-B14F-4D97-AF65-F5344CB8AC3E}">
        <p14:creationId xmlns:p14="http://schemas.microsoft.com/office/powerpoint/2010/main" val="251089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Determine in context whether it is necessary to have separate male and female FGDs with children and caregivers/community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to facilitator: </a:t>
            </a:r>
            <a:r>
              <a:rPr lang="en-US" sz="1200" kern="1200" baseline="0" dirty="0">
                <a:solidFill>
                  <a:schemeClr val="tx1"/>
                </a:solidFill>
                <a:effectLst/>
                <a:latin typeface="+mn-lt"/>
                <a:ea typeface="+mn-ea"/>
                <a:cs typeface="+mn-cs"/>
              </a:rPr>
              <a:t>Return to the Guide for further guidance on how to facilitate a focus group and, if necessary, review with the data collectors.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28</a:t>
            </a:fld>
            <a:endParaRPr lang="en-US"/>
          </a:p>
        </p:txBody>
      </p:sp>
    </p:spTree>
    <p:extLst>
      <p:ext uri="{BB962C8B-B14F-4D97-AF65-F5344CB8AC3E}">
        <p14:creationId xmlns:p14="http://schemas.microsoft.com/office/powerpoint/2010/main" val="407620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Review the questionnaire together and answer any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sample FGD questionnaire is for adults as well as for older children aged 12-17 but this age</a:t>
            </a:r>
            <a:r>
              <a:rPr lang="en-GB" baseline="0" dirty="0"/>
              <a:t> group can be modified in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If thinking about life prior to the humanitarian crisis may cause distress or bring up upsetting memories, do not ask participants to reflect on this. It also may not be relevant in your context if it is a protracted crisis that has been </a:t>
            </a:r>
            <a:r>
              <a:rPr lang="en-GB" baseline="0" dirty="0" err="1"/>
              <a:t>ongoing</a:t>
            </a:r>
            <a:r>
              <a:rPr lang="en-GB" baseline="0" dirty="0"/>
              <a:t> for many years. </a:t>
            </a:r>
            <a:endParaRPr lang="en-GB" dirty="0"/>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29</a:t>
            </a:fld>
            <a:endParaRPr lang="en-US"/>
          </a:p>
        </p:txBody>
      </p:sp>
    </p:spTree>
    <p:extLst>
      <p:ext uri="{BB962C8B-B14F-4D97-AF65-F5344CB8AC3E}">
        <p14:creationId xmlns:p14="http://schemas.microsoft.com/office/powerpoint/2010/main" val="1623845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definitions are from the Child Protection Minimum Standards. </a:t>
            </a:r>
            <a:r>
              <a:rPr lang="en-GB" dirty="0"/>
              <a:t>The importance</a:t>
            </a:r>
            <a:r>
              <a:rPr lang="en-GB" baseline="0" dirty="0"/>
              <a:t> of collecting consent is essential and you will have already modified the sample consent form in the Guide to make it applicable to your context. Review the definitions of consent with the data collectors, include the consent form. </a:t>
            </a:r>
            <a:endParaRPr lang="en-GB" baseline="0" dirty="0" smtClean="0"/>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Remind participants to always </a:t>
            </a:r>
            <a:r>
              <a:rPr lang="en-US" sz="1200" kern="1200" dirty="0" smtClean="0">
                <a:solidFill>
                  <a:schemeClr val="tx1"/>
                </a:solidFill>
                <a:effectLst/>
                <a:latin typeface="+mn-lt"/>
                <a:ea typeface="+mn-ea"/>
                <a:cs typeface="+mn-cs"/>
              </a:rPr>
              <a:t>obtain informed consent and informed assent from child participants and informed consent from adult participants. </a:t>
            </a:r>
            <a:r>
              <a:rPr lang="en-GB" sz="1200" kern="1200" dirty="0" smtClean="0">
                <a:solidFill>
                  <a:schemeClr val="tx1"/>
                </a:solidFill>
                <a:effectLst/>
                <a:latin typeface="+mn-lt"/>
                <a:ea typeface="+mn-ea"/>
                <a:cs typeface="+mn-cs"/>
              </a:rPr>
              <a:t>For children’s participation, the informed consent is sought from their adult caregiver and informed assent should also be sought from the children themselves. Alternative informed consent/assent methods should be available for children or caregivers who cannot read or write and all relevant information should be presented in simple, age-appropriate language or pictures (if necessary). Support the right of children with disabilities to make their own informed choices. Participants should be reminded by data collectors that they can refuse or withdraw permission at any time. </a:t>
            </a:r>
            <a:endParaRPr lang="en-CA"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30</a:t>
            </a:fld>
            <a:endParaRPr lang="en-US"/>
          </a:p>
        </p:txBody>
      </p:sp>
    </p:spTree>
    <p:extLst>
      <p:ext uri="{BB962C8B-B14F-4D97-AF65-F5344CB8AC3E}">
        <p14:creationId xmlns:p14="http://schemas.microsoft.com/office/powerpoint/2010/main" val="3426042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exercise can</a:t>
            </a:r>
            <a:r>
              <a:rPr lang="en-GB" baseline="0" dirty="0"/>
              <a:t> also be used an opportunity to make any final modifications to the questionnaire.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31</a:t>
            </a:fld>
            <a:endParaRPr lang="en-US"/>
          </a:p>
        </p:txBody>
      </p:sp>
    </p:spTree>
    <p:extLst>
      <p:ext uri="{BB962C8B-B14F-4D97-AF65-F5344CB8AC3E}">
        <p14:creationId xmlns:p14="http://schemas.microsoft.com/office/powerpoint/2010/main" val="770646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33</a:t>
            </a:fld>
            <a:endParaRPr lang="en-US"/>
          </a:p>
        </p:txBody>
      </p:sp>
    </p:spTree>
    <p:extLst>
      <p:ext uri="{BB962C8B-B14F-4D97-AF65-F5344CB8AC3E}">
        <p14:creationId xmlns:p14="http://schemas.microsoft.com/office/powerpoint/2010/main" val="147399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2107756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if</a:t>
            </a:r>
            <a:r>
              <a:rPr lang="en-GB" baseline="0" dirty="0"/>
              <a:t> a) there will be a contextualization workshop; and b) if the data collectors will be the same individuals facilitating or co-facilitating the workshop.</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35</a:t>
            </a:fld>
            <a:endParaRPr lang="en-US"/>
          </a:p>
        </p:txBody>
      </p:sp>
    </p:spTree>
    <p:extLst>
      <p:ext uri="{BB962C8B-B14F-4D97-AF65-F5344CB8AC3E}">
        <p14:creationId xmlns:p14="http://schemas.microsoft.com/office/powerpoint/2010/main" val="2898549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no workshop,</a:t>
            </a:r>
            <a:r>
              <a:rPr lang="en-GB" baseline="0" dirty="0"/>
              <a:t> all of these points should be agreed upon and finalized following the KIIs and FGDs.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36</a:t>
            </a:fld>
            <a:endParaRPr lang="en-US"/>
          </a:p>
        </p:txBody>
      </p:sp>
    </p:spTree>
    <p:extLst>
      <p:ext uri="{BB962C8B-B14F-4D97-AF65-F5344CB8AC3E}">
        <p14:creationId xmlns:p14="http://schemas.microsoft.com/office/powerpoint/2010/main" val="66646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38</a:t>
            </a:fld>
            <a:endParaRPr lang="en-US"/>
          </a:p>
        </p:txBody>
      </p:sp>
    </p:spTree>
    <p:extLst>
      <p:ext uri="{BB962C8B-B14F-4D97-AF65-F5344CB8AC3E}">
        <p14:creationId xmlns:p14="http://schemas.microsoft.com/office/powerpoint/2010/main" val="1473996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r>
              <a:rPr lang="en-GB" baseline="0" dirty="0"/>
              <a:t> collectors will already have knowledge and experience of interviewing and conducting focus group discussions with adults and children. The purpose of this optional session is to act as a refresher, reviewing the key considerations.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Neue"/>
                <a:cs typeface="Helvetica Neue"/>
              </a:rPr>
              <a:t>Explain to the participants</a:t>
            </a:r>
            <a:r>
              <a:rPr lang="en-GB" sz="1200" baseline="0" dirty="0">
                <a:latin typeface="Helvetica Neue"/>
                <a:cs typeface="Helvetica Neue"/>
              </a:rPr>
              <a:t> that it is important that they choose a location that it is private and secure where other individuals cannot listen. When facilitating an interview it is advised that it be </a:t>
            </a:r>
            <a:r>
              <a:rPr lang="en-GB" sz="1200" baseline="0" noProof="0" dirty="0">
                <a:latin typeface="Helvetica Neue"/>
                <a:cs typeface="Helvetica Neue"/>
              </a:rPr>
              <a:t>conducted</a:t>
            </a:r>
            <a:r>
              <a:rPr lang="en-GB" sz="1200" baseline="0" dirty="0">
                <a:latin typeface="Helvetica Neue"/>
                <a:cs typeface="Helvetica Neue"/>
              </a:rPr>
              <a:t> outside where others can see you, but are not within earshot. Conducting the interview in a safe, secure location outside allows other members of your team to know where you are, and also avoids any potential risk, for instance, if a female interviewer is in the house alone with a male respondent or vice versa. It may be perceived as inappropriate for a male interviewer to be alone with a female respondent in the house if the father or husband is not present and it is best to avoid any potential conflicts. </a:t>
            </a:r>
            <a:endParaRPr lang="en-GB" sz="1200" dirty="0">
              <a:latin typeface="Helvetica Neue"/>
              <a:cs typeface="Helvetica Neue"/>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39</a:t>
            </a:fld>
            <a:endParaRPr lang="en-US"/>
          </a:p>
        </p:txBody>
      </p:sp>
    </p:spTree>
    <p:extLst>
      <p:ext uri="{BB962C8B-B14F-4D97-AF65-F5344CB8AC3E}">
        <p14:creationId xmlns:p14="http://schemas.microsoft.com/office/powerpoint/2010/main" val="3796446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Helvetica Neue"/>
                <a:cs typeface="Helvetica Neue"/>
              </a:rPr>
              <a:t>Be sure</a:t>
            </a:r>
            <a:r>
              <a:rPr lang="en-GB" sz="1200" baseline="0" noProof="0" dirty="0">
                <a:latin typeface="Helvetica Neue"/>
                <a:cs typeface="Helvetica Neue"/>
              </a:rPr>
              <a:t> to highlight the importance of patience here. </a:t>
            </a:r>
            <a:endParaRPr lang="en-GB" sz="1200" noProof="0" dirty="0">
              <a:latin typeface="Helvetica Neue"/>
              <a:cs typeface="Helvetica Neue"/>
            </a:endParaRPr>
          </a:p>
          <a:p>
            <a:endParaRPr lang="en-GB" dirty="0" smtClean="0"/>
          </a:p>
          <a:p>
            <a:r>
              <a:rPr lang="en-GB" dirty="0" smtClean="0"/>
              <a:t>Note</a:t>
            </a:r>
            <a:r>
              <a:rPr lang="en-GB" baseline="0" dirty="0" smtClean="0"/>
              <a:t> that these slides highlight some general principles and guidance related to facilitating key informant interviews and focus group discussions. You may wish to add further details or additional slides depending on the level of experience of data collectors.</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40</a:t>
            </a:fld>
            <a:endParaRPr lang="en-US"/>
          </a:p>
        </p:txBody>
      </p:sp>
    </p:spTree>
    <p:extLst>
      <p:ext uri="{BB962C8B-B14F-4D97-AF65-F5344CB8AC3E}">
        <p14:creationId xmlns:p14="http://schemas.microsoft.com/office/powerpoint/2010/main" val="280780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Helvetica Neue"/>
                <a:cs typeface="Helvetica Neue"/>
              </a:rPr>
              <a:t>Remind data collectors</a:t>
            </a:r>
            <a:r>
              <a:rPr lang="en-GB" sz="1200" baseline="0" noProof="0" dirty="0">
                <a:latin typeface="Helvetica Neue"/>
                <a:cs typeface="Helvetica Neue"/>
              </a:rPr>
              <a:t> to always be respectful, kind and friendly. </a:t>
            </a:r>
            <a:endParaRPr lang="en-GB" sz="1200" noProof="0" dirty="0">
              <a:latin typeface="Helvetica Neue"/>
              <a:cs typeface="Helvetica Neue"/>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41</a:t>
            </a:fld>
            <a:endParaRPr lang="en-US"/>
          </a:p>
        </p:txBody>
      </p:sp>
    </p:spTree>
    <p:extLst>
      <p:ext uri="{BB962C8B-B14F-4D97-AF65-F5344CB8AC3E}">
        <p14:creationId xmlns:p14="http://schemas.microsoft.com/office/powerpoint/2010/main" val="3852165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Helvetica Neue"/>
                <a:cs typeface="Helvetica Neue"/>
              </a:rPr>
              <a:t>Remind</a:t>
            </a:r>
            <a:r>
              <a:rPr lang="en-GB" sz="1200" baseline="0" noProof="0" dirty="0">
                <a:latin typeface="Helvetica Neue"/>
                <a:cs typeface="Helvetica Neue"/>
              </a:rPr>
              <a:t> </a:t>
            </a:r>
            <a:r>
              <a:rPr lang="en-GB" sz="1200" baseline="0" noProof="0" dirty="0" smtClean="0">
                <a:latin typeface="Helvetica Neue"/>
                <a:cs typeface="Helvetica Neue"/>
              </a:rPr>
              <a:t>trainees </a:t>
            </a:r>
            <a:r>
              <a:rPr lang="en-GB" sz="1200" baseline="0" noProof="0" dirty="0">
                <a:latin typeface="Helvetica Neue"/>
                <a:cs typeface="Helvetica Neue"/>
              </a:rPr>
              <a:t>that respondents can refuse to respond to a question or they can end the interview/leave a FGD at any time. The interviewer can ask why the respondent wishes to end the interviewer, but they should not push the interviewee to continue or to answer any questions that make them feel uncomfortable. Compassion, understanding, and patience are key!</a:t>
            </a:r>
            <a:endParaRPr lang="en-GB" sz="1200" noProof="0" dirty="0">
              <a:latin typeface="Helvetica Neue"/>
              <a:cs typeface="Helvetica Neue"/>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42</a:t>
            </a:fld>
            <a:endParaRPr lang="en-US"/>
          </a:p>
        </p:txBody>
      </p:sp>
    </p:spTree>
    <p:extLst>
      <p:ext uri="{BB962C8B-B14F-4D97-AF65-F5344CB8AC3E}">
        <p14:creationId xmlns:p14="http://schemas.microsoft.com/office/powerpoint/2010/main" val="1296815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Neue"/>
                <a:cs typeface="Helvetica Neue"/>
              </a:rPr>
              <a:t>Explain</a:t>
            </a:r>
            <a:r>
              <a:rPr lang="en-US" sz="1200" baseline="0" dirty="0">
                <a:latin typeface="Helvetica Neue"/>
                <a:cs typeface="Helvetica Neue"/>
              </a:rPr>
              <a:t> the different phrases that can be used to probe. You can also add a practical exercise here for participants to practice probing.</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45</a:t>
            </a:fld>
            <a:endParaRPr lang="en-US"/>
          </a:p>
        </p:txBody>
      </p:sp>
    </p:spTree>
    <p:extLst>
      <p:ext uri="{BB962C8B-B14F-4D97-AF65-F5344CB8AC3E}">
        <p14:creationId xmlns:p14="http://schemas.microsoft.com/office/powerpoint/2010/main" val="3782306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04066" rtl="0" eaLnBrk="1" fontAlgn="auto" latinLnBrk="0" hangingPunct="1">
              <a:lnSpc>
                <a:spcPct val="100000"/>
              </a:lnSpc>
              <a:spcBef>
                <a:spcPts val="0"/>
              </a:spcBef>
              <a:spcAft>
                <a:spcPts val="0"/>
              </a:spcAft>
              <a:buClrTx/>
              <a:buSzTx/>
              <a:buFontTx/>
              <a:buNone/>
              <a:tabLst/>
              <a:defRPr/>
            </a:pPr>
            <a:r>
              <a:rPr lang="en-GB" sz="1100" i="0" noProof="0" dirty="0">
                <a:latin typeface="Helvetica Neue"/>
                <a:cs typeface="Helvetica Neue"/>
              </a:rPr>
              <a:t>1. Answer: </a:t>
            </a:r>
            <a:r>
              <a:rPr lang="en-GB" sz="1100" i="0" dirty="0">
                <a:latin typeface="Helvetica Neue"/>
                <a:cs typeface="Helvetica Neue"/>
              </a:rPr>
              <a:t>Ask that they take some time to listen to you, but do not try to convince or force them to participate if they do not want to. Offer to arrange another time to discuss. Note that arranging</a:t>
            </a:r>
            <a:r>
              <a:rPr lang="en-GB" sz="1100" i="0" baseline="0" dirty="0">
                <a:latin typeface="Helvetica Neue"/>
                <a:cs typeface="Helvetica Neue"/>
              </a:rPr>
              <a:t> the interview in advance will also help to mitigate any refusals.</a:t>
            </a:r>
            <a:endParaRPr lang="en-GB" sz="1100" i="0" noProof="0" dirty="0">
              <a:latin typeface="Helvetica Neue"/>
              <a:cs typeface="Helvetica Neue"/>
            </a:endParaRPr>
          </a:p>
          <a:p>
            <a:pPr marL="0" marR="0" lvl="1" indent="0" algn="l" defTabSz="404066" rtl="0" eaLnBrk="1" fontAlgn="auto" latinLnBrk="0" hangingPunct="1">
              <a:lnSpc>
                <a:spcPct val="100000"/>
              </a:lnSpc>
              <a:spcBef>
                <a:spcPts val="0"/>
              </a:spcBef>
              <a:spcAft>
                <a:spcPts val="0"/>
              </a:spcAft>
              <a:buClrTx/>
              <a:buSzTx/>
              <a:buFontTx/>
              <a:buNone/>
              <a:tabLst/>
              <a:defRPr/>
            </a:pPr>
            <a:r>
              <a:rPr lang="en-GB" sz="1100" i="0" noProof="0" dirty="0">
                <a:latin typeface="Helvetica Neue"/>
                <a:cs typeface="Helvetica Neue"/>
              </a:rPr>
              <a:t>2. Answer: </a:t>
            </a:r>
            <a:r>
              <a:rPr lang="en-GB" sz="1100" i="0" dirty="0">
                <a:latin typeface="Helvetica Neue"/>
                <a:cs typeface="Helvetica Neue"/>
              </a:rPr>
              <a:t>Be understanding and patient, discuss with them, and ask them very kindly to continue.  If this does not work, they are free to leave.</a:t>
            </a:r>
            <a:endParaRPr lang="en-GB" sz="1100" i="0" noProof="0" dirty="0">
              <a:latin typeface="Helvetica Neue"/>
              <a:cs typeface="Helvetica Neue"/>
            </a:endParaRPr>
          </a:p>
          <a:p>
            <a:pPr marL="0" marR="0" lvl="1" indent="0" algn="l" defTabSz="404066" rtl="0" eaLnBrk="1" fontAlgn="auto" latinLnBrk="0" hangingPunct="1">
              <a:lnSpc>
                <a:spcPct val="100000"/>
              </a:lnSpc>
              <a:spcBef>
                <a:spcPts val="0"/>
              </a:spcBef>
              <a:spcAft>
                <a:spcPts val="0"/>
              </a:spcAft>
              <a:buClrTx/>
              <a:buSzTx/>
              <a:buFontTx/>
              <a:buNone/>
              <a:tabLst/>
              <a:defRPr/>
            </a:pPr>
            <a:r>
              <a:rPr lang="en-GB" sz="1100" i="0" noProof="0" dirty="0">
                <a:latin typeface="Helvetica Neue"/>
                <a:cs typeface="Helvetica Neue"/>
              </a:rPr>
              <a:t>3. Answer: </a:t>
            </a:r>
            <a:r>
              <a:rPr lang="en-GB" sz="1100" i="0" dirty="0">
                <a:latin typeface="Helvetica Neue"/>
                <a:cs typeface="Helvetica Neue"/>
              </a:rPr>
              <a:t>Ask them to take their time.  Use some probing techniques.  If they still answer the same way, do not push them; simply record it and move on.</a:t>
            </a:r>
            <a:endParaRPr lang="en-GB" sz="1100" i="0" noProof="0" dirty="0">
              <a:latin typeface="Helvetica Neue"/>
              <a:cs typeface="Helvetica Neue"/>
            </a:endParaRPr>
          </a:p>
          <a:p>
            <a:pPr marL="0" marR="0" lvl="1" indent="0" algn="l" defTabSz="404066" rtl="0" eaLnBrk="1" fontAlgn="auto" latinLnBrk="0" hangingPunct="1">
              <a:lnSpc>
                <a:spcPct val="100000"/>
              </a:lnSpc>
              <a:spcBef>
                <a:spcPts val="0"/>
              </a:spcBef>
              <a:spcAft>
                <a:spcPts val="0"/>
              </a:spcAft>
              <a:buClrTx/>
              <a:buSzTx/>
              <a:buFontTx/>
              <a:buNone/>
              <a:tabLst/>
              <a:defRPr/>
            </a:pPr>
            <a:r>
              <a:rPr lang="en-GB" sz="1100" i="0" noProof="0" dirty="0">
                <a:latin typeface="Helvetica Neue"/>
                <a:cs typeface="Helvetica Neue"/>
              </a:rPr>
              <a:t>4. Answer: </a:t>
            </a:r>
            <a:r>
              <a:rPr lang="en-GB" sz="1100" i="0" dirty="0">
                <a:latin typeface="Helvetica Neue"/>
                <a:cs typeface="Helvetica Neue"/>
              </a:rPr>
              <a:t>	Ask them nicely to allow some privacy and move along; you may offer to answer their questions later</a:t>
            </a: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46</a:t>
            </a:fld>
            <a:endParaRPr lang="en-US"/>
          </a:p>
        </p:txBody>
      </p:sp>
    </p:spTree>
    <p:extLst>
      <p:ext uri="{BB962C8B-B14F-4D97-AF65-F5344CB8AC3E}">
        <p14:creationId xmlns:p14="http://schemas.microsoft.com/office/powerpoint/2010/main" val="314872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Helvetica Neue"/>
                <a:ea typeface="+mn-ea"/>
                <a:cs typeface="Helvetica Neue"/>
              </a:rPr>
              <a:t>The items in the questionnaires are all formulated in the positive and therefore scoring involves simply summing up the responses. The measures targeting younger children aged 6-8 and their caregivers use a 3-point </a:t>
            </a:r>
            <a:r>
              <a:rPr lang="en-US" sz="1100" kern="1200" dirty="0" err="1" smtClean="0">
                <a:solidFill>
                  <a:schemeClr val="tx1"/>
                </a:solidFill>
                <a:effectLst/>
                <a:latin typeface="Helvetica Neue"/>
                <a:ea typeface="+mn-ea"/>
                <a:cs typeface="Helvetica Neue"/>
              </a:rPr>
              <a:t>Likert</a:t>
            </a:r>
            <a:r>
              <a:rPr lang="en-US" sz="1100" kern="1200" dirty="0" smtClean="0">
                <a:solidFill>
                  <a:schemeClr val="tx1"/>
                </a:solidFill>
                <a:effectLst/>
                <a:latin typeface="Helvetica Neue"/>
                <a:ea typeface="+mn-ea"/>
                <a:cs typeface="Helvetica Neue"/>
              </a:rPr>
              <a:t> scale. The questionnaire for child respondents in this age group uses simplified language to make sure the child respondents can easily understand the questions and that they are child-friendly.</a:t>
            </a:r>
            <a:endParaRPr lang="en-CA" sz="1100" kern="1200" dirty="0" smtClean="0">
              <a:solidFill>
                <a:schemeClr val="tx1"/>
              </a:solidFill>
              <a:effectLst/>
              <a:latin typeface="Helvetica Neue"/>
              <a:ea typeface="+mn-ea"/>
              <a:cs typeface="Helvetica Neue"/>
            </a:endParaRPr>
          </a:p>
          <a:p>
            <a:r>
              <a:rPr lang="en-US" sz="1100" kern="1200" dirty="0" smtClean="0">
                <a:solidFill>
                  <a:schemeClr val="tx1"/>
                </a:solidFill>
                <a:effectLst/>
                <a:latin typeface="Helvetica Neue"/>
                <a:ea typeface="+mn-ea"/>
                <a:cs typeface="Helvetica Neue"/>
              </a:rPr>
              <a:t> </a:t>
            </a:r>
            <a:endParaRPr lang="en-CA" sz="1100" kern="1200" dirty="0" smtClean="0">
              <a:solidFill>
                <a:schemeClr val="tx1"/>
              </a:solidFill>
              <a:effectLst/>
              <a:latin typeface="Helvetica Neue"/>
              <a:ea typeface="+mn-ea"/>
              <a:cs typeface="Helvetica Neue"/>
            </a:endParaRPr>
          </a:p>
          <a:p>
            <a:r>
              <a:rPr lang="en-US" sz="1100" b="1" kern="1200" dirty="0" smtClean="0">
                <a:solidFill>
                  <a:schemeClr val="tx1"/>
                </a:solidFill>
                <a:effectLst/>
                <a:latin typeface="Helvetica Neue"/>
                <a:ea typeface="+mn-ea"/>
                <a:cs typeface="Helvetica Neue"/>
              </a:rPr>
              <a:t>The measure for caregivers of children aged 6-8 can be used on its own, for instance, in contexts where there are ethical or safety concerns related to children’s involvement in the child well-being survey, or alongside the measure for children aged 6-8. </a:t>
            </a:r>
            <a:endParaRPr lang="en-GB" sz="1100" b="1" dirty="0">
              <a:latin typeface="Helvetica Neue"/>
              <a:cs typeface="Helvetica Neue"/>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50</a:t>
            </a:fld>
            <a:endParaRPr lang="en-US"/>
          </a:p>
        </p:txBody>
      </p:sp>
    </p:spTree>
    <p:extLst>
      <p:ext uri="{BB962C8B-B14F-4D97-AF65-F5344CB8AC3E}">
        <p14:creationId xmlns:p14="http://schemas.microsoft.com/office/powerpoint/2010/main" val="223861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Note: You may not require an ice breaker</a:t>
            </a:r>
            <a:r>
              <a:rPr lang="en-GB" baseline="0" dirty="0"/>
              <a:t> if the participants are colleagues and know each other; however, it is still a fun activity and the questions can be amended to questions that the co-workers may not know about each other. </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Facilitator: Ask</a:t>
            </a:r>
            <a:r>
              <a:rPr lang="en-GB" baseline="0" dirty="0"/>
              <a:t> all participants to stand up.</a:t>
            </a:r>
            <a:r>
              <a:rPr lang="en-GB" dirty="0"/>
              <a:t> Once the music starts they will need to find another</a:t>
            </a:r>
            <a:r>
              <a:rPr lang="en-GB" baseline="0" dirty="0"/>
              <a:t> participant</a:t>
            </a:r>
            <a:r>
              <a:rPr lang="en-GB" dirty="0"/>
              <a:t> to introduce themselves to. Play</a:t>
            </a:r>
            <a:r>
              <a:rPr lang="en-GB" baseline="0" dirty="0"/>
              <a:t> some music and set a timer, giving pairs 2 minutes each to introduce themselves to one another and answer the 5 questions before rotating. Repeat 4 or 5 times before asking participants to go back to their seats and doing a more general round of introductions.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3454349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this review to Day 1 and ask the participants if there are any items or domains that should be modified in line with the modifications (if any) that the definition, domains, or indicators received on Day 1 during the practical exercises. What amendments should be made, if any?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51</a:t>
            </a:fld>
            <a:endParaRPr lang="en-US"/>
          </a:p>
        </p:txBody>
      </p:sp>
    </p:spTree>
    <p:extLst>
      <p:ext uri="{BB962C8B-B14F-4D97-AF65-F5344CB8AC3E}">
        <p14:creationId xmlns:p14="http://schemas.microsoft.com/office/powerpoint/2010/main" val="3414471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52</a:t>
            </a:fld>
            <a:endParaRPr lang="en-US"/>
          </a:p>
        </p:txBody>
      </p:sp>
    </p:spTree>
    <p:extLst>
      <p:ext uri="{BB962C8B-B14F-4D97-AF65-F5344CB8AC3E}">
        <p14:creationId xmlns:p14="http://schemas.microsoft.com/office/powerpoint/2010/main" val="1138528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Non-probability sampling is </a:t>
            </a:r>
            <a:r>
              <a:rPr lang="en-GB" dirty="0" smtClean="0"/>
              <a:t>a sampling technique in which samples are selected based on the subjective judgment of the child protection actors involved in measuring child well-being rather than on random selection. Non-probability sampling is often used when there are time or resource considerations. Despite the results from surveys administered using non-probability sampling not being representative to a wider population, the results can nonetheless be useful in identifying key themes in an area as well as the respondents’ prioritization of various issues. </a:t>
            </a:r>
            <a:endParaRPr lang="en-CA" dirty="0" smtClean="0"/>
          </a:p>
          <a:p>
            <a:endParaRPr lang="en-GB" dirty="0" smtClean="0"/>
          </a:p>
          <a:p>
            <a:r>
              <a:rPr lang="en-US" sz="1200" b="1" kern="1200" dirty="0" smtClean="0">
                <a:solidFill>
                  <a:schemeClr val="tx1"/>
                </a:solidFill>
                <a:effectLst/>
                <a:latin typeface="+mn-lt"/>
                <a:ea typeface="+mn-ea"/>
                <a:cs typeface="+mn-cs"/>
              </a:rPr>
              <a:t>It is important to consider the following when deciding on the sampling approach: </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Objectives of sampling—whose voices do you need to hear, and why?</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Access constraints—if you cannot access certain populations, are there ways you could connect with people who come from or who have information about those populations? For example, convenience sampling can often lead humanitarian workers to speak with those people who have the most access to humanitarian support. Be intentional in trying to reach out to children and adults who may benefit from humanitarian action but have less access to you.</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Available resources (financial and human) and length of time to administer the measures.</a:t>
            </a:r>
            <a:endParaRPr lang="en-CA"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If populations with distinct characteristics (such as language, ethnicity, place of origin, status, etc.) live together in one site, and you believe that these characteristics are likely to have an impact on how each group understands child well-being, these locations should be divided into multiple sites along the lines of those distinct characteristics regardless of their size. Likewise, be intentional about sampling children and adults whom you understand from preliminary research or data collection activities to be more vulnerable to child protection violations. These may include gender differences, disability status, ethnic or racial affiliation, sexual orientation or gender identity/expression, or other locally salience considerations.</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54</a:t>
            </a:fld>
            <a:endParaRPr lang="en-US"/>
          </a:p>
        </p:txBody>
      </p:sp>
    </p:spTree>
    <p:extLst>
      <p:ext uri="{BB962C8B-B14F-4D97-AF65-F5344CB8AC3E}">
        <p14:creationId xmlns:p14="http://schemas.microsoft.com/office/powerpoint/2010/main" val="1502771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the total scores according</a:t>
            </a:r>
            <a:r>
              <a:rPr lang="en-GB" baseline="0" dirty="0"/>
              <a:t> to the measures you will be using and any modifications that you have made to them. </a:t>
            </a:r>
          </a:p>
          <a:p>
            <a:endParaRPr lang="en-GB" baseline="0" dirty="0"/>
          </a:p>
          <a:p>
            <a:r>
              <a:rPr lang="en-GB" baseline="0" dirty="0"/>
              <a:t>Importantly, </a:t>
            </a:r>
            <a:r>
              <a:rPr lang="en-US" sz="1200" kern="1200" baseline="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addition, a sub-score will be provided for each of the domains. These sub-scores will show whether there are certain aspects of well-being that are lacking, and can be used to inform appropriate interventions.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respondent skips or misses an item, their scores cannot be computed, as their overall score will be artificially lower than others who complete the measure. If this happens, the incomplete result should be discarded.</a:t>
            </a:r>
            <a:endParaRPr lang="en-CA"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55</a:t>
            </a:fld>
            <a:endParaRPr lang="en-US"/>
          </a:p>
        </p:txBody>
      </p:sp>
    </p:spTree>
    <p:extLst>
      <p:ext uri="{BB962C8B-B14F-4D97-AF65-F5344CB8AC3E}">
        <p14:creationId xmlns:p14="http://schemas.microsoft.com/office/powerpoint/2010/main" val="3080413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aggregating the total scores can provide an overall picture of how well children are doing at a given time and in a specific location, aggregated scores across all of the domains do not reflect the possible variation underlying those total scores, which may result in serious issues affecting children being underestimated.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56</a:t>
            </a:fld>
            <a:endParaRPr lang="en-US"/>
          </a:p>
        </p:txBody>
      </p:sp>
    </p:spTree>
    <p:extLst>
      <p:ext uri="{BB962C8B-B14F-4D97-AF65-F5344CB8AC3E}">
        <p14:creationId xmlns:p14="http://schemas.microsoft.com/office/powerpoint/2010/main" val="3510910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59</a:t>
            </a:fld>
            <a:endParaRPr lang="en-US"/>
          </a:p>
        </p:txBody>
      </p:sp>
    </p:spTree>
    <p:extLst>
      <p:ext uri="{BB962C8B-B14F-4D97-AF65-F5344CB8AC3E}">
        <p14:creationId xmlns:p14="http://schemas.microsoft.com/office/powerpoint/2010/main" val="2514294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there are any final questions before closing the training. </a:t>
            </a:r>
          </a:p>
          <a:p>
            <a:endParaRPr lang="en-GB" dirty="0"/>
          </a:p>
          <a:p>
            <a:r>
              <a:rPr lang="en-GB" dirty="0"/>
              <a:t>Discuss next steps. For instance, provide the participants with a schedule or</a:t>
            </a:r>
            <a:r>
              <a:rPr lang="en-GB" baseline="0" dirty="0"/>
              <a:t> timeline of who they will be interviewing, the focus group discussions, the workshop with dates and locations, etc. </a:t>
            </a:r>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60</a:t>
            </a:fld>
            <a:endParaRPr lang="en-US"/>
          </a:p>
        </p:txBody>
      </p:sp>
    </p:spTree>
    <p:extLst>
      <p:ext uri="{BB962C8B-B14F-4D97-AF65-F5344CB8AC3E}">
        <p14:creationId xmlns:p14="http://schemas.microsoft.com/office/powerpoint/2010/main" val="283260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329104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rPr>
              <a:t>Review the agenda with</a:t>
            </a:r>
            <a:r>
              <a:rPr lang="en-GB" baseline="0" dirty="0">
                <a:latin typeface="Arial" charset="0"/>
              </a:rPr>
              <a:t> the group and answer any questions participants may have. </a:t>
            </a:r>
            <a:endParaRPr lang="en-GB" dirty="0">
              <a:latin typeface="Arial" charset="0"/>
            </a:endParaRPr>
          </a:p>
          <a:p>
            <a:endParaRPr lang="en-GB"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49097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be</a:t>
            </a:r>
            <a:r>
              <a:rPr lang="en-AU" baseline="0" dirty="0"/>
              <a:t> developed with participants and placed in a prominent position in the training room.</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2341723E-57F1-6C4B-A8F6-AC461A7618F7}" type="slidenum">
              <a:rPr lang="en-US" smtClean="0"/>
              <a:t>10</a:t>
            </a:fld>
            <a:endParaRPr lang="en-US"/>
          </a:p>
        </p:txBody>
      </p:sp>
    </p:spTree>
    <p:extLst>
      <p:ext uri="{BB962C8B-B14F-4D97-AF65-F5344CB8AC3E}">
        <p14:creationId xmlns:p14="http://schemas.microsoft.com/office/powerpoint/2010/main" val="415210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an acronyms page and a parking lot.</a:t>
            </a:r>
          </a:p>
          <a:p>
            <a:endParaRPr lang="en-AU" dirty="0"/>
          </a:p>
        </p:txBody>
      </p:sp>
      <p:sp>
        <p:nvSpPr>
          <p:cNvPr id="4" name="Slide Number Placeholder 3"/>
          <p:cNvSpPr>
            <a:spLocks noGrp="1"/>
          </p:cNvSpPr>
          <p:nvPr>
            <p:ph type="sldNum" sz="quarter" idx="10"/>
          </p:nvPr>
        </p:nvSpPr>
        <p:spPr/>
        <p:txBody>
          <a:bodyPr/>
          <a:lstStyle/>
          <a:p>
            <a:fld id="{2341723E-57F1-6C4B-A8F6-AC461A7618F7}" type="slidenum">
              <a:rPr lang="en-US" smtClean="0"/>
              <a:t>11</a:t>
            </a:fld>
            <a:endParaRPr lang="en-US"/>
          </a:p>
        </p:txBody>
      </p:sp>
    </p:spTree>
    <p:extLst>
      <p:ext uri="{BB962C8B-B14F-4D97-AF65-F5344CB8AC3E}">
        <p14:creationId xmlns:p14="http://schemas.microsoft.com/office/powerpoint/2010/main" val="400977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Keeper</a:t>
            </a:r>
          </a:p>
          <a:p>
            <a:r>
              <a:rPr lang="en-AU" baseline="0" dirty="0"/>
              <a:t>Ice Breaker/energizers at any point</a:t>
            </a:r>
          </a:p>
          <a:p>
            <a:r>
              <a:rPr lang="en-AU" baseline="0" dirty="0"/>
              <a:t>Explain where bathrooms are, break and lunch rooms</a:t>
            </a:r>
          </a:p>
          <a:p>
            <a:pPr defTabSz="433288">
              <a:defRPr/>
            </a:pPr>
            <a:r>
              <a:rPr lang="en-AU" baseline="0" dirty="0"/>
              <a:t>Explain the eyes and ears and ask for a volunteer each day</a:t>
            </a:r>
            <a:endParaRPr lang="en-AU" dirty="0"/>
          </a:p>
          <a:p>
            <a:pPr defTabSz="433288">
              <a:defRPr/>
            </a:pPr>
            <a:r>
              <a:rPr lang="en-AU" baseline="0" dirty="0"/>
              <a:t>Evaluation at the end of the day</a:t>
            </a:r>
          </a:p>
          <a:p>
            <a:endParaRPr lang="en-AU" dirty="0"/>
          </a:p>
        </p:txBody>
      </p:sp>
      <p:sp>
        <p:nvSpPr>
          <p:cNvPr id="4" name="Slide Number Placeholder 3"/>
          <p:cNvSpPr>
            <a:spLocks noGrp="1"/>
          </p:cNvSpPr>
          <p:nvPr>
            <p:ph type="sldNum" sz="quarter" idx="10"/>
          </p:nvPr>
        </p:nvSpPr>
        <p:spPr/>
        <p:txBody>
          <a:bodyPr/>
          <a:lstStyle/>
          <a:p>
            <a:fld id="{2341723E-57F1-6C4B-A8F6-AC461A7618F7}" type="slidenum">
              <a:rPr lang="en-US" smtClean="0"/>
              <a:t>12</a:t>
            </a:fld>
            <a:endParaRPr lang="en-US"/>
          </a:p>
        </p:txBody>
      </p:sp>
    </p:spTree>
    <p:extLst>
      <p:ext uri="{BB962C8B-B14F-4D97-AF65-F5344CB8AC3E}">
        <p14:creationId xmlns:p14="http://schemas.microsoft.com/office/powerpoint/2010/main" val="124436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20-12-07</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253254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20-12-07</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20-12-07</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20-12-07</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20-12-07</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www.google.com.au/url?sa=i&amp;rct=j&amp;q=&amp;esrc=s&amp;frm=1&amp;source=images&amp;cd=&amp;cad=rja&amp;docid=IWToKGj6HL68CM&amp;tbnid=CGxPaNadhe4VdM:&amp;ved=0CAUQjRw&amp;url=http://www.alz.org/hudsonvalley/in_my_community_participate.asp&amp;ei=j_y3UbapOs7VkwXx5oGYDg&amp;psig=AFQjCNEuY23ErjPeiRZdSp7SBrD7aEQ8JQ&amp;ust=1371098630583645" TargetMode="Externa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tags" Target="../tags/tag3.xml"/><Relationship Id="rId2"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jpeg"/><Relationship Id="rId5" Type="http://schemas.openxmlformats.org/officeDocument/2006/relationships/hyperlink" Target="http://www.google.com.au/url?sa=i&amp;rct=j&amp;q=&amp;esrc=s&amp;frm=1&amp;source=images&amp;cd=&amp;cad=rja&amp;docid=v_LjhsOscQbv3M&amp;tbnid=0WGk0sYwSqn4KM:&amp;ved=0CAUQjRw&amp;url=http://www.bossystem.org/boss-business-tip-5-be-on-time/&amp;ei=qfu3UfixCpDYkgXL4oCQDA&amp;psig=AFQjCNEB751njyo5uuO6HdTlFepo1USwRw&amp;ust=1371098381491203" TargetMode="External"/><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tags" Target="../tags/tag4.xml"/><Relationship Id="rId2"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l3t9NjwFdr-h9M&amp;tbnid=WITDeUs3FxbG3M:&amp;ved=0CAUQjRw&amp;url=http://ruthcatchen.wordpress.com/2012/04/03/tips-to-improve-critical-thinking-in-arts-education/&amp;ei=qq3bUfWvIsilkgX0oIGADg&amp;psig=AFQjCNFo5JHkf_hJkfcxPvBnVxWUae_RUw&amp;ust=1373437731371821" TargetMode="External"/><Relationship Id="rId4" Type="http://schemas.openxmlformats.org/officeDocument/2006/relationships/image" Target="../media/image23.gif"/><Relationship Id="rId5" Type="http://schemas.openxmlformats.org/officeDocument/2006/relationships/image" Target="../media/image21.emf"/><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KHLuCOvdsYWdIM&amp;tbnid=GP2SX7Grmeej7M:&amp;ved=0CAUQjRw&amp;url=http://www.spoilertv.com/2012/05/spoilertv-community-introduction-thread.html&amp;ei=Cve3UZb2E4vbkgWY04D4Bg&amp;bvm=bv.47810305,d.dGI&amp;psig=AFQjCNG91vJs9aTKiqYzh3FhkmiL4zNQYw&amp;ust=1371097186767439" TargetMode="External"/><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chVkeJfyPDG8rM&amp;tbnid=b9jLCUbzpbFGkM:&amp;ved=0CAUQjRw&amp;url=http://racebridgesforschools.com/wp/?p=2133&amp;ei=DTLeUYTXDYmokgWAlYDgBw&amp;psig=AFQjCNEEqKiaX-EEUFZdWOSeyRVVgqylpA&amp;ust=1373602699000678" TargetMode="External"/><Relationship Id="rId4" Type="http://schemas.openxmlformats.org/officeDocument/2006/relationships/image" Target="../media/image26.jpeg"/><Relationship Id="rId5" Type="http://schemas.openxmlformats.org/officeDocument/2006/relationships/image" Target="../media/image21.emf"/><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5QXMJlH0NqtPfM&amp;tbnid=hDLfj7Ay998dUM:&amp;ved=0CAUQjRw&amp;url=http://speechadvice.com/2011/09/cle_speakers_need_public_speaking_training/&amp;ei=Rfq3UZWoGoaBkQWs4oH4Dw&amp;bvm=bv.47810305,d.dGI&amp;psig=AFQjCNEJ3BIsrwEa2EUMRbMv5e0UIr5WvA&amp;ust=1371098049135297" TargetMode="External"/><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77987" y="1401529"/>
            <a:ext cx="9940440" cy="1303104"/>
          </a:xfrm>
        </p:spPr>
        <p:txBody>
          <a:bodyPr>
            <a:normAutofit/>
          </a:bodyPr>
          <a:lstStyle/>
          <a:p>
            <a:r>
              <a:rPr lang="en-US" dirty="0" smtClean="0"/>
              <a:t>Contextualizing the Child Well-Being Definition and Measurement Framework Training</a:t>
            </a:r>
            <a:endParaRPr lang="en-US" dirty="0"/>
          </a:p>
        </p:txBody>
      </p:sp>
      <p:sp>
        <p:nvSpPr>
          <p:cNvPr id="3" name="Text Placeholder 2"/>
          <p:cNvSpPr>
            <a:spLocks noGrp="1"/>
          </p:cNvSpPr>
          <p:nvPr>
            <p:ph type="body" sz="quarter" idx="12"/>
          </p:nvPr>
        </p:nvSpPr>
        <p:spPr/>
        <p:txBody>
          <a:bodyPr/>
          <a:lstStyle/>
          <a:p>
            <a:endParaRPr lang="en-US" dirty="0"/>
          </a:p>
          <a:p>
            <a:r>
              <a:rPr lang="en-US" dirty="0"/>
              <a:t>Insert Date</a:t>
            </a:r>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65225"/>
            <a:ext cx="10515600" cy="1325563"/>
          </a:xfrm>
        </p:spPr>
        <p:txBody>
          <a:bodyPr/>
          <a:lstStyle/>
          <a:p>
            <a:r>
              <a:rPr lang="en-GB" dirty="0"/>
              <a:t>Learning Agreement </a:t>
            </a:r>
            <a:endParaRPr lang="en-AU" b="1" dirty="0"/>
          </a:p>
        </p:txBody>
      </p:sp>
      <p:pic>
        <p:nvPicPr>
          <p:cNvPr id="2050" name="Picture 2" descr="http://www.bigjoeventuresltd.com/images_2/ontime_schedu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561" y="4388350"/>
            <a:ext cx="3166217" cy="2469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0.wp.com/www.saratmd.com/wp-content/uploads/2013/07/Respect-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9109" y="1922886"/>
            <a:ext cx="33609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lz.org/hudsonvalley/images/Participat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081" y="2328632"/>
            <a:ext cx="4187496" cy="347530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publicdomainpictures.net/download-picture.php?adresar=30000&amp;soubor=please-turn-off-your-mobile-phones.jpg&amp;id=230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3442" y="1922886"/>
            <a:ext cx="2349228" cy="24929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cons.iconarchive.com/icons/custom-icon-design/flatastic-7/512/Laptop-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9109" y="4415803"/>
            <a:ext cx="2825215" cy="24959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182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ppt_w</p:attrName>
                                        </p:attrNameLst>
                                      </p:cBhvr>
                                      <p:tavLst>
                                        <p:tav tm="0" fmla="#ppt_w*sin(2.5*pi*$)">
                                          <p:val>
                                            <p:fltVal val="0"/>
                                          </p:val>
                                        </p:tav>
                                        <p:tav tm="100000">
                                          <p:val>
                                            <p:fltVal val="1"/>
                                          </p:val>
                                        </p:tav>
                                      </p:tavLst>
                                    </p:anim>
                                    <p:anim calcmode="lin" valueType="num">
                                      <p:cBhvr>
                                        <p:cTn id="15"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heel(1)">
                                      <p:cBhvr>
                                        <p:cTn id="20" dur="20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wipe(down)">
                                      <p:cBhvr>
                                        <p:cTn id="32" dur="580">
                                          <p:stCondLst>
                                            <p:cond delay="0"/>
                                          </p:stCondLst>
                                        </p:cTn>
                                        <p:tgtEl>
                                          <p:spTgt spid="2062"/>
                                        </p:tgtEl>
                                      </p:cBhvr>
                                    </p:animEffect>
                                    <p:anim calcmode="lin" valueType="num">
                                      <p:cBhvr>
                                        <p:cTn id="33" dur="1822" tmFilter="0,0; 0.14,0.36; 0.43,0.73; 0.71,0.91; 1.0,1.0">
                                          <p:stCondLst>
                                            <p:cond delay="0"/>
                                          </p:stCondLst>
                                        </p:cTn>
                                        <p:tgtEl>
                                          <p:spTgt spid="206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6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6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6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62"/>
                                        </p:tgtEl>
                                        <p:attrNameLst>
                                          <p:attrName>ppt_y</p:attrName>
                                        </p:attrNameLst>
                                      </p:cBhvr>
                                      <p:tavLst>
                                        <p:tav tm="0" fmla="#ppt_y-sin(pi*$)/81">
                                          <p:val>
                                            <p:fltVal val="0"/>
                                          </p:val>
                                        </p:tav>
                                        <p:tav tm="100000">
                                          <p:val>
                                            <p:fltVal val="1"/>
                                          </p:val>
                                        </p:tav>
                                      </p:tavLst>
                                    </p:anim>
                                    <p:animScale>
                                      <p:cBhvr>
                                        <p:cTn id="38" dur="26">
                                          <p:stCondLst>
                                            <p:cond delay="650"/>
                                          </p:stCondLst>
                                        </p:cTn>
                                        <p:tgtEl>
                                          <p:spTgt spid="2062"/>
                                        </p:tgtEl>
                                      </p:cBhvr>
                                      <p:to x="100000" y="60000"/>
                                    </p:animScale>
                                    <p:animScale>
                                      <p:cBhvr>
                                        <p:cTn id="39" dur="166" decel="50000">
                                          <p:stCondLst>
                                            <p:cond delay="676"/>
                                          </p:stCondLst>
                                        </p:cTn>
                                        <p:tgtEl>
                                          <p:spTgt spid="2062"/>
                                        </p:tgtEl>
                                      </p:cBhvr>
                                      <p:to x="100000" y="100000"/>
                                    </p:animScale>
                                    <p:animScale>
                                      <p:cBhvr>
                                        <p:cTn id="40" dur="26">
                                          <p:stCondLst>
                                            <p:cond delay="1312"/>
                                          </p:stCondLst>
                                        </p:cTn>
                                        <p:tgtEl>
                                          <p:spTgt spid="2062"/>
                                        </p:tgtEl>
                                      </p:cBhvr>
                                      <p:to x="100000" y="80000"/>
                                    </p:animScale>
                                    <p:animScale>
                                      <p:cBhvr>
                                        <p:cTn id="41" dur="166" decel="50000">
                                          <p:stCondLst>
                                            <p:cond delay="1338"/>
                                          </p:stCondLst>
                                        </p:cTn>
                                        <p:tgtEl>
                                          <p:spTgt spid="2062"/>
                                        </p:tgtEl>
                                      </p:cBhvr>
                                      <p:to x="100000" y="100000"/>
                                    </p:animScale>
                                    <p:animScale>
                                      <p:cBhvr>
                                        <p:cTn id="42" dur="26">
                                          <p:stCondLst>
                                            <p:cond delay="1642"/>
                                          </p:stCondLst>
                                        </p:cTn>
                                        <p:tgtEl>
                                          <p:spTgt spid="2062"/>
                                        </p:tgtEl>
                                      </p:cBhvr>
                                      <p:to x="100000" y="90000"/>
                                    </p:animScale>
                                    <p:animScale>
                                      <p:cBhvr>
                                        <p:cTn id="43" dur="166" decel="50000">
                                          <p:stCondLst>
                                            <p:cond delay="1668"/>
                                          </p:stCondLst>
                                        </p:cTn>
                                        <p:tgtEl>
                                          <p:spTgt spid="2062"/>
                                        </p:tgtEl>
                                      </p:cBhvr>
                                      <p:to x="100000" y="100000"/>
                                    </p:animScale>
                                    <p:animScale>
                                      <p:cBhvr>
                                        <p:cTn id="44" dur="26">
                                          <p:stCondLst>
                                            <p:cond delay="1808"/>
                                          </p:stCondLst>
                                        </p:cTn>
                                        <p:tgtEl>
                                          <p:spTgt spid="2062"/>
                                        </p:tgtEl>
                                      </p:cBhvr>
                                      <p:to x="100000" y="95000"/>
                                    </p:animScale>
                                    <p:animScale>
                                      <p:cBhvr>
                                        <p:cTn id="45" dur="166" decel="50000">
                                          <p:stCondLst>
                                            <p:cond delay="1834"/>
                                          </p:stCondLst>
                                        </p:cTn>
                                        <p:tgtEl>
                                          <p:spTgt spid="20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42" y="116632"/>
            <a:ext cx="11735357" cy="1143000"/>
          </a:xfrm>
        </p:spPr>
        <p:txBody>
          <a:bodyPr/>
          <a:lstStyle/>
          <a:p>
            <a:r>
              <a:rPr lang="en-AU" b="1" dirty="0">
                <a:solidFill>
                  <a:srgbClr val="405E79"/>
                </a:solidFill>
              </a:rPr>
              <a:t>Acronyms and Parking Lot</a:t>
            </a:r>
          </a:p>
        </p:txBody>
      </p:sp>
      <p:pic>
        <p:nvPicPr>
          <p:cNvPr id="3074" name="Picture 2" descr="https://tessboyle.files.wordpress.com/2015/01/acrony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916832"/>
            <a:ext cx="480053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Parking_lot_at_HAA_Kob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8753" b="8753"/>
          <a:stretch>
            <a:fillRect/>
          </a:stretch>
        </p:blipFill>
        <p:spPr bwMode="auto">
          <a:xfrm>
            <a:off x="5423925" y="1628800"/>
            <a:ext cx="662473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9424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1143000"/>
          </a:xfrm>
        </p:spPr>
        <p:txBody>
          <a:bodyPr/>
          <a:lstStyle/>
          <a:p>
            <a:r>
              <a:rPr lang="en-AU" b="1" dirty="0">
                <a:solidFill>
                  <a:srgbClr val="35B2B4"/>
                </a:solidFill>
              </a:rPr>
              <a:t>Housekeeping</a:t>
            </a:r>
          </a:p>
        </p:txBody>
      </p:sp>
      <p:pic>
        <p:nvPicPr>
          <p:cNvPr id="1032" name="Picture 8" descr="https://s-media-cache-ak0.pinimg.com/236x/25/68/8f/25688f279cf7129a4190dd7564f9330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78" y="4262786"/>
            <a:ext cx="2688299" cy="2016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ossystem.org/wp-content/uploads/2010/06/On_Tim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392" y="1412776"/>
            <a:ext cx="4992555" cy="3384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blog.adw.org/wp-content/uploads/45185432_eyes_ears22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1973" y="773364"/>
            <a:ext cx="3570946" cy="28607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0240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 fill="hold"/>
                                        <p:tgtEl>
                                          <p:spTgt spid="1032"/>
                                        </p:tgtEl>
                                        <p:attrNameLst>
                                          <p:attrName>ppt_w</p:attrName>
                                        </p:attrNameLst>
                                      </p:cBhvr>
                                      <p:tavLst>
                                        <p:tav tm="0">
                                          <p:val>
                                            <p:fltVal val="0"/>
                                          </p:val>
                                        </p:tav>
                                        <p:tav tm="100000">
                                          <p:val>
                                            <p:strVal val="#ppt_w"/>
                                          </p:val>
                                        </p:tav>
                                      </p:tavLst>
                                    </p:anim>
                                    <p:anim calcmode="lin" valueType="num">
                                      <p:cBhvr>
                                        <p:cTn id="8" dur="500" fill="hold"/>
                                        <p:tgtEl>
                                          <p:spTgt spid="1032"/>
                                        </p:tgtEl>
                                        <p:attrNameLst>
                                          <p:attrName>ppt_h</p:attrName>
                                        </p:attrNameLst>
                                      </p:cBhvr>
                                      <p:tavLst>
                                        <p:tav tm="0">
                                          <p:val>
                                            <p:fltVal val="0"/>
                                          </p:val>
                                        </p:tav>
                                        <p:tav tm="100000">
                                          <p:val>
                                            <p:strVal val="#ppt_h"/>
                                          </p:val>
                                        </p:tav>
                                      </p:tavLst>
                                    </p:anim>
                                    <p:animEffect transition="in" filter="fade">
                                      <p:cBhvr>
                                        <p:cTn id="9" dur="500"/>
                                        <p:tgtEl>
                                          <p:spTgt spid="103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Any Questions Before Moving On?</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3" y="2361069"/>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65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1: Global Child Well-Being Definition </a:t>
            </a:r>
          </a:p>
        </p:txBody>
      </p:sp>
      <p:sp>
        <p:nvSpPr>
          <p:cNvPr id="4" name="Text Placeholder 3"/>
          <p:cNvSpPr>
            <a:spLocks noGrp="1"/>
          </p:cNvSpPr>
          <p:nvPr>
            <p:ph type="body" sz="quarter" idx="12"/>
          </p:nvPr>
        </p:nvSpPr>
        <p:spPr>
          <a:xfrm>
            <a:off x="656021" y="1869963"/>
            <a:ext cx="10820015" cy="4763111"/>
          </a:xfrm>
        </p:spPr>
        <p:txBody>
          <a:bodyPr>
            <a:normAutofit fontScale="85000" lnSpcReduction="20000"/>
          </a:bodyPr>
          <a:lstStyle/>
          <a:p>
            <a:pPr marL="0" indent="0">
              <a:buNone/>
            </a:pPr>
            <a:r>
              <a:rPr lang="en-GB" dirty="0"/>
              <a:t>In </a:t>
            </a:r>
            <a:r>
              <a:rPr lang="en-GB" b="1" dirty="0"/>
              <a:t>Part 1 </a:t>
            </a:r>
            <a:r>
              <a:rPr lang="en-GB" dirty="0"/>
              <a:t>we will review the definition of child well-being and the </a:t>
            </a:r>
            <a:r>
              <a:rPr lang="en-GB" dirty="0" smtClean="0"/>
              <a:t>ages </a:t>
            </a:r>
            <a:r>
              <a:rPr lang="en-GB" dirty="0"/>
              <a:t>and stages of </a:t>
            </a:r>
            <a:r>
              <a:rPr lang="en-GB" dirty="0" smtClean="0"/>
              <a:t>child development</a:t>
            </a:r>
            <a:r>
              <a:rPr lang="en-GB" dirty="0"/>
              <a:t>.</a:t>
            </a:r>
          </a:p>
          <a:p>
            <a:pPr marL="0" indent="0">
              <a:buNone/>
            </a:pPr>
            <a:endParaRPr lang="en-GB" b="1" dirty="0" smtClean="0"/>
          </a:p>
          <a:p>
            <a:pPr marL="0" indent="0">
              <a:buNone/>
            </a:pPr>
            <a:r>
              <a:rPr lang="en-GB" b="1" dirty="0" smtClean="0"/>
              <a:t>Child </a:t>
            </a:r>
            <a:r>
              <a:rPr lang="en-GB" b="1" dirty="0"/>
              <a:t>well-being</a:t>
            </a:r>
            <a:r>
              <a:rPr lang="en-GB" dirty="0"/>
              <a:t> is a dynamic, subjective and objective state of physical, cognitive, emotional, spiritual and social health in which children's optimal development is achieved through: </a:t>
            </a:r>
            <a:endParaRPr lang="en-CA" dirty="0"/>
          </a:p>
          <a:p>
            <a:pPr lvl="0"/>
            <a:r>
              <a:rPr lang="en-GB" dirty="0"/>
              <a:t>Safety from abuse, neglect, exploitation and violence;</a:t>
            </a:r>
            <a:endParaRPr lang="en-CA" dirty="0"/>
          </a:p>
          <a:p>
            <a:pPr lvl="0"/>
            <a:r>
              <a:rPr lang="en-GB" dirty="0"/>
              <a:t>Basic needs met, including those promoting survival and development;</a:t>
            </a:r>
            <a:endParaRPr lang="en-CA" dirty="0"/>
          </a:p>
          <a:p>
            <a:pPr lvl="0"/>
            <a:r>
              <a:rPr lang="en-GB" dirty="0"/>
              <a:t>Connection to and care provided by consistent, responsive caregivers; </a:t>
            </a:r>
            <a:endParaRPr lang="en-CA" dirty="0"/>
          </a:p>
          <a:p>
            <a:pPr lvl="0"/>
            <a:r>
              <a:rPr lang="en-GB" dirty="0"/>
              <a:t>Supportive relationships with relatives, peers, teachers, community members and society at large; and</a:t>
            </a:r>
            <a:endParaRPr lang="en-CA" dirty="0"/>
          </a:p>
          <a:p>
            <a:pPr lvl="0"/>
            <a:r>
              <a:rPr lang="en-GB" dirty="0"/>
              <a:t>Opportunity for children to exercise agency based on their </a:t>
            </a:r>
            <a:r>
              <a:rPr lang="en-GB" dirty="0" smtClean="0"/>
              <a:t>evolving </a:t>
            </a:r>
            <a:r>
              <a:rPr lang="en-GB" dirty="0"/>
              <a:t>capacities. </a:t>
            </a:r>
            <a:endParaRPr lang="en-CA" dirty="0"/>
          </a:p>
          <a:p>
            <a:endParaRPr lang="en-GB" dirty="0"/>
          </a:p>
        </p:txBody>
      </p:sp>
    </p:spTree>
    <p:extLst>
      <p:ext uri="{BB962C8B-B14F-4D97-AF65-F5344CB8AC3E}">
        <p14:creationId xmlns:p14="http://schemas.microsoft.com/office/powerpoint/2010/main" val="223307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Development: Ages and Stages</a:t>
            </a:r>
            <a:endParaRPr lang="en-GB" dirty="0"/>
          </a:p>
        </p:txBody>
      </p:sp>
      <p:sp>
        <p:nvSpPr>
          <p:cNvPr id="7" name="Text Placeholder 6"/>
          <p:cNvSpPr>
            <a:spLocks noGrp="1"/>
          </p:cNvSpPr>
          <p:nvPr>
            <p:ph type="body" sz="quarter" idx="12"/>
          </p:nvPr>
        </p:nvSpPr>
        <p:spPr>
          <a:xfrm>
            <a:off x="656021" y="1817039"/>
            <a:ext cx="10820015" cy="4569474"/>
          </a:xfrm>
        </p:spPr>
        <p:txBody>
          <a:bodyPr/>
          <a:lstStyle/>
          <a:p>
            <a:r>
              <a:rPr lang="en-US" dirty="0"/>
              <a:t>Age groups harmonized with </a:t>
            </a:r>
            <a:r>
              <a:rPr lang="en-US" dirty="0" smtClean="0"/>
              <a:t>the IASC Guidelines for mental health and </a:t>
            </a:r>
            <a:r>
              <a:rPr lang="en-US" dirty="0" smtClean="0"/>
              <a:t>psychosocial support in emergency settings. </a:t>
            </a:r>
          </a:p>
          <a:p>
            <a:r>
              <a:rPr lang="en-US" dirty="0" smtClean="0"/>
              <a:t>All </a:t>
            </a:r>
            <a:r>
              <a:rPr lang="en-US" dirty="0"/>
              <a:t>cultures have ways of addressing these issues and may attribute specific development markers to different age groups of children. E.g. in many cultures, children’s roles and responsibilities change once they show physical signs of puberty.</a:t>
            </a:r>
          </a:p>
          <a:p>
            <a:r>
              <a:rPr lang="en-US" dirty="0"/>
              <a:t>Age groups should be modified as necessary in accordance with the cultural context. </a:t>
            </a:r>
            <a:r>
              <a:rPr lang="en-CA" dirty="0"/>
              <a:t> </a:t>
            </a:r>
            <a:endParaRPr lang="en-GB" dirty="0"/>
          </a:p>
        </p:txBody>
      </p:sp>
    </p:spTree>
    <p:extLst>
      <p:ext uri="{BB962C8B-B14F-4D97-AF65-F5344CB8AC3E}">
        <p14:creationId xmlns:p14="http://schemas.microsoft.com/office/powerpoint/2010/main" val="241494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2-07 at 12.0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5" y="0"/>
            <a:ext cx="10669649" cy="5520615"/>
          </a:xfrm>
          <a:prstGeom prst="rect">
            <a:avLst/>
          </a:prstGeom>
        </p:spPr>
      </p:pic>
    </p:spTree>
    <p:extLst>
      <p:ext uri="{BB962C8B-B14F-4D97-AF65-F5344CB8AC3E}">
        <p14:creationId xmlns:p14="http://schemas.microsoft.com/office/powerpoint/2010/main" val="117382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Activity</a:t>
            </a:r>
          </a:p>
        </p:txBody>
      </p:sp>
      <p:sp>
        <p:nvSpPr>
          <p:cNvPr id="6" name="Text Placeholder 5"/>
          <p:cNvSpPr>
            <a:spLocks noGrp="1"/>
          </p:cNvSpPr>
          <p:nvPr>
            <p:ph type="body" sz="quarter" idx="10"/>
          </p:nvPr>
        </p:nvSpPr>
        <p:spPr/>
        <p:txBody>
          <a:bodyPr/>
          <a:lstStyle/>
          <a:p>
            <a:r>
              <a:rPr lang="en-GB" dirty="0"/>
              <a:t>This activity can be done in pairs or in a small group of 3 or 4</a:t>
            </a:r>
          </a:p>
        </p:txBody>
      </p:sp>
      <p:sp>
        <p:nvSpPr>
          <p:cNvPr id="7" name="Text Placeholder 6"/>
          <p:cNvSpPr>
            <a:spLocks noGrp="1"/>
          </p:cNvSpPr>
          <p:nvPr>
            <p:ph type="body" sz="quarter" idx="12"/>
          </p:nvPr>
        </p:nvSpPr>
        <p:spPr>
          <a:xfrm>
            <a:off x="656021" y="2614612"/>
            <a:ext cx="10820015" cy="4000822"/>
          </a:xfrm>
        </p:spPr>
        <p:txBody>
          <a:bodyPr>
            <a:normAutofit/>
          </a:bodyPr>
          <a:lstStyle/>
          <a:p>
            <a:r>
              <a:rPr lang="en-US" b="1" dirty="0"/>
              <a:t>Define the term:</a:t>
            </a:r>
            <a:r>
              <a:rPr lang="en-US" dirty="0"/>
              <a:t> Define child well-being, happiness, resilience, and quality of life </a:t>
            </a:r>
            <a:r>
              <a:rPr lang="mr-IN" dirty="0"/>
              <a:t>–</a:t>
            </a:r>
            <a:r>
              <a:rPr lang="en-US" dirty="0"/>
              <a:t> or other related and relevant terms </a:t>
            </a:r>
            <a:r>
              <a:rPr lang="mr-IN" dirty="0"/>
              <a:t>–</a:t>
            </a:r>
            <a:r>
              <a:rPr lang="en-US" dirty="0"/>
              <a:t> in your understanding and in your cultural context.</a:t>
            </a:r>
          </a:p>
          <a:p>
            <a:r>
              <a:rPr lang="en-US" dirty="0"/>
              <a:t>What are the factors that contribute to each of the terms? </a:t>
            </a:r>
          </a:p>
          <a:p>
            <a:endParaRPr lang="en-GB"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97199" y="123488"/>
            <a:ext cx="1488678" cy="1436861"/>
          </a:xfrm>
          <a:prstGeom prst="rect">
            <a:avLst/>
          </a:prstGeom>
          <a:noFill/>
          <a:ln>
            <a:noFill/>
          </a:ln>
        </p:spPr>
      </p:pic>
    </p:spTree>
    <p:extLst>
      <p:ext uri="{BB962C8B-B14F-4D97-AF65-F5344CB8AC3E}">
        <p14:creationId xmlns:p14="http://schemas.microsoft.com/office/powerpoint/2010/main" val="363887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Practical Exercise in </a:t>
            </a:r>
            <a:r>
              <a:rPr lang="en-GB" dirty="0" smtClean="0"/>
              <a:t>Pairs: </a:t>
            </a:r>
            <a:r>
              <a:rPr lang="en-GB" dirty="0"/>
              <a:t>Preparing for Key Informant Interviews (1 hour)</a:t>
            </a:r>
          </a:p>
        </p:txBody>
      </p:sp>
      <p:sp>
        <p:nvSpPr>
          <p:cNvPr id="7" name="Text Placeholder 6"/>
          <p:cNvSpPr>
            <a:spLocks noGrp="1"/>
          </p:cNvSpPr>
          <p:nvPr>
            <p:ph type="body" sz="quarter" idx="12"/>
          </p:nvPr>
        </p:nvSpPr>
        <p:spPr>
          <a:xfrm>
            <a:off x="405665" y="1750920"/>
            <a:ext cx="11786335" cy="5167312"/>
          </a:xfrm>
        </p:spPr>
        <p:txBody>
          <a:bodyPr>
            <a:normAutofit fontScale="85000" lnSpcReduction="20000"/>
          </a:bodyPr>
          <a:lstStyle/>
          <a:p>
            <a:pPr marL="0" indent="0">
              <a:buNone/>
            </a:pPr>
            <a:r>
              <a:rPr lang="en-US" b="1" dirty="0"/>
              <a:t>Free listing </a:t>
            </a:r>
            <a:r>
              <a:rPr lang="en-US" dirty="0"/>
              <a:t>is a method used to identify what key informants perceive to be the characteristics of a “child who is doing well”.</a:t>
            </a:r>
          </a:p>
          <a:p>
            <a:r>
              <a:rPr lang="en-US" dirty="0"/>
              <a:t>The interviewer will ask a primary, open-ended, general question: </a:t>
            </a:r>
            <a:r>
              <a:rPr lang="en-US" b="1" dirty="0"/>
              <a:t>“What are the characteristics of a child who is doing well?” </a:t>
            </a:r>
            <a:r>
              <a:rPr lang="en-US" dirty="0"/>
              <a:t>to create a list, probing to make the list as long as possible. </a:t>
            </a:r>
          </a:p>
          <a:p>
            <a:r>
              <a:rPr lang="en-US" dirty="0"/>
              <a:t>The respondent is then asked to make descriptions of each of the terms in the list, and to identify other local people who are knowledgeable about each of the list items, which will support in identifying participants for the contextualization workshop (if you decide to have a contextualization workshop). </a:t>
            </a:r>
          </a:p>
          <a:p>
            <a:r>
              <a:rPr lang="en-US" dirty="0"/>
              <a:t>In pairs, practice this exercise as a role play in which one person is the interviewer and the other is the respondent. Ask what it means for a child to be doing well in accordance to the three main age categories.</a:t>
            </a:r>
          </a:p>
          <a:p>
            <a:r>
              <a:rPr lang="en-US" dirty="0"/>
              <a:t>After 20 minutes, switch roles. After a further 20 minutes, provide constructive feedback to each other. </a:t>
            </a:r>
          </a:p>
          <a:p>
            <a:r>
              <a:rPr lang="en-US" dirty="0"/>
              <a:t>Discuss the experience in plenary any differences in what came about in the exercise to the global definition and age categories.  </a:t>
            </a:r>
          </a:p>
          <a:p>
            <a:endParaRPr lang="en-CA" dirty="0"/>
          </a:p>
          <a:p>
            <a:endParaRPr lang="en-GB" dirty="0"/>
          </a:p>
        </p:txBody>
      </p:sp>
    </p:spTree>
    <p:extLst>
      <p:ext uri="{BB962C8B-B14F-4D97-AF65-F5344CB8AC3E}">
        <p14:creationId xmlns:p14="http://schemas.microsoft.com/office/powerpoint/2010/main" val="349121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Any Questions Before Moving On?</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3" y="2361069"/>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94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0437" y="5060148"/>
            <a:ext cx="10515600" cy="1325563"/>
          </a:xfrm>
        </p:spPr>
        <p:txBody>
          <a:bodyPr>
            <a:normAutofit/>
          </a:bodyPr>
          <a:lstStyle/>
          <a:p>
            <a:pPr algn="ctr"/>
            <a:r>
              <a:rPr lang="en-GB" sz="4800" dirty="0"/>
              <a:t>Welcome and Hello! </a:t>
            </a:r>
          </a:p>
        </p:txBody>
      </p:sp>
      <p:sp>
        <p:nvSpPr>
          <p:cNvPr id="2" name="Text Placeholder 1"/>
          <p:cNvSpPr>
            <a:spLocks noGrp="1"/>
          </p:cNvSpPr>
          <p:nvPr>
            <p:ph type="body" sz="quarter" idx="10"/>
          </p:nvPr>
        </p:nvSpPr>
        <p:spPr/>
        <p:txBody>
          <a:bodyPr>
            <a:normAutofit fontScale="92500" lnSpcReduction="20000"/>
          </a:bodyPr>
          <a:lstStyle/>
          <a:p>
            <a:pPr algn="ctr"/>
            <a:r>
              <a:rPr lang="en-GB" sz="3600" dirty="0"/>
              <a:t>Welcome and Hello!</a:t>
            </a:r>
          </a:p>
        </p:txBody>
      </p:sp>
      <p:pic>
        <p:nvPicPr>
          <p:cNvPr id="5" name="Picture 2" descr="http://scarrott.global2.vic.edu.au/files/2015/02/image-28l1tw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89" y="102263"/>
            <a:ext cx="11572075" cy="511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16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Child Well-Being Measurement Framework</a:t>
            </a:r>
          </a:p>
        </p:txBody>
      </p:sp>
      <p:sp>
        <p:nvSpPr>
          <p:cNvPr id="3" name="Text Placeholder 2"/>
          <p:cNvSpPr>
            <a:spLocks noGrp="1"/>
          </p:cNvSpPr>
          <p:nvPr>
            <p:ph type="body" sz="quarter" idx="10"/>
          </p:nvPr>
        </p:nvSpPr>
        <p:spPr>
          <a:xfrm>
            <a:off x="656022" y="1971675"/>
            <a:ext cx="10820015" cy="833269"/>
          </a:xfrm>
        </p:spPr>
        <p:txBody>
          <a:bodyPr>
            <a:normAutofit lnSpcReduction="10000"/>
          </a:bodyPr>
          <a:lstStyle/>
          <a:p>
            <a:r>
              <a:rPr lang="en-GB" dirty="0"/>
              <a:t>Review the domains and indicators located in the Contextualization Guide</a:t>
            </a:r>
          </a:p>
        </p:txBody>
      </p:sp>
      <p:sp>
        <p:nvSpPr>
          <p:cNvPr id="4" name="Text Placeholder 3"/>
          <p:cNvSpPr>
            <a:spLocks noGrp="1"/>
          </p:cNvSpPr>
          <p:nvPr>
            <p:ph type="body" sz="quarter" idx="12"/>
          </p:nvPr>
        </p:nvSpPr>
        <p:spPr>
          <a:xfrm>
            <a:off x="656021" y="2946072"/>
            <a:ext cx="11231730" cy="3911927"/>
          </a:xfrm>
        </p:spPr>
        <p:txBody>
          <a:bodyPr>
            <a:normAutofit fontScale="92500" lnSpcReduction="20000"/>
          </a:bodyPr>
          <a:lstStyle/>
          <a:p>
            <a:r>
              <a:rPr lang="en-US" dirty="0"/>
              <a:t>Part 2 presents the measurement framework, including the four </a:t>
            </a:r>
            <a:r>
              <a:rPr lang="en-US" dirty="0" smtClean="0"/>
              <a:t>common </a:t>
            </a:r>
            <a:r>
              <a:rPr lang="en-US" dirty="0"/>
              <a:t>child well-being domains and a table of indicators.</a:t>
            </a:r>
          </a:p>
          <a:p>
            <a:r>
              <a:rPr lang="en-US" dirty="0"/>
              <a:t>The framework’s purpose is to encourage the use of a select number of outcomes to build the evidence base on practices and programs that contribute to and promote the well-being of children. </a:t>
            </a:r>
          </a:p>
          <a:p>
            <a:r>
              <a:rPr lang="en-US" dirty="0"/>
              <a:t>The framework is not intended to replace existing or preferred measurement frameworks or approaches that individual agencies use to monitor and evaluate their programs. Rather it is organized in a simple manner that will allow child protection practitioners and agencies working in a specific humanitarian context to use a common definition of child well-being, domains, and indicators to complement their own measurement frameworks and project-specific designs. </a:t>
            </a:r>
            <a:endParaRPr lang="en-CA" dirty="0"/>
          </a:p>
          <a:p>
            <a:endParaRPr lang="en-CA" dirty="0"/>
          </a:p>
          <a:p>
            <a:endParaRPr lang="en-GB" dirty="0"/>
          </a:p>
        </p:txBody>
      </p:sp>
    </p:spTree>
    <p:extLst>
      <p:ext uri="{BB962C8B-B14F-4D97-AF65-F5344CB8AC3E}">
        <p14:creationId xmlns:p14="http://schemas.microsoft.com/office/powerpoint/2010/main" val="129847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dirty="0"/>
              <a:t>Child Well-Being Domains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880275" y="528639"/>
            <a:ext cx="8042751" cy="5822178"/>
          </a:xfrm>
          <a:prstGeom prst="rect">
            <a:avLst/>
          </a:prstGeom>
          <a:ln>
            <a:solidFill>
              <a:srgbClr val="17375E"/>
            </a:solidFill>
          </a:ln>
        </p:spPr>
      </p:pic>
    </p:spTree>
    <p:extLst>
      <p:ext uri="{BB962C8B-B14F-4D97-AF65-F5344CB8AC3E}">
        <p14:creationId xmlns:p14="http://schemas.microsoft.com/office/powerpoint/2010/main" val="32278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Recommendations</a:t>
            </a:r>
          </a:p>
        </p:txBody>
      </p:sp>
      <p:sp>
        <p:nvSpPr>
          <p:cNvPr id="7" name="Text Placeholder 6"/>
          <p:cNvSpPr>
            <a:spLocks noGrp="1"/>
          </p:cNvSpPr>
          <p:nvPr>
            <p:ph type="body" sz="quarter" idx="12"/>
          </p:nvPr>
        </p:nvSpPr>
        <p:spPr>
          <a:xfrm>
            <a:off x="656021" y="1922886"/>
            <a:ext cx="10820015" cy="4780754"/>
          </a:xfrm>
        </p:spPr>
        <p:txBody>
          <a:bodyPr>
            <a:normAutofit lnSpcReduction="10000"/>
          </a:bodyPr>
          <a:lstStyle/>
          <a:p>
            <a:pPr lvl="0"/>
            <a:r>
              <a:rPr lang="en-GB" dirty="0"/>
              <a:t>Maintain the </a:t>
            </a:r>
            <a:r>
              <a:rPr lang="en-GB" dirty="0" smtClean="0"/>
              <a:t>common </a:t>
            </a:r>
            <a:r>
              <a:rPr lang="en-GB" dirty="0"/>
              <a:t>domains to the extent possible.</a:t>
            </a:r>
            <a:endParaRPr lang="en-CA" dirty="0"/>
          </a:p>
          <a:p>
            <a:pPr lvl="0"/>
            <a:r>
              <a:rPr lang="en-GB" dirty="0"/>
              <a:t>M</a:t>
            </a:r>
            <a:r>
              <a:rPr lang="en-GB" dirty="0" smtClean="0"/>
              <a:t>odify </a:t>
            </a:r>
            <a:r>
              <a:rPr lang="en-GB" dirty="0"/>
              <a:t>indicators according to cultural and contextual understandings of child well-being in line with the </a:t>
            </a:r>
            <a:r>
              <a:rPr lang="en-GB" dirty="0" smtClean="0"/>
              <a:t>common domains </a:t>
            </a:r>
            <a:r>
              <a:rPr lang="en-GB" dirty="0"/>
              <a:t>or modifications made to </a:t>
            </a:r>
            <a:r>
              <a:rPr lang="en-GB" dirty="0" smtClean="0"/>
              <a:t>them (as opposed to modifying on the basis of your opinion).</a:t>
            </a:r>
          </a:p>
          <a:p>
            <a:pPr lvl="0"/>
            <a:r>
              <a:rPr lang="en-GB" dirty="0" smtClean="0"/>
              <a:t>Given the multi</a:t>
            </a:r>
            <a:r>
              <a:rPr lang="en-GB" dirty="0"/>
              <a:t>-</a:t>
            </a:r>
            <a:r>
              <a:rPr lang="en-GB" dirty="0" err="1" smtClean="0"/>
              <a:t>sectoral</a:t>
            </a:r>
            <a:r>
              <a:rPr lang="en-GB" dirty="0" smtClean="0"/>
              <a:t> </a:t>
            </a:r>
            <a:r>
              <a:rPr lang="en-GB" dirty="0"/>
              <a:t>nature of </a:t>
            </a:r>
            <a:r>
              <a:rPr lang="en-GB" dirty="0" smtClean="0"/>
              <a:t>child well</a:t>
            </a:r>
            <a:r>
              <a:rPr lang="en-GB" dirty="0"/>
              <a:t>-</a:t>
            </a:r>
            <a:r>
              <a:rPr lang="en-GB" dirty="0" smtClean="0"/>
              <a:t>being </a:t>
            </a:r>
            <a:r>
              <a:rPr lang="en-GB" dirty="0"/>
              <a:t>it is important </a:t>
            </a:r>
            <a:r>
              <a:rPr lang="en-GB" dirty="0" smtClean="0"/>
              <a:t>from </a:t>
            </a:r>
            <a:r>
              <a:rPr lang="en-GB" dirty="0"/>
              <a:t>the onset </a:t>
            </a:r>
            <a:r>
              <a:rPr lang="en-GB" dirty="0" smtClean="0"/>
              <a:t>to engage with other </a:t>
            </a:r>
            <a:r>
              <a:rPr lang="en-GB" dirty="0"/>
              <a:t>sector </a:t>
            </a:r>
            <a:r>
              <a:rPr lang="en-GB" dirty="0" smtClean="0"/>
              <a:t>colleagues. </a:t>
            </a:r>
            <a:endParaRPr lang="en-CA" dirty="0"/>
          </a:p>
          <a:p>
            <a:pPr lvl="0"/>
            <a:r>
              <a:rPr lang="en-GB" dirty="0">
                <a:solidFill>
                  <a:srgbClr val="545554"/>
                </a:solidFill>
              </a:rPr>
              <a:t>Note that individual agencies implementing programs aimed at promoting the well-being of children should include indicators set out in the measurement framework that are relevant to the expected outcomes of their programs in program-specific M&amp;E frameworks.</a:t>
            </a:r>
            <a:endParaRPr lang="en-CA" dirty="0">
              <a:solidFill>
                <a:srgbClr val="545554"/>
              </a:solidFill>
            </a:endParaRPr>
          </a:p>
          <a:p>
            <a:endParaRPr lang="en-GB" dirty="0"/>
          </a:p>
        </p:txBody>
      </p:sp>
    </p:spTree>
    <p:extLst>
      <p:ext uri="{BB962C8B-B14F-4D97-AF65-F5344CB8AC3E}">
        <p14:creationId xmlns:p14="http://schemas.microsoft.com/office/powerpoint/2010/main" val="285523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Activity</a:t>
            </a:r>
          </a:p>
        </p:txBody>
      </p:sp>
      <p:sp>
        <p:nvSpPr>
          <p:cNvPr id="7" name="Text Placeholder 6"/>
          <p:cNvSpPr>
            <a:spLocks noGrp="1"/>
          </p:cNvSpPr>
          <p:nvPr>
            <p:ph type="body" sz="quarter" idx="12"/>
          </p:nvPr>
        </p:nvSpPr>
        <p:spPr>
          <a:xfrm>
            <a:off x="656021" y="1958168"/>
            <a:ext cx="10820015" cy="4428345"/>
          </a:xfrm>
        </p:spPr>
        <p:txBody>
          <a:bodyPr/>
          <a:lstStyle/>
          <a:p>
            <a:r>
              <a:rPr lang="en-GB" dirty="0"/>
              <a:t>In your same group or with your same partner as the last activity, review the index cards.</a:t>
            </a:r>
          </a:p>
          <a:p>
            <a:r>
              <a:rPr lang="en-GB" dirty="0"/>
              <a:t>Determine if there are any common themes or specific areas that are highlighted.</a:t>
            </a:r>
          </a:p>
          <a:p>
            <a:r>
              <a:rPr lang="en-GB" dirty="0"/>
              <a:t>Review the global child well-being domains and determine if there are any amendments to make.</a:t>
            </a:r>
          </a:p>
          <a:p>
            <a:r>
              <a:rPr lang="en-GB" dirty="0"/>
              <a:t>Discuss in plenary. </a:t>
            </a:r>
          </a:p>
        </p:txBody>
      </p:sp>
      <p:pic>
        <p:nvPicPr>
          <p:cNvPr id="8" name="Picture 2" descr="http://ruthcatchen.files.wordpress.com/2012/03/thinking-cap.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31" y="4161309"/>
            <a:ext cx="266334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2795709" y="0"/>
            <a:ext cx="1488678" cy="1436861"/>
          </a:xfrm>
          <a:prstGeom prst="rect">
            <a:avLst/>
          </a:prstGeom>
          <a:noFill/>
          <a:ln>
            <a:noFill/>
          </a:ln>
        </p:spPr>
      </p:pic>
    </p:spTree>
    <p:extLst>
      <p:ext uri="{BB962C8B-B14F-4D97-AF65-F5344CB8AC3E}">
        <p14:creationId xmlns:p14="http://schemas.microsoft.com/office/powerpoint/2010/main" val="147216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Any Questions Before Moving On?</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3" y="2361069"/>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58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3: Child Well-Being Contextualization Process and Tools</a:t>
            </a:r>
          </a:p>
        </p:txBody>
      </p:sp>
      <p:sp>
        <p:nvSpPr>
          <p:cNvPr id="4" name="Text Placeholder 3"/>
          <p:cNvSpPr>
            <a:spLocks noGrp="1"/>
          </p:cNvSpPr>
          <p:nvPr>
            <p:ph type="body" sz="quarter" idx="12"/>
          </p:nvPr>
        </p:nvSpPr>
        <p:spPr>
          <a:xfrm>
            <a:off x="514920" y="1856043"/>
            <a:ext cx="10820015" cy="3771900"/>
          </a:xfrm>
        </p:spPr>
        <p:txBody>
          <a:bodyPr/>
          <a:lstStyle/>
          <a:p>
            <a:pPr marL="0" indent="0">
              <a:buNone/>
            </a:pPr>
            <a:r>
              <a:rPr lang="en-US" b="1" dirty="0"/>
              <a:t>Part 3 </a:t>
            </a:r>
            <a:r>
              <a:rPr lang="en-US" dirty="0"/>
              <a:t>of the Guide provides guidance on the key </a:t>
            </a:r>
            <a:r>
              <a:rPr lang="en-US" dirty="0" smtClean="0"/>
              <a:t>steps to the contextualization of the child well-being definition and measurement framework</a:t>
            </a:r>
            <a:endParaRPr lang="en-GB" dirty="0"/>
          </a:p>
        </p:txBody>
      </p:sp>
      <p:pic>
        <p:nvPicPr>
          <p:cNvPr id="3" name="Picture 2" descr="Screen Shot 2020-12-07 at 12.12.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11" y="3075497"/>
            <a:ext cx="11654502" cy="3473938"/>
          </a:xfrm>
          <a:prstGeom prst="rect">
            <a:avLst/>
          </a:prstGeom>
        </p:spPr>
      </p:pic>
    </p:spTree>
    <p:extLst>
      <p:ext uri="{BB962C8B-B14F-4D97-AF65-F5344CB8AC3E}">
        <p14:creationId xmlns:p14="http://schemas.microsoft.com/office/powerpoint/2010/main" val="920411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Key Informant Interviews</a:t>
            </a:r>
          </a:p>
        </p:txBody>
      </p:sp>
      <p:sp>
        <p:nvSpPr>
          <p:cNvPr id="6" name="Text Placeholder 5"/>
          <p:cNvSpPr>
            <a:spLocks noGrp="1"/>
          </p:cNvSpPr>
          <p:nvPr>
            <p:ph type="body" sz="quarter" idx="10"/>
          </p:nvPr>
        </p:nvSpPr>
        <p:spPr>
          <a:xfrm>
            <a:off x="656022" y="1728787"/>
            <a:ext cx="10820015" cy="485775"/>
          </a:xfrm>
        </p:spPr>
        <p:txBody>
          <a:bodyPr/>
          <a:lstStyle/>
          <a:p>
            <a:r>
              <a:rPr lang="en-GB" dirty="0"/>
              <a:t>Key informants may include: </a:t>
            </a:r>
          </a:p>
        </p:txBody>
      </p:sp>
      <p:sp>
        <p:nvSpPr>
          <p:cNvPr id="7" name="Text Placeholder 6"/>
          <p:cNvSpPr>
            <a:spLocks noGrp="1"/>
          </p:cNvSpPr>
          <p:nvPr>
            <p:ph type="body" sz="quarter" idx="12"/>
          </p:nvPr>
        </p:nvSpPr>
        <p:spPr>
          <a:xfrm>
            <a:off x="423303" y="2363914"/>
            <a:ext cx="11552636" cy="4494085"/>
          </a:xfrm>
        </p:spPr>
        <p:txBody>
          <a:bodyPr>
            <a:normAutofit fontScale="92500" lnSpcReduction="20000"/>
          </a:bodyPr>
          <a:lstStyle/>
          <a:p>
            <a:pPr marL="0" indent="0">
              <a:buNone/>
            </a:pPr>
            <a:r>
              <a:rPr lang="en-US" dirty="0"/>
              <a:t>Key informants will be government staff, local child protection experts or experts from other sectors, service providers, or other relevant local authorities on how child well-being is defined in context. It is recommended that </a:t>
            </a:r>
            <a:r>
              <a:rPr lang="en-US" b="1" dirty="0"/>
              <a:t>4 to 12</a:t>
            </a:r>
            <a:r>
              <a:rPr lang="en-US" dirty="0"/>
              <a:t> key informants be </a:t>
            </a:r>
            <a:r>
              <a:rPr lang="en-US" dirty="0" smtClean="0"/>
              <a:t>interviewed per location.</a:t>
            </a:r>
            <a:endParaRPr lang="en-CA" dirty="0"/>
          </a:p>
          <a:p>
            <a:pPr lvl="0"/>
            <a:r>
              <a:rPr lang="en-US" dirty="0"/>
              <a:t>1 to 2 government officials working for the child protection governing authority (e.g. the Ministry of Social Affairs)</a:t>
            </a:r>
            <a:endParaRPr lang="en-CA" dirty="0"/>
          </a:p>
          <a:p>
            <a:pPr lvl="0"/>
            <a:r>
              <a:rPr lang="en-US" dirty="0"/>
              <a:t>2 to 3 local child protection </a:t>
            </a:r>
            <a:r>
              <a:rPr lang="en-US" dirty="0" smtClean="0"/>
              <a:t>actors </a:t>
            </a:r>
            <a:r>
              <a:rPr lang="en-US" dirty="0"/>
              <a:t>working for international, national, or local organizations or civil society organizations</a:t>
            </a:r>
            <a:endParaRPr lang="en-CA" dirty="0"/>
          </a:p>
          <a:p>
            <a:pPr lvl="0"/>
            <a:r>
              <a:rPr lang="en-US" dirty="0"/>
              <a:t>1 to 2 </a:t>
            </a:r>
            <a:r>
              <a:rPr lang="en-US" dirty="0" smtClean="0"/>
              <a:t>national/local </a:t>
            </a:r>
            <a:r>
              <a:rPr lang="en-US" dirty="0"/>
              <a:t>MHPSS </a:t>
            </a:r>
            <a:r>
              <a:rPr lang="en-CA" dirty="0" smtClean="0"/>
              <a:t>actors</a:t>
            </a:r>
            <a:endParaRPr lang="en-CA" dirty="0"/>
          </a:p>
          <a:p>
            <a:pPr lvl="0"/>
            <a:r>
              <a:rPr lang="en-US" dirty="0"/>
              <a:t>1 to 2 </a:t>
            </a:r>
            <a:r>
              <a:rPr lang="en-US" dirty="0" smtClean="0"/>
              <a:t>national/local </a:t>
            </a:r>
            <a:r>
              <a:rPr lang="en-US" dirty="0"/>
              <a:t>healthcare </a:t>
            </a:r>
            <a:r>
              <a:rPr lang="en-CA" dirty="0" smtClean="0"/>
              <a:t>actors</a:t>
            </a:r>
            <a:endParaRPr lang="en-CA" dirty="0"/>
          </a:p>
          <a:p>
            <a:pPr lvl="0"/>
            <a:r>
              <a:rPr lang="en-US" dirty="0"/>
              <a:t>1 to 2 </a:t>
            </a:r>
            <a:r>
              <a:rPr lang="en-US" dirty="0" smtClean="0"/>
              <a:t>national/local </a:t>
            </a:r>
            <a:r>
              <a:rPr lang="en-US" dirty="0"/>
              <a:t>education </a:t>
            </a:r>
            <a:r>
              <a:rPr lang="en-CA" dirty="0" smtClean="0"/>
              <a:t>actors</a:t>
            </a:r>
            <a:endParaRPr lang="en-CA" dirty="0"/>
          </a:p>
          <a:p>
            <a:pPr lvl="0"/>
            <a:r>
              <a:rPr lang="en-US" dirty="0"/>
              <a:t>1 to 2 </a:t>
            </a:r>
            <a:r>
              <a:rPr lang="en-US" dirty="0" smtClean="0"/>
              <a:t>national/local </a:t>
            </a:r>
            <a:r>
              <a:rPr lang="en-US" dirty="0"/>
              <a:t>social workers/caseworkers</a:t>
            </a:r>
            <a:endParaRPr lang="en-CA" dirty="0"/>
          </a:p>
          <a:p>
            <a:pPr marL="0" indent="0">
              <a:buNone/>
            </a:pPr>
            <a:endParaRPr lang="en-CA" dirty="0"/>
          </a:p>
          <a:p>
            <a:endParaRPr lang="en-GB" dirty="0"/>
          </a:p>
        </p:txBody>
      </p:sp>
    </p:spTree>
    <p:extLst>
      <p:ext uri="{BB962C8B-B14F-4D97-AF65-F5344CB8AC3E}">
        <p14:creationId xmlns:p14="http://schemas.microsoft.com/office/powerpoint/2010/main" val="3430184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Focus Group Discussions</a:t>
            </a:r>
          </a:p>
        </p:txBody>
      </p:sp>
      <p:sp>
        <p:nvSpPr>
          <p:cNvPr id="6" name="Text Placeholder 5"/>
          <p:cNvSpPr>
            <a:spLocks noGrp="1"/>
          </p:cNvSpPr>
          <p:nvPr>
            <p:ph type="body" sz="quarter" idx="10"/>
          </p:nvPr>
        </p:nvSpPr>
        <p:spPr/>
        <p:txBody>
          <a:bodyPr/>
          <a:lstStyle/>
          <a:p>
            <a:r>
              <a:rPr lang="en-US" dirty="0"/>
              <a:t>In selecting focus group participants, consider: </a:t>
            </a:r>
            <a:endParaRPr lang="en-CA" dirty="0"/>
          </a:p>
          <a:p>
            <a:endParaRPr lang="en-GB" dirty="0"/>
          </a:p>
        </p:txBody>
      </p:sp>
      <p:sp>
        <p:nvSpPr>
          <p:cNvPr id="7" name="Text Placeholder 6"/>
          <p:cNvSpPr>
            <a:spLocks noGrp="1"/>
          </p:cNvSpPr>
          <p:nvPr>
            <p:ph type="body" sz="quarter" idx="12"/>
          </p:nvPr>
        </p:nvSpPr>
        <p:spPr/>
        <p:txBody>
          <a:bodyPr/>
          <a:lstStyle/>
          <a:p>
            <a:pPr lvl="0"/>
            <a:r>
              <a:rPr lang="en-US" dirty="0"/>
              <a:t>A broad range of actors that directly or indirectly work to promote the well-being of children</a:t>
            </a:r>
            <a:endParaRPr lang="en-CA" dirty="0"/>
          </a:p>
          <a:p>
            <a:pPr lvl="0"/>
            <a:r>
              <a:rPr lang="en-US" dirty="0"/>
              <a:t>Children from different age groups</a:t>
            </a:r>
            <a:endParaRPr lang="en-CA" dirty="0"/>
          </a:p>
          <a:p>
            <a:pPr lvl="0"/>
            <a:r>
              <a:rPr lang="en-US" dirty="0"/>
              <a:t>Caregivers of children and community members, including community leaders and religious leaders</a:t>
            </a:r>
            <a:endParaRPr lang="en-CA" dirty="0"/>
          </a:p>
          <a:p>
            <a:endParaRPr lang="en-GB" dirty="0"/>
          </a:p>
        </p:txBody>
      </p:sp>
    </p:spTree>
    <p:extLst>
      <p:ext uri="{BB962C8B-B14F-4D97-AF65-F5344CB8AC3E}">
        <p14:creationId xmlns:p14="http://schemas.microsoft.com/office/powerpoint/2010/main" val="193476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a:t>Suggested Focus Group Composition</a:t>
            </a:r>
          </a:p>
        </p:txBody>
      </p:sp>
      <p:pic>
        <p:nvPicPr>
          <p:cNvPr id="2" name="Picture 1" descr="Screen Shot 2020-11-13 at 11.55.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92" y="1896533"/>
            <a:ext cx="10643631" cy="3945467"/>
          </a:xfrm>
          <a:prstGeom prst="rect">
            <a:avLst/>
          </a:prstGeom>
        </p:spPr>
      </p:pic>
    </p:spTree>
    <p:extLst>
      <p:ext uri="{BB962C8B-B14F-4D97-AF65-F5344CB8AC3E}">
        <p14:creationId xmlns:p14="http://schemas.microsoft.com/office/powerpoint/2010/main" val="176652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Reviewing the Focus Group Questionnaire</a:t>
            </a:r>
          </a:p>
        </p:txBody>
      </p:sp>
      <p:sp>
        <p:nvSpPr>
          <p:cNvPr id="7" name="Text Placeholder 6"/>
          <p:cNvSpPr>
            <a:spLocks noGrp="1"/>
          </p:cNvSpPr>
          <p:nvPr>
            <p:ph type="body" sz="quarter" idx="12"/>
          </p:nvPr>
        </p:nvSpPr>
        <p:spPr>
          <a:xfrm>
            <a:off x="656021" y="1975810"/>
            <a:ext cx="10820015" cy="4710189"/>
          </a:xfrm>
        </p:spPr>
        <p:txBody>
          <a:bodyPr>
            <a:normAutofit/>
          </a:bodyPr>
          <a:lstStyle/>
          <a:p>
            <a:r>
              <a:rPr lang="en-GB" dirty="0">
                <a:solidFill>
                  <a:srgbClr val="545554"/>
                </a:solidFill>
              </a:rPr>
              <a:t>The sample questionnaire is designed to pose indirect questions to determine how participants perceive a child who is doing well at different age groups.</a:t>
            </a:r>
          </a:p>
          <a:p>
            <a:r>
              <a:rPr lang="en-GB" dirty="0">
                <a:solidFill>
                  <a:srgbClr val="545554"/>
                </a:solidFill>
              </a:rPr>
              <a:t>To understand any shifts in well-being as a result of the emergency, participants can be asked to think about a time before the humanitarian situation and the conditions that caused it, when life was “as it should be” before posing the questions.</a:t>
            </a:r>
          </a:p>
          <a:p>
            <a:r>
              <a:rPr lang="en-GB" dirty="0">
                <a:solidFill>
                  <a:srgbClr val="545554"/>
                </a:solidFill>
              </a:rPr>
              <a:t>Includes </a:t>
            </a:r>
            <a:r>
              <a:rPr lang="en-GB" dirty="0"/>
              <a:t>questions focused on key developmental tasks per different age groups. These questions will help you to also identify whether ages are perceived differently in accordance with the cultural context than the global age categories.</a:t>
            </a:r>
          </a:p>
          <a:p>
            <a:endParaRPr lang="en-GB" dirty="0"/>
          </a:p>
        </p:txBody>
      </p:sp>
    </p:spTree>
    <p:extLst>
      <p:ext uri="{BB962C8B-B14F-4D97-AF65-F5344CB8AC3E}">
        <p14:creationId xmlns:p14="http://schemas.microsoft.com/office/powerpoint/2010/main" val="258369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6023" y="191346"/>
            <a:ext cx="10515600" cy="1325563"/>
          </a:xfrm>
        </p:spPr>
        <p:txBody>
          <a:bodyPr/>
          <a:lstStyle/>
          <a:p>
            <a:r>
              <a:rPr lang="en-GB" dirty="0"/>
              <a:t>Introductions, Facilitator Team, Background and Expectations</a:t>
            </a:r>
          </a:p>
        </p:txBody>
      </p:sp>
      <p:sp>
        <p:nvSpPr>
          <p:cNvPr id="2" name="Rectangle 1"/>
          <p:cNvSpPr/>
          <p:nvPr/>
        </p:nvSpPr>
        <p:spPr>
          <a:xfrm>
            <a:off x="3653685" y="191346"/>
            <a:ext cx="8538315" cy="369332"/>
          </a:xfrm>
          <a:prstGeom prst="rect">
            <a:avLst/>
          </a:prstGeom>
        </p:spPr>
        <p:txBody>
          <a:bodyPr wrap="square">
            <a:spAutoFit/>
          </a:bodyPr>
          <a:lstStyle/>
          <a:p>
            <a:r>
              <a:rPr lang="en-US" b="1" i="1" dirty="0"/>
              <a:t> </a:t>
            </a:r>
            <a:endParaRPr lang="en-CA" dirty="0"/>
          </a:p>
        </p:txBody>
      </p:sp>
      <p:pic>
        <p:nvPicPr>
          <p:cNvPr id="6" name="Content Placeholder 2" descr="http://4.bp.blogspot.com/-K6wG6MSbpp8/T8TwV9kWHcI/AAAAAAABFLc/_GUzejuF8R0/s320/social-media-community.pn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6178" r="-26178"/>
          <a:stretch>
            <a:fillRect/>
          </a:stretch>
        </p:blipFill>
        <p:spPr bwMode="auto">
          <a:xfrm>
            <a:off x="2300250" y="1818523"/>
            <a:ext cx="7400437" cy="485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5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Collect Consent: A Refresher</a:t>
            </a:r>
          </a:p>
        </p:txBody>
      </p:sp>
      <p:sp>
        <p:nvSpPr>
          <p:cNvPr id="7" name="Text Placeholder 6"/>
          <p:cNvSpPr>
            <a:spLocks noGrp="1"/>
          </p:cNvSpPr>
          <p:nvPr>
            <p:ph type="body" sz="quarter" idx="12"/>
          </p:nvPr>
        </p:nvSpPr>
        <p:spPr>
          <a:xfrm>
            <a:off x="656021" y="1940527"/>
            <a:ext cx="10820015" cy="4808672"/>
          </a:xfrm>
        </p:spPr>
        <p:txBody>
          <a:bodyPr>
            <a:normAutofit fontScale="92500" lnSpcReduction="10000"/>
          </a:bodyPr>
          <a:lstStyle/>
          <a:p>
            <a:r>
              <a:rPr lang="en-GB" b="1" dirty="0" smtClean="0"/>
              <a:t>Informed consent</a:t>
            </a:r>
            <a:r>
              <a:rPr lang="en-GB" dirty="0" smtClean="0"/>
              <a:t> </a:t>
            </a:r>
            <a:r>
              <a:rPr lang="en-GB" dirty="0"/>
              <a:t>is the voluntary agreement of an individual who has the capacity to take a decision, who understands what they are being asked to agree to, and who exercises free choice. When obtaining informed consent, practitioners must disclose, in a child-friendly manner, what information will be collected, how it will be used, and any details regarding confidentiality and its limitations. Informed consent should only be sought from children above the age of consent, as determined by the local laws and mandates. </a:t>
            </a:r>
            <a:endParaRPr lang="en-CA" dirty="0"/>
          </a:p>
          <a:p>
            <a:r>
              <a:rPr lang="en-GB" b="1" dirty="0" smtClean="0"/>
              <a:t>Informed assent </a:t>
            </a:r>
            <a:r>
              <a:rPr lang="en-GB" dirty="0" smtClean="0"/>
              <a:t>is the expressed willingness to participate in a service or activity. Informed assent is sought from children who are by nature or law too young to give consent, but who are old enough to understand and agree to participate in services or activities. </a:t>
            </a:r>
            <a:r>
              <a:rPr lang="en-GB" dirty="0"/>
              <a:t>Informed consent from an adult caregiver is necessary in addition to informed assent.</a:t>
            </a:r>
            <a:r>
              <a:rPr lang="en-CA" dirty="0"/>
              <a:t> </a:t>
            </a:r>
            <a:endParaRPr lang="en-CA" dirty="0" smtClean="0"/>
          </a:p>
          <a:p>
            <a:endParaRPr lang="en-GB" dirty="0"/>
          </a:p>
        </p:txBody>
      </p:sp>
    </p:spTree>
    <p:extLst>
      <p:ext uri="{BB962C8B-B14F-4D97-AF65-F5344CB8AC3E}">
        <p14:creationId xmlns:p14="http://schemas.microsoft.com/office/powerpoint/2010/main" val="187354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Activity </a:t>
            </a:r>
          </a:p>
        </p:txBody>
      </p:sp>
      <p:sp>
        <p:nvSpPr>
          <p:cNvPr id="7" name="Text Placeholder 6"/>
          <p:cNvSpPr>
            <a:spLocks noGrp="1"/>
          </p:cNvSpPr>
          <p:nvPr>
            <p:ph type="body" sz="quarter" idx="10"/>
          </p:nvPr>
        </p:nvSpPr>
        <p:spPr/>
        <p:txBody>
          <a:bodyPr>
            <a:normAutofit fontScale="92500" lnSpcReduction="10000"/>
          </a:bodyPr>
          <a:lstStyle/>
          <a:p>
            <a:r>
              <a:rPr lang="en-GB" dirty="0"/>
              <a:t>Facilitating Focus Groups: A Practical Exercise</a:t>
            </a:r>
          </a:p>
        </p:txBody>
      </p:sp>
      <p:sp>
        <p:nvSpPr>
          <p:cNvPr id="8" name="Text Placeholder 7"/>
          <p:cNvSpPr>
            <a:spLocks noGrp="1"/>
          </p:cNvSpPr>
          <p:nvPr>
            <p:ph type="body" sz="quarter" idx="12"/>
          </p:nvPr>
        </p:nvSpPr>
        <p:spPr>
          <a:xfrm>
            <a:off x="656021" y="2614612"/>
            <a:ext cx="11125904" cy="4243388"/>
          </a:xfrm>
        </p:spPr>
        <p:txBody>
          <a:bodyPr>
            <a:normAutofit fontScale="92500" lnSpcReduction="20000"/>
          </a:bodyPr>
          <a:lstStyle/>
          <a:p>
            <a:r>
              <a:rPr lang="en-GB" dirty="0"/>
              <a:t>Review the focus group questionnaire and participatory activities for focus groups with children.</a:t>
            </a:r>
          </a:p>
          <a:p>
            <a:r>
              <a:rPr lang="en-GB" dirty="0"/>
              <a:t>In a group of 3, facilitate a role play focus group with one person leading as the facilitator and the two others as participants. Each person can ask the questions assigned under one of the age categories (e.g. one person asks questions for early childhood, the next for middle childhood, etc.) and then rotate.</a:t>
            </a:r>
          </a:p>
          <a:p>
            <a:r>
              <a:rPr lang="en-GB" dirty="0"/>
              <a:t>Each person will act as the facilitator for 20 minutes before rotating. Afterwards provide constructive feedback to each other before discussing in plenary. </a:t>
            </a:r>
          </a:p>
          <a:p>
            <a:r>
              <a:rPr lang="en-GB" dirty="0"/>
              <a:t>Make sure to also practice reading out the informed consent/assent forms.</a:t>
            </a:r>
          </a:p>
        </p:txBody>
      </p:sp>
      <p:pic>
        <p:nvPicPr>
          <p:cNvPr id="5" name="Picture 4" descr="http://www.racebridgesforschools.com/wp/wp-content/uploads/2011/10/Illustration-raised-hand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567" y="96886"/>
            <a:ext cx="2423197" cy="23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2972085" y="0"/>
            <a:ext cx="1488678" cy="1436861"/>
          </a:xfrm>
          <a:prstGeom prst="rect">
            <a:avLst/>
          </a:prstGeom>
          <a:noFill/>
          <a:ln>
            <a:noFill/>
          </a:ln>
        </p:spPr>
      </p:pic>
    </p:spTree>
    <p:extLst>
      <p:ext uri="{BB962C8B-B14F-4D97-AF65-F5344CB8AC3E}">
        <p14:creationId xmlns:p14="http://schemas.microsoft.com/office/powerpoint/2010/main" val="297694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Thematic Data Analysis</a:t>
            </a:r>
          </a:p>
        </p:txBody>
      </p:sp>
      <p:sp>
        <p:nvSpPr>
          <p:cNvPr id="7" name="Text Placeholder 6"/>
          <p:cNvSpPr>
            <a:spLocks noGrp="1"/>
          </p:cNvSpPr>
          <p:nvPr>
            <p:ph type="body" sz="quarter" idx="12"/>
          </p:nvPr>
        </p:nvSpPr>
        <p:spPr>
          <a:xfrm>
            <a:off x="656021" y="1891325"/>
            <a:ext cx="11302281" cy="4243388"/>
          </a:xfrm>
        </p:spPr>
        <p:txBody>
          <a:bodyPr>
            <a:normAutofit/>
          </a:bodyPr>
          <a:lstStyle/>
          <a:p>
            <a:r>
              <a:rPr lang="en-US" dirty="0"/>
              <a:t>Once data has been collected from KIIs and FGDs, analyze the data, pulling out common themes to present at the contextualization workshop. </a:t>
            </a:r>
          </a:p>
          <a:p>
            <a:r>
              <a:rPr lang="en-US" dirty="0"/>
              <a:t>Consolidate the responses into common themes and write a 1-2 page summary of the </a:t>
            </a:r>
            <a:r>
              <a:rPr lang="en-US" dirty="0">
                <a:solidFill>
                  <a:srgbClr val="545554"/>
                </a:solidFill>
              </a:rPr>
              <a:t>findings. This can be presented at the contextualization workshop when you are explaining the background and summarizing the KIIs and FGDs.</a:t>
            </a:r>
          </a:p>
          <a:p>
            <a:r>
              <a:rPr lang="en-US" dirty="0">
                <a:solidFill>
                  <a:srgbClr val="545554"/>
                </a:solidFill>
              </a:rPr>
              <a:t>*If a workshop will not be held, simply </a:t>
            </a:r>
            <a:r>
              <a:rPr lang="en-US" dirty="0"/>
              <a:t>modify the definition, domains, and indicators as necessary in accordance to the responses.</a:t>
            </a:r>
            <a:endParaRPr lang="en-CA" dirty="0"/>
          </a:p>
          <a:p>
            <a:endParaRPr lang="en-GB" dirty="0"/>
          </a:p>
        </p:txBody>
      </p:sp>
    </p:spTree>
    <p:extLst>
      <p:ext uri="{BB962C8B-B14F-4D97-AF65-F5344CB8AC3E}">
        <p14:creationId xmlns:p14="http://schemas.microsoft.com/office/powerpoint/2010/main" val="2625724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Any Questions Before Moving On?</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433" y="2361069"/>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259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Activity</a:t>
            </a:r>
          </a:p>
        </p:txBody>
      </p:sp>
      <p:sp>
        <p:nvSpPr>
          <p:cNvPr id="7" name="Text Placeholder 6"/>
          <p:cNvSpPr>
            <a:spLocks noGrp="1"/>
          </p:cNvSpPr>
          <p:nvPr>
            <p:ph type="body" sz="quarter" idx="12"/>
          </p:nvPr>
        </p:nvSpPr>
        <p:spPr>
          <a:xfrm>
            <a:off x="656021" y="2208865"/>
            <a:ext cx="10820015" cy="3729037"/>
          </a:xfrm>
        </p:spPr>
        <p:txBody>
          <a:bodyPr/>
          <a:lstStyle/>
          <a:p>
            <a:r>
              <a:rPr lang="en-GB" dirty="0"/>
              <a:t>In your groups, review the responses provided during the practical key informant and focus group discussion exercises.</a:t>
            </a:r>
          </a:p>
          <a:p>
            <a:r>
              <a:rPr lang="en-GB" dirty="0"/>
              <a:t>Would you make any changes to the domains and indicators? </a:t>
            </a:r>
          </a:p>
          <a:p>
            <a:r>
              <a:rPr lang="en-GB" dirty="0"/>
              <a:t>If yes, please explain why and what changes you would make.</a:t>
            </a:r>
          </a:p>
          <a:p>
            <a:r>
              <a:rPr lang="en-GB" dirty="0"/>
              <a:t>If no, please explain why no changes are necessary.</a:t>
            </a:r>
          </a:p>
          <a:p>
            <a:r>
              <a:rPr lang="en-GB" dirty="0"/>
              <a:t>Discuss all together in plenary.</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72085" y="123488"/>
            <a:ext cx="1488678" cy="1436861"/>
          </a:xfrm>
          <a:prstGeom prst="rect">
            <a:avLst/>
          </a:prstGeom>
          <a:noFill/>
          <a:ln>
            <a:noFill/>
          </a:ln>
        </p:spPr>
      </p:pic>
    </p:spTree>
    <p:extLst>
      <p:ext uri="{BB962C8B-B14F-4D97-AF65-F5344CB8AC3E}">
        <p14:creationId xmlns:p14="http://schemas.microsoft.com/office/powerpoint/2010/main" val="1900534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Contextualization Workshop</a:t>
            </a:r>
          </a:p>
        </p:txBody>
      </p:sp>
      <p:sp>
        <p:nvSpPr>
          <p:cNvPr id="7" name="Text Placeholder 6"/>
          <p:cNvSpPr>
            <a:spLocks noGrp="1"/>
          </p:cNvSpPr>
          <p:nvPr>
            <p:ph type="body" sz="quarter" idx="12"/>
          </p:nvPr>
        </p:nvSpPr>
        <p:spPr>
          <a:xfrm>
            <a:off x="656021" y="1852322"/>
            <a:ext cx="10820015" cy="4491327"/>
          </a:xfrm>
        </p:spPr>
        <p:txBody>
          <a:bodyPr>
            <a:normAutofit fontScale="92500" lnSpcReduction="20000"/>
          </a:bodyPr>
          <a:lstStyle/>
          <a:p>
            <a:r>
              <a:rPr lang="en-GB" dirty="0"/>
              <a:t>Essentially, the practical exercises you have completed so far will be similar to those activities facilitated at the workshop.</a:t>
            </a:r>
          </a:p>
          <a:p>
            <a:r>
              <a:rPr lang="en-GB" dirty="0"/>
              <a:t>Depending on your </a:t>
            </a:r>
            <a:r>
              <a:rPr lang="en-GB" dirty="0" smtClean="0"/>
              <a:t>experience </a:t>
            </a:r>
            <a:r>
              <a:rPr lang="en-GB" dirty="0"/>
              <a:t>facilitating the KIIs and FGDs, you may also want to modify questions or activities. Refer to the Contextualization Guide for examples of activities </a:t>
            </a:r>
            <a:r>
              <a:rPr lang="en-GB" dirty="0" smtClean="0"/>
              <a:t>in Annex 1.</a:t>
            </a:r>
            <a:endParaRPr lang="en-GB" dirty="0"/>
          </a:p>
          <a:p>
            <a:r>
              <a:rPr lang="en-GB" dirty="0"/>
              <a:t>Workshop is participatory</a:t>
            </a:r>
          </a:p>
          <a:p>
            <a:r>
              <a:rPr lang="en-GB" dirty="0"/>
              <a:t>Includes no more than </a:t>
            </a:r>
            <a:r>
              <a:rPr lang="en-GB" b="1" dirty="0"/>
              <a:t>25-30 participants</a:t>
            </a:r>
          </a:p>
          <a:p>
            <a:pPr lvl="0"/>
            <a:r>
              <a:rPr lang="en-US" b="1" dirty="0"/>
              <a:t>Participants may include</a:t>
            </a:r>
            <a:r>
              <a:rPr lang="en-US" dirty="0"/>
              <a:t>: government </a:t>
            </a:r>
            <a:r>
              <a:rPr lang="en-US" dirty="0" smtClean="0"/>
              <a:t>representatives; </a:t>
            </a:r>
            <a:r>
              <a:rPr lang="en-US" dirty="0"/>
              <a:t>community members, including community leaders, religious leaders, and others working directly or indirectly to promote the well-being of children; </a:t>
            </a:r>
            <a:r>
              <a:rPr lang="en-CA" dirty="0" smtClean="0"/>
              <a:t>actors </a:t>
            </a:r>
            <a:r>
              <a:rPr lang="en-US" dirty="0" smtClean="0"/>
              <a:t>working </a:t>
            </a:r>
            <a:r>
              <a:rPr lang="en-US" dirty="0"/>
              <a:t>in other sectors, such as health, nutrition, and education, camp management</a:t>
            </a:r>
            <a:r>
              <a:rPr lang="en-CA" dirty="0"/>
              <a:t>; </a:t>
            </a:r>
            <a:r>
              <a:rPr lang="en-US" dirty="0"/>
              <a:t>MHPSS </a:t>
            </a:r>
            <a:r>
              <a:rPr lang="en-US" dirty="0" smtClean="0"/>
              <a:t>actors</a:t>
            </a:r>
            <a:r>
              <a:rPr lang="en-CA" dirty="0" smtClean="0"/>
              <a:t>; </a:t>
            </a:r>
            <a:r>
              <a:rPr lang="en-US" dirty="0"/>
              <a:t>caregivers of children, and </a:t>
            </a:r>
            <a:r>
              <a:rPr lang="en-CA" dirty="0"/>
              <a:t>children</a:t>
            </a:r>
            <a:r>
              <a:rPr lang="en-US" dirty="0"/>
              <a:t>.</a:t>
            </a:r>
            <a:endParaRPr lang="en-CA" dirty="0"/>
          </a:p>
          <a:p>
            <a:endParaRPr lang="en-GB" dirty="0"/>
          </a:p>
        </p:txBody>
      </p:sp>
    </p:spTree>
    <p:extLst>
      <p:ext uri="{BB962C8B-B14F-4D97-AF65-F5344CB8AC3E}">
        <p14:creationId xmlns:p14="http://schemas.microsoft.com/office/powerpoint/2010/main" val="3885972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Workshop Outcomes </a:t>
            </a:r>
          </a:p>
        </p:txBody>
      </p:sp>
      <p:sp>
        <p:nvSpPr>
          <p:cNvPr id="7" name="Text Placeholder 6"/>
          <p:cNvSpPr>
            <a:spLocks noGrp="1"/>
          </p:cNvSpPr>
          <p:nvPr>
            <p:ph type="body" sz="quarter" idx="12"/>
          </p:nvPr>
        </p:nvSpPr>
        <p:spPr>
          <a:xfrm>
            <a:off x="656021" y="1922886"/>
            <a:ext cx="10820015" cy="4420763"/>
          </a:xfrm>
        </p:spPr>
        <p:txBody>
          <a:bodyPr>
            <a:normAutofit fontScale="92500"/>
          </a:bodyPr>
          <a:lstStyle/>
          <a:p>
            <a:pPr lvl="0"/>
            <a:r>
              <a:rPr lang="en-US" dirty="0"/>
              <a:t>Final contextual definition.</a:t>
            </a:r>
          </a:p>
          <a:p>
            <a:pPr lvl="0"/>
            <a:r>
              <a:rPr lang="en-US" dirty="0"/>
              <a:t>Agreement on the developmental and social age groups: understand how the local community perceive different social and developmental age groups and agree on the ages for infancy, early childhood, childhood, early adolescence and late adolescence.</a:t>
            </a:r>
            <a:endParaRPr lang="en-CA" dirty="0"/>
          </a:p>
          <a:p>
            <a:pPr lvl="0"/>
            <a:r>
              <a:rPr lang="en-US" dirty="0"/>
              <a:t>Final domains in accordance to key elements contributing to well-being in context.</a:t>
            </a:r>
            <a:endParaRPr lang="en-CA" dirty="0">
              <a:solidFill>
                <a:srgbClr val="545554"/>
              </a:solidFill>
            </a:endParaRPr>
          </a:p>
          <a:p>
            <a:pPr lvl="0"/>
            <a:r>
              <a:rPr lang="en-US" dirty="0">
                <a:solidFill>
                  <a:srgbClr val="545554"/>
                </a:solidFill>
              </a:rPr>
              <a:t>Key indicators by age group to include in the measurement framework (may make suggestions and complete with support from M&amp;E staff after the workshop as this activity may be time consuming). </a:t>
            </a:r>
            <a:endParaRPr lang="en-GB" dirty="0">
              <a:solidFill>
                <a:srgbClr val="545554"/>
              </a:solidFill>
            </a:endParaRPr>
          </a:p>
        </p:txBody>
      </p:sp>
    </p:spTree>
    <p:extLst>
      <p:ext uri="{BB962C8B-B14F-4D97-AF65-F5344CB8AC3E}">
        <p14:creationId xmlns:p14="http://schemas.microsoft.com/office/powerpoint/2010/main" val="276351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Disseminate Final Report and Share Findings</a:t>
            </a:r>
          </a:p>
        </p:txBody>
      </p:sp>
      <p:sp>
        <p:nvSpPr>
          <p:cNvPr id="7" name="Text Placeholder 6"/>
          <p:cNvSpPr>
            <a:spLocks noGrp="1"/>
          </p:cNvSpPr>
          <p:nvPr>
            <p:ph type="body" sz="quarter" idx="12"/>
          </p:nvPr>
        </p:nvSpPr>
        <p:spPr>
          <a:xfrm>
            <a:off x="656022" y="1944249"/>
            <a:ext cx="6451936" cy="3771900"/>
          </a:xfrm>
        </p:spPr>
        <p:txBody>
          <a:bodyPr/>
          <a:lstStyle/>
          <a:p>
            <a:r>
              <a:rPr lang="en-GB" dirty="0"/>
              <a:t>Whether this exercise is carried out at the individual agency or inter-agency level, it is essential that the findings be shared with child protection and other relevant actors.</a:t>
            </a:r>
          </a:p>
          <a:p>
            <a:r>
              <a:rPr lang="en-GB" dirty="0"/>
              <a:t>A short final report should be drafted and disseminated widely.</a:t>
            </a:r>
          </a:p>
        </p:txBody>
      </p:sp>
      <p:pic>
        <p:nvPicPr>
          <p:cNvPr id="8" name="Picture 7" descr="Screen Shot 2020-06-03 at 11.5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958" y="1944249"/>
            <a:ext cx="4603484" cy="4521279"/>
          </a:xfrm>
          <a:prstGeom prst="rect">
            <a:avLst/>
          </a:prstGeom>
        </p:spPr>
      </p:pic>
    </p:spTree>
    <p:extLst>
      <p:ext uri="{BB962C8B-B14F-4D97-AF65-F5344CB8AC3E}">
        <p14:creationId xmlns:p14="http://schemas.microsoft.com/office/powerpoint/2010/main" val="312940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a:t>
            </a:r>
          </a:p>
        </p:txBody>
      </p:sp>
      <p:sp>
        <p:nvSpPr>
          <p:cNvPr id="4" name="Text Placeholder 3"/>
          <p:cNvSpPr>
            <a:spLocks noGrp="1"/>
          </p:cNvSpPr>
          <p:nvPr>
            <p:ph type="body" sz="quarter" idx="10"/>
          </p:nvPr>
        </p:nvSpPr>
        <p:spPr/>
        <p:txBody>
          <a:bodyPr/>
          <a:lstStyle/>
          <a:p>
            <a:r>
              <a:rPr lang="en-GB" dirty="0"/>
              <a:t>Thank you very much for your participation in today’s training!</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534" y="2644933"/>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2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6021" y="194053"/>
            <a:ext cx="11020079" cy="1496635"/>
          </a:xfrm>
        </p:spPr>
        <p:txBody>
          <a:bodyPr>
            <a:normAutofit fontScale="90000"/>
          </a:bodyPr>
          <a:lstStyle/>
          <a:p>
            <a:r>
              <a:rPr lang="en-GB" dirty="0"/>
              <a:t>Techniques for Facilitating Key Informant Interviews and Focus Group Discussions: A Refresher</a:t>
            </a:r>
          </a:p>
        </p:txBody>
      </p:sp>
      <p:sp>
        <p:nvSpPr>
          <p:cNvPr id="6" name="Text Placeholder 5"/>
          <p:cNvSpPr>
            <a:spLocks noGrp="1"/>
          </p:cNvSpPr>
          <p:nvPr>
            <p:ph type="body" sz="quarter" idx="10"/>
          </p:nvPr>
        </p:nvSpPr>
        <p:spPr/>
        <p:txBody>
          <a:bodyPr/>
          <a:lstStyle/>
          <a:p>
            <a:r>
              <a:rPr lang="en-GB" dirty="0"/>
              <a:t>Initiating and ending an interview/focus group</a:t>
            </a:r>
          </a:p>
        </p:txBody>
      </p:sp>
      <p:sp>
        <p:nvSpPr>
          <p:cNvPr id="7" name="Text Placeholder 6"/>
          <p:cNvSpPr>
            <a:spLocks noGrp="1"/>
          </p:cNvSpPr>
          <p:nvPr>
            <p:ph type="body" sz="quarter" idx="12"/>
          </p:nvPr>
        </p:nvSpPr>
        <p:spPr/>
        <p:txBody>
          <a:bodyPr/>
          <a:lstStyle/>
          <a:p>
            <a:pPr marL="0" indent="0">
              <a:buNone/>
            </a:pPr>
            <a:r>
              <a:rPr lang="en-GB" b="1" dirty="0">
                <a:latin typeface="Helvetica Neue"/>
                <a:cs typeface="Helvetica Neue"/>
              </a:rPr>
              <a:t>Before starting the interview:</a:t>
            </a:r>
            <a:br>
              <a:rPr lang="en-GB" b="1" dirty="0">
                <a:latin typeface="Helvetica Neue"/>
                <a:cs typeface="Helvetica Neue"/>
              </a:rPr>
            </a:br>
            <a:endParaRPr lang="en-GB" b="1" dirty="0">
              <a:latin typeface="Helvetica Neue"/>
              <a:cs typeface="Helvetica Neue"/>
            </a:endParaRPr>
          </a:p>
          <a:p>
            <a:r>
              <a:rPr lang="en-GB" dirty="0">
                <a:latin typeface="Helvetica Neue"/>
                <a:cs typeface="Helvetica Neue"/>
              </a:rPr>
              <a:t>Only conduct interviews/focus groups in a place that is secure and private</a:t>
            </a:r>
          </a:p>
          <a:p>
            <a:r>
              <a:rPr lang="en-GB" dirty="0">
                <a:latin typeface="Helvetica Neue"/>
                <a:cs typeface="Helvetica Neue"/>
              </a:rPr>
              <a:t>Be sure to respect cultural practices, such as the proper interaction between males/females, age groups, etc.</a:t>
            </a:r>
            <a:br>
              <a:rPr lang="en-GB" dirty="0">
                <a:latin typeface="Helvetica Neue"/>
                <a:cs typeface="Helvetica Neue"/>
              </a:rPr>
            </a:br>
            <a:endParaRPr lang="en-GB" dirty="0"/>
          </a:p>
        </p:txBody>
      </p:sp>
    </p:spTree>
    <p:extLst>
      <p:ext uri="{BB962C8B-B14F-4D97-AF65-F5344CB8AC3E}">
        <p14:creationId xmlns:p14="http://schemas.microsoft.com/office/powerpoint/2010/main" val="278260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Training Team</a:t>
            </a:r>
          </a:p>
        </p:txBody>
      </p:sp>
      <p:sp>
        <p:nvSpPr>
          <p:cNvPr id="3" name="Text Placeholder 2"/>
          <p:cNvSpPr>
            <a:spLocks noGrp="1"/>
          </p:cNvSpPr>
          <p:nvPr>
            <p:ph type="body" sz="quarter" idx="10"/>
          </p:nvPr>
        </p:nvSpPr>
        <p:spPr/>
        <p:txBody>
          <a:bodyPr/>
          <a:lstStyle/>
          <a:p>
            <a:r>
              <a:rPr lang="en-GB" dirty="0"/>
              <a:t>(Introduce the team as per the example below)</a:t>
            </a:r>
          </a:p>
        </p:txBody>
      </p:sp>
      <p:sp>
        <p:nvSpPr>
          <p:cNvPr id="4" name="Text Placeholder 3"/>
          <p:cNvSpPr>
            <a:spLocks noGrp="1"/>
          </p:cNvSpPr>
          <p:nvPr>
            <p:ph type="body" sz="quarter" idx="12"/>
          </p:nvPr>
        </p:nvSpPr>
        <p:spPr/>
        <p:txBody>
          <a:bodyPr/>
          <a:lstStyle/>
          <a:p>
            <a:r>
              <a:rPr lang="en-GB" dirty="0"/>
              <a:t>Celina Jensen, Focal Point for the Assessment, Measurement and Evidence (AME) Working Group of the Alliance for Child Protection in Humanitarian Action</a:t>
            </a:r>
          </a:p>
        </p:txBody>
      </p:sp>
    </p:spTree>
    <p:extLst>
      <p:ext uri="{BB962C8B-B14F-4D97-AF65-F5344CB8AC3E}">
        <p14:creationId xmlns:p14="http://schemas.microsoft.com/office/powerpoint/2010/main" val="1656923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Leading an Interview or Focus Group</a:t>
            </a:r>
          </a:p>
        </p:txBody>
      </p:sp>
      <p:sp>
        <p:nvSpPr>
          <p:cNvPr id="6" name="Text Placeholder 5"/>
          <p:cNvSpPr>
            <a:spLocks noGrp="1"/>
          </p:cNvSpPr>
          <p:nvPr>
            <p:ph type="body" sz="quarter" idx="10"/>
          </p:nvPr>
        </p:nvSpPr>
        <p:spPr/>
        <p:txBody>
          <a:bodyPr/>
          <a:lstStyle/>
          <a:p>
            <a:r>
              <a:rPr lang="en-GB" dirty="0"/>
              <a:t>The principal objective of a data collector is</a:t>
            </a:r>
            <a:r>
              <a:rPr lang="mr-IN" dirty="0"/>
              <a:t>…</a:t>
            </a:r>
            <a:endParaRPr lang="en-GB" dirty="0"/>
          </a:p>
          <a:p>
            <a:endParaRPr lang="en-GB" dirty="0"/>
          </a:p>
        </p:txBody>
      </p:sp>
      <p:sp>
        <p:nvSpPr>
          <p:cNvPr id="7" name="Text Placeholder 6"/>
          <p:cNvSpPr>
            <a:spLocks noGrp="1"/>
          </p:cNvSpPr>
          <p:nvPr>
            <p:ph type="body" sz="quarter" idx="12"/>
          </p:nvPr>
        </p:nvSpPr>
        <p:spPr/>
        <p:txBody>
          <a:bodyPr/>
          <a:lstStyle/>
          <a:p>
            <a:r>
              <a:rPr lang="en-GB" dirty="0">
                <a:latin typeface="Helvetica Neue"/>
                <a:cs typeface="Helvetica Neue"/>
              </a:rPr>
              <a:t>To help the respondent understand each question without influencing the answer</a:t>
            </a:r>
            <a:endParaRPr lang="en-GB" b="1" dirty="0">
              <a:latin typeface="Helvetica Neue"/>
              <a:cs typeface="Helvetica Neue"/>
            </a:endParaRPr>
          </a:p>
          <a:p>
            <a:endParaRPr lang="en-GB" dirty="0"/>
          </a:p>
        </p:txBody>
      </p:sp>
    </p:spTree>
    <p:extLst>
      <p:ext uri="{BB962C8B-B14F-4D97-AF65-F5344CB8AC3E}">
        <p14:creationId xmlns:p14="http://schemas.microsoft.com/office/powerpoint/2010/main" val="253865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Initiating an Interview or Focus Group</a:t>
            </a:r>
          </a:p>
        </p:txBody>
      </p:sp>
      <p:sp>
        <p:nvSpPr>
          <p:cNvPr id="6" name="Text Placeholder 5"/>
          <p:cNvSpPr>
            <a:spLocks noGrp="1"/>
          </p:cNvSpPr>
          <p:nvPr>
            <p:ph type="body" sz="quarter" idx="10"/>
          </p:nvPr>
        </p:nvSpPr>
        <p:spPr/>
        <p:txBody>
          <a:bodyPr/>
          <a:lstStyle/>
          <a:p>
            <a:r>
              <a:rPr lang="en-GB" dirty="0"/>
              <a:t>To begin:</a:t>
            </a:r>
          </a:p>
        </p:txBody>
      </p:sp>
      <p:sp>
        <p:nvSpPr>
          <p:cNvPr id="7" name="Text Placeholder 6"/>
          <p:cNvSpPr>
            <a:spLocks noGrp="1"/>
          </p:cNvSpPr>
          <p:nvPr>
            <p:ph type="body" sz="quarter" idx="12"/>
          </p:nvPr>
        </p:nvSpPr>
        <p:spPr/>
        <p:txBody>
          <a:bodyPr>
            <a:normAutofit/>
          </a:bodyPr>
          <a:lstStyle/>
          <a:p>
            <a:pPr marL="342900" indent="-342900"/>
            <a:r>
              <a:rPr lang="en-GB" dirty="0">
                <a:latin typeface="Helvetica Neue"/>
                <a:cs typeface="Helvetica Neue"/>
              </a:rPr>
              <a:t>Introduce yourself and your organization </a:t>
            </a:r>
          </a:p>
          <a:p>
            <a:pPr marL="342900" indent="-342900"/>
            <a:r>
              <a:rPr lang="en-GB" dirty="0">
                <a:latin typeface="Helvetica Neue"/>
                <a:cs typeface="Helvetica Neue"/>
              </a:rPr>
              <a:t>Explain the objectives of the interview or focus group in a clear and comprehensive way</a:t>
            </a:r>
          </a:p>
          <a:p>
            <a:pPr marL="342900" indent="-342900"/>
            <a:r>
              <a:rPr lang="en-GB" dirty="0">
                <a:latin typeface="Helvetica Neue"/>
                <a:cs typeface="Helvetica Neue"/>
              </a:rPr>
              <a:t>READ THE CONSENT/ASSENT FORM! Without this form, you cannot proceed with the interview</a:t>
            </a:r>
          </a:p>
          <a:p>
            <a:pPr marL="342900" indent="-342900"/>
            <a:r>
              <a:rPr lang="en-GB" dirty="0" smtClean="0"/>
              <a:t>I</a:t>
            </a:r>
            <a:r>
              <a:rPr lang="en-CA" dirty="0" smtClean="0"/>
              <a:t>n some contexts men </a:t>
            </a:r>
            <a:r>
              <a:rPr lang="en-CA" dirty="0"/>
              <a:t>must interview boys and women must interview girls</a:t>
            </a:r>
            <a:endParaRPr lang="fr-CA" dirty="0"/>
          </a:p>
          <a:p>
            <a:pPr marL="0" indent="0">
              <a:buNone/>
            </a:pPr>
            <a:endParaRPr lang="en-GB" dirty="0">
              <a:latin typeface="Helvetica Neue"/>
              <a:cs typeface="Helvetica Neue"/>
            </a:endParaRPr>
          </a:p>
          <a:p>
            <a:endParaRPr lang="en-GB" dirty="0"/>
          </a:p>
        </p:txBody>
      </p:sp>
    </p:spTree>
    <p:extLst>
      <p:ext uri="{BB962C8B-B14F-4D97-AF65-F5344CB8AC3E}">
        <p14:creationId xmlns:p14="http://schemas.microsoft.com/office/powerpoint/2010/main" val="14872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During the Interview or Focus Group</a:t>
            </a:r>
          </a:p>
        </p:txBody>
      </p:sp>
      <p:sp>
        <p:nvSpPr>
          <p:cNvPr id="7" name="Text Placeholder 6"/>
          <p:cNvSpPr>
            <a:spLocks noGrp="1"/>
          </p:cNvSpPr>
          <p:nvPr>
            <p:ph type="body" sz="quarter" idx="12"/>
          </p:nvPr>
        </p:nvSpPr>
        <p:spPr>
          <a:xfrm>
            <a:off x="532557" y="2155942"/>
            <a:ext cx="10820015" cy="4406569"/>
          </a:xfrm>
        </p:spPr>
        <p:txBody>
          <a:bodyPr>
            <a:normAutofit fontScale="92500" lnSpcReduction="20000"/>
          </a:bodyPr>
          <a:lstStyle/>
          <a:p>
            <a:pPr marL="583414" marR="4766" indent="-571500">
              <a:lnSpc>
                <a:spcPct val="110300"/>
              </a:lnSpc>
            </a:pPr>
            <a:r>
              <a:rPr lang="en-US" dirty="0">
                <a:latin typeface="Helvetica Neue"/>
                <a:cs typeface="Helvetica Neue"/>
              </a:rPr>
              <a:t>Take clear, brief notes if you are using paper </a:t>
            </a:r>
          </a:p>
          <a:p>
            <a:pPr marL="583414" marR="4766" indent="-571500">
              <a:lnSpc>
                <a:spcPct val="110300"/>
              </a:lnSpc>
            </a:pPr>
            <a:r>
              <a:rPr lang="en-US" dirty="0">
                <a:latin typeface="Helvetica Neue"/>
                <a:cs typeface="Helvetica Neue"/>
              </a:rPr>
              <a:t>Be patient and kind to the respondent(s)</a:t>
            </a:r>
          </a:p>
          <a:p>
            <a:pPr marL="583414" marR="4766" indent="-571500">
              <a:lnSpc>
                <a:spcPct val="110300"/>
              </a:lnSpc>
            </a:pPr>
            <a:r>
              <a:rPr lang="en-US" dirty="0">
                <a:latin typeface="Helvetica Neue"/>
                <a:cs typeface="Helvetica Neue"/>
              </a:rPr>
              <a:t>Do not insist that the respondent(s) answer a question if they appear to be uncomfortable</a:t>
            </a:r>
          </a:p>
          <a:p>
            <a:pPr marL="583414" marR="4766" indent="-571500">
              <a:lnSpc>
                <a:spcPct val="110300"/>
              </a:lnSpc>
            </a:pPr>
            <a:r>
              <a:rPr lang="en-US" dirty="0">
                <a:latin typeface="Helvetica Neue"/>
                <a:cs typeface="Helvetica Neue"/>
              </a:rPr>
              <a:t>Be compassionate and listen carefully</a:t>
            </a:r>
          </a:p>
          <a:p>
            <a:pPr marL="583414" marR="4766" indent="-571500">
              <a:lnSpc>
                <a:spcPct val="110300"/>
              </a:lnSpc>
            </a:pPr>
            <a:r>
              <a:rPr lang="en-US" dirty="0">
                <a:latin typeface="Helvetica Neue"/>
                <a:cs typeface="Helvetica Neue"/>
              </a:rPr>
              <a:t>Remember when engaging with children that their  </a:t>
            </a:r>
            <a:r>
              <a:rPr lang="en-US" dirty="0"/>
              <a:t>experiences are valid</a:t>
            </a:r>
          </a:p>
          <a:p>
            <a:pPr marL="583414" marR="4766" indent="-571500">
              <a:lnSpc>
                <a:spcPct val="110300"/>
              </a:lnSpc>
            </a:pPr>
            <a:r>
              <a:rPr lang="en-US" dirty="0"/>
              <a:t>Use simple and clear words</a:t>
            </a:r>
          </a:p>
          <a:p>
            <a:pPr marL="583414" marR="4766" indent="-571500">
              <a:lnSpc>
                <a:spcPct val="110300"/>
              </a:lnSpc>
            </a:pPr>
            <a:r>
              <a:rPr lang="en-US" dirty="0"/>
              <a:t>Respect the children like you would adult respondents</a:t>
            </a:r>
          </a:p>
          <a:p>
            <a:pPr marL="583414" marR="4766" indent="-571500">
              <a:lnSpc>
                <a:spcPct val="110300"/>
              </a:lnSpc>
            </a:pPr>
            <a:endParaRPr lang="en-US" dirty="0">
              <a:latin typeface="Helvetica Neue"/>
              <a:cs typeface="Helvetica Neue"/>
            </a:endParaRPr>
          </a:p>
          <a:p>
            <a:endParaRPr lang="en-US" dirty="0"/>
          </a:p>
        </p:txBody>
      </p:sp>
    </p:spTree>
    <p:extLst>
      <p:ext uri="{BB962C8B-B14F-4D97-AF65-F5344CB8AC3E}">
        <p14:creationId xmlns:p14="http://schemas.microsoft.com/office/powerpoint/2010/main" val="1920287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Ending an Interview or Focus Group Discussion</a:t>
            </a:r>
          </a:p>
        </p:txBody>
      </p:sp>
      <p:sp>
        <p:nvSpPr>
          <p:cNvPr id="7" name="Text Placeholder 6"/>
          <p:cNvSpPr>
            <a:spLocks noGrp="1"/>
          </p:cNvSpPr>
          <p:nvPr>
            <p:ph type="body" sz="quarter" idx="12"/>
          </p:nvPr>
        </p:nvSpPr>
        <p:spPr>
          <a:xfrm>
            <a:off x="656021" y="1961890"/>
            <a:ext cx="10820015" cy="3771900"/>
          </a:xfrm>
        </p:spPr>
        <p:txBody>
          <a:bodyPr/>
          <a:lstStyle/>
          <a:p>
            <a:pPr marL="457200" indent="-457200"/>
            <a:r>
              <a:rPr lang="en-GB" dirty="0">
                <a:latin typeface="Helvetica Neue"/>
                <a:cs typeface="Helvetica Neue"/>
              </a:rPr>
              <a:t>Summarize the discussion and ask if there are any final comments to make</a:t>
            </a:r>
          </a:p>
          <a:p>
            <a:pPr marL="457200" indent="-457200"/>
            <a:r>
              <a:rPr lang="en-GB" dirty="0">
                <a:latin typeface="Helvetica Neue"/>
                <a:cs typeface="Helvetica Neue"/>
              </a:rPr>
              <a:t>End the interview by thanking your respondent(s) for their time and contribution</a:t>
            </a:r>
          </a:p>
          <a:p>
            <a:pPr marL="457200" indent="-457200"/>
            <a:r>
              <a:rPr lang="en-GB" dirty="0">
                <a:latin typeface="Helvetica Neue"/>
                <a:cs typeface="Helvetica Neue"/>
              </a:rPr>
              <a:t>Explain that they can contact the name of the focal point on the consent form at any time if they have questions or concerns</a:t>
            </a:r>
          </a:p>
          <a:p>
            <a:endParaRPr lang="en-GB" dirty="0"/>
          </a:p>
        </p:txBody>
      </p:sp>
    </p:spTree>
    <p:extLst>
      <p:ext uri="{BB962C8B-B14F-4D97-AF65-F5344CB8AC3E}">
        <p14:creationId xmlns:p14="http://schemas.microsoft.com/office/powerpoint/2010/main" val="528543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Leading an Interview or Focus Group</a:t>
            </a:r>
          </a:p>
        </p:txBody>
      </p:sp>
      <p:sp>
        <p:nvSpPr>
          <p:cNvPr id="6" name="Text Placeholder 5"/>
          <p:cNvSpPr>
            <a:spLocks noGrp="1"/>
          </p:cNvSpPr>
          <p:nvPr>
            <p:ph type="body" sz="quarter" idx="10"/>
          </p:nvPr>
        </p:nvSpPr>
        <p:spPr/>
        <p:txBody>
          <a:bodyPr/>
          <a:lstStyle/>
          <a:p>
            <a:r>
              <a:rPr lang="en-GB" dirty="0"/>
              <a:t>Techniques</a:t>
            </a:r>
          </a:p>
        </p:txBody>
      </p:sp>
      <p:sp>
        <p:nvSpPr>
          <p:cNvPr id="7" name="Text Placeholder 6"/>
          <p:cNvSpPr>
            <a:spLocks noGrp="1"/>
          </p:cNvSpPr>
          <p:nvPr>
            <p:ph type="body" sz="quarter" idx="12"/>
          </p:nvPr>
        </p:nvSpPr>
        <p:spPr>
          <a:xfrm>
            <a:off x="656021" y="2614612"/>
            <a:ext cx="10820015" cy="4089028"/>
          </a:xfrm>
        </p:spPr>
        <p:txBody>
          <a:bodyPr>
            <a:normAutofit/>
          </a:bodyPr>
          <a:lstStyle/>
          <a:p>
            <a:r>
              <a:rPr lang="en-GB" dirty="0">
                <a:latin typeface="Helvetica Neue"/>
                <a:cs typeface="Helvetica Neue"/>
              </a:rPr>
              <a:t>The main technique to help respondents is </a:t>
            </a:r>
            <a:r>
              <a:rPr lang="en-GB" b="1" i="1" dirty="0">
                <a:latin typeface="Helvetica Neue"/>
                <a:cs typeface="Helvetica Neue"/>
              </a:rPr>
              <a:t>probing</a:t>
            </a:r>
          </a:p>
          <a:p>
            <a:r>
              <a:rPr lang="en-GB" dirty="0">
                <a:latin typeface="Helvetica Neue"/>
                <a:cs typeface="Helvetica Neue"/>
              </a:rPr>
              <a:t>If the respondents do not understand a question or do not reply directly to the question, explain the question again </a:t>
            </a:r>
          </a:p>
          <a:p>
            <a:r>
              <a:rPr lang="en-GB" dirty="0">
                <a:latin typeface="Helvetica Neue"/>
                <a:cs typeface="Helvetica Neue"/>
              </a:rPr>
              <a:t>If necessary, ask them if they would like some more details</a:t>
            </a:r>
          </a:p>
          <a:p>
            <a:r>
              <a:rPr lang="en-GB" dirty="0">
                <a:latin typeface="Helvetica Neue"/>
                <a:cs typeface="Helvetica Neue"/>
              </a:rPr>
              <a:t>If there are certain words or phrases that are difficult to understand, explain them in a simpler manner</a:t>
            </a:r>
          </a:p>
          <a:p>
            <a:r>
              <a:rPr lang="en-GB" b="1" dirty="0">
                <a:latin typeface="Helvetica Neue"/>
                <a:cs typeface="Helvetica Neue"/>
              </a:rPr>
              <a:t>Example: </a:t>
            </a:r>
            <a:r>
              <a:rPr lang="en-GB" dirty="0">
                <a:latin typeface="Helvetica Neue"/>
                <a:cs typeface="Helvetica Neue"/>
              </a:rPr>
              <a:t>The respondent answers the question: “What is the local understanding of child well-being?” by telling you that it means that a child is well</a:t>
            </a:r>
            <a:endParaRPr lang="en-GB" dirty="0"/>
          </a:p>
        </p:txBody>
      </p:sp>
    </p:spTree>
    <p:extLst>
      <p:ext uri="{BB962C8B-B14F-4D97-AF65-F5344CB8AC3E}">
        <p14:creationId xmlns:p14="http://schemas.microsoft.com/office/powerpoint/2010/main" val="110141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Probing Techniques</a:t>
            </a:r>
          </a:p>
        </p:txBody>
      </p:sp>
      <p:sp>
        <p:nvSpPr>
          <p:cNvPr id="7" name="Text Placeholder 6"/>
          <p:cNvSpPr>
            <a:spLocks noGrp="1"/>
          </p:cNvSpPr>
          <p:nvPr>
            <p:ph type="body" sz="quarter" idx="12"/>
          </p:nvPr>
        </p:nvSpPr>
        <p:spPr>
          <a:xfrm>
            <a:off x="656023" y="1958168"/>
            <a:ext cx="10820013" cy="4899832"/>
          </a:xfrm>
        </p:spPr>
        <p:txBody>
          <a:bodyPr>
            <a:normAutofit fontScale="92500" lnSpcReduction="10000"/>
          </a:bodyPr>
          <a:lstStyle/>
          <a:p>
            <a:pPr marL="0" indent="0">
              <a:buNone/>
            </a:pPr>
            <a:r>
              <a:rPr lang="en-GB" b="1" dirty="0">
                <a:latin typeface="Helvetica Neue"/>
                <a:cs typeface="Helvetica Neue"/>
              </a:rPr>
              <a:t>Elaboration</a:t>
            </a:r>
            <a:r>
              <a:rPr lang="en-GB" dirty="0">
                <a:latin typeface="Helvetica Neue"/>
                <a:cs typeface="Helvetica Neue"/>
              </a:rPr>
              <a:t/>
            </a:r>
            <a:br>
              <a:rPr lang="en-GB" dirty="0">
                <a:latin typeface="Helvetica Neue"/>
                <a:cs typeface="Helvetica Neue"/>
              </a:rPr>
            </a:br>
            <a:r>
              <a:rPr lang="en-GB" dirty="0">
                <a:latin typeface="Helvetica Neue"/>
                <a:cs typeface="Helvetica Neue"/>
              </a:rPr>
              <a:t>“Can you please tell me more about…”</a:t>
            </a:r>
            <a:r>
              <a:rPr lang="en-GB" b="1" dirty="0">
                <a:latin typeface="Helvetica Neue"/>
                <a:cs typeface="Helvetica Neue"/>
              </a:rPr>
              <a:t> </a:t>
            </a:r>
            <a:r>
              <a:rPr lang="en-GB" dirty="0">
                <a:latin typeface="Helvetica Neue"/>
                <a:cs typeface="Helvetica Neue"/>
              </a:rPr>
              <a:t> </a:t>
            </a:r>
            <a:br>
              <a:rPr lang="en-GB" dirty="0">
                <a:latin typeface="Helvetica Neue"/>
                <a:cs typeface="Helvetica Neue"/>
              </a:rPr>
            </a:br>
            <a:r>
              <a:rPr lang="en-GB" dirty="0">
                <a:latin typeface="Helvetica Neue"/>
                <a:cs typeface="Helvetica Neue"/>
              </a:rPr>
              <a:t/>
            </a:r>
            <a:br>
              <a:rPr lang="en-GB" dirty="0">
                <a:latin typeface="Helvetica Neue"/>
                <a:cs typeface="Helvetica Neue"/>
              </a:rPr>
            </a:br>
            <a:r>
              <a:rPr lang="en-GB" b="1" dirty="0">
                <a:latin typeface="Helvetica Neue"/>
                <a:cs typeface="Helvetica Neue"/>
              </a:rPr>
              <a:t>Detail</a:t>
            </a:r>
            <a:br>
              <a:rPr lang="en-GB" b="1" dirty="0">
                <a:latin typeface="Helvetica Neue"/>
                <a:cs typeface="Helvetica Neue"/>
              </a:rPr>
            </a:br>
            <a:r>
              <a:rPr lang="en-GB" dirty="0">
                <a:latin typeface="Helvetica Neue"/>
                <a:cs typeface="Helvetica Neue"/>
              </a:rPr>
              <a:t>“Can you please be more specific about…”</a:t>
            </a:r>
            <a:r>
              <a:rPr lang="en-GB" b="1" dirty="0">
                <a:latin typeface="Helvetica Neue"/>
                <a:cs typeface="Helvetica Neue"/>
              </a:rPr>
              <a:t> </a:t>
            </a:r>
            <a:r>
              <a:rPr lang="en-GB" dirty="0">
                <a:latin typeface="Helvetica Neue"/>
                <a:cs typeface="Helvetica Neue"/>
              </a:rPr>
              <a:t> </a:t>
            </a:r>
            <a:br>
              <a:rPr lang="en-GB" dirty="0">
                <a:latin typeface="Helvetica Neue"/>
                <a:cs typeface="Helvetica Neue"/>
              </a:rPr>
            </a:br>
            <a:r>
              <a:rPr lang="en-GB" dirty="0">
                <a:latin typeface="Helvetica Neue"/>
                <a:cs typeface="Helvetica Neue"/>
              </a:rPr>
              <a:t/>
            </a:r>
            <a:br>
              <a:rPr lang="en-GB" dirty="0">
                <a:latin typeface="Helvetica Neue"/>
                <a:cs typeface="Helvetica Neue"/>
              </a:rPr>
            </a:br>
            <a:r>
              <a:rPr lang="en-GB" b="1" dirty="0">
                <a:latin typeface="Helvetica Neue"/>
                <a:cs typeface="Helvetica Neue"/>
              </a:rPr>
              <a:t>Clarification</a:t>
            </a:r>
            <a:br>
              <a:rPr lang="en-GB" b="1" dirty="0">
                <a:latin typeface="Helvetica Neue"/>
                <a:cs typeface="Helvetica Neue"/>
              </a:rPr>
            </a:br>
            <a:r>
              <a:rPr lang="en-GB" dirty="0">
                <a:latin typeface="Helvetica Neue"/>
                <a:cs typeface="Helvetica Neue"/>
              </a:rPr>
              <a:t>“I heard you say ______.  Does that mean _____?”</a:t>
            </a:r>
            <a:br>
              <a:rPr lang="en-GB" dirty="0">
                <a:latin typeface="Helvetica Neue"/>
                <a:cs typeface="Helvetica Neue"/>
              </a:rPr>
            </a:br>
            <a:r>
              <a:rPr lang="en-GB" dirty="0">
                <a:latin typeface="Helvetica Neue"/>
                <a:cs typeface="Helvetica Neue"/>
              </a:rPr>
              <a:t/>
            </a:r>
            <a:br>
              <a:rPr lang="en-GB" dirty="0">
                <a:latin typeface="Helvetica Neue"/>
                <a:cs typeface="Helvetica Neue"/>
              </a:rPr>
            </a:br>
            <a:r>
              <a:rPr lang="en-GB" b="1" dirty="0">
                <a:latin typeface="Helvetica Neue"/>
                <a:cs typeface="Helvetica Neue"/>
              </a:rPr>
              <a:t>Support</a:t>
            </a:r>
            <a:br>
              <a:rPr lang="en-GB" b="1" dirty="0">
                <a:latin typeface="Helvetica Neue"/>
                <a:cs typeface="Helvetica Neue"/>
              </a:rPr>
            </a:br>
            <a:r>
              <a:rPr lang="en-GB" dirty="0">
                <a:latin typeface="Helvetica Neue"/>
                <a:cs typeface="Helvetica Neue"/>
              </a:rPr>
              <a:t>“I understand that it may be difficult to talk about ___________”</a:t>
            </a:r>
          </a:p>
          <a:p>
            <a:pPr marL="0" indent="0">
              <a:buNone/>
            </a:pPr>
            <a:endParaRPr lang="en-GB" b="1" dirty="0">
              <a:latin typeface="Helvetica Neue"/>
              <a:cs typeface="Helvetica Neue"/>
            </a:endParaRPr>
          </a:p>
          <a:p>
            <a:pPr marL="0" indent="0">
              <a:buNone/>
            </a:pPr>
            <a:r>
              <a:rPr lang="en-GB" b="1" dirty="0">
                <a:latin typeface="Helvetica Neue"/>
                <a:cs typeface="Helvetica Neue"/>
              </a:rPr>
              <a:t>BUT! </a:t>
            </a:r>
            <a:r>
              <a:rPr lang="en-GB" dirty="0">
                <a:latin typeface="Helvetica Neue"/>
                <a:cs typeface="Helvetica Neue"/>
              </a:rPr>
              <a:t>Be careful with your probing: do not “lead” the respondent or imply that certain answers are better than others</a:t>
            </a:r>
          </a:p>
          <a:p>
            <a:pPr marL="0" indent="0">
              <a:buNone/>
            </a:pPr>
            <a:endParaRPr lang="en-GB" dirty="0"/>
          </a:p>
        </p:txBody>
      </p:sp>
    </p:spTree>
    <p:extLst>
      <p:ext uri="{BB962C8B-B14F-4D97-AF65-F5344CB8AC3E}">
        <p14:creationId xmlns:p14="http://schemas.microsoft.com/office/powerpoint/2010/main" val="2592446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Challenges in Facilitating Interviews and FGDs</a:t>
            </a:r>
          </a:p>
        </p:txBody>
      </p:sp>
      <p:sp>
        <p:nvSpPr>
          <p:cNvPr id="6" name="Text Placeholder 5"/>
          <p:cNvSpPr>
            <a:spLocks noGrp="1"/>
          </p:cNvSpPr>
          <p:nvPr>
            <p:ph type="body" sz="quarter" idx="10"/>
          </p:nvPr>
        </p:nvSpPr>
        <p:spPr/>
        <p:txBody>
          <a:bodyPr>
            <a:normAutofit fontScale="92500" lnSpcReduction="10000"/>
          </a:bodyPr>
          <a:lstStyle/>
          <a:p>
            <a:r>
              <a:rPr lang="en-GB" dirty="0">
                <a:latin typeface="Helvetica Neue"/>
                <a:cs typeface="Helvetica Neue"/>
              </a:rPr>
              <a:t>What are some other challenges that may arise?</a:t>
            </a:r>
            <a:endParaRPr lang="en-GB" dirty="0"/>
          </a:p>
        </p:txBody>
      </p:sp>
      <p:sp>
        <p:nvSpPr>
          <p:cNvPr id="7" name="Text Placeholder 6"/>
          <p:cNvSpPr>
            <a:spLocks noGrp="1"/>
          </p:cNvSpPr>
          <p:nvPr>
            <p:ph type="body" sz="quarter" idx="12"/>
          </p:nvPr>
        </p:nvSpPr>
        <p:spPr>
          <a:xfrm>
            <a:off x="656021" y="2614612"/>
            <a:ext cx="10820015" cy="3983181"/>
          </a:xfrm>
        </p:spPr>
        <p:txBody>
          <a:bodyPr/>
          <a:lstStyle/>
          <a:p>
            <a:r>
              <a:rPr lang="en-GB" b="1" dirty="0">
                <a:latin typeface="Helvetica Neue"/>
                <a:cs typeface="Helvetica Neue"/>
              </a:rPr>
              <a:t>Refusals: </a:t>
            </a:r>
            <a:r>
              <a:rPr lang="en-GB" dirty="0">
                <a:latin typeface="Helvetica Neue"/>
                <a:cs typeface="Helvetica Neue"/>
              </a:rPr>
              <a:t>Sometimes the respondent does not want to participate</a:t>
            </a:r>
          </a:p>
          <a:p>
            <a:r>
              <a:rPr lang="en-GB" b="1" dirty="0">
                <a:latin typeface="Helvetica Neue"/>
                <a:cs typeface="Helvetica Neue"/>
              </a:rPr>
              <a:t>Exhaustion: </a:t>
            </a:r>
            <a:r>
              <a:rPr lang="en-GB" dirty="0">
                <a:latin typeface="Helvetica Neue"/>
                <a:cs typeface="Helvetica Neue"/>
              </a:rPr>
              <a:t>What happens if the respondent(s) get distracted or does not want to continue?</a:t>
            </a:r>
          </a:p>
          <a:p>
            <a:r>
              <a:rPr lang="en-GB" b="1" dirty="0">
                <a:latin typeface="Helvetica Neue"/>
                <a:cs typeface="Helvetica Neue"/>
              </a:rPr>
              <a:t>Dealing with ‘I Do not Know’: </a:t>
            </a:r>
            <a:r>
              <a:rPr lang="en-GB" dirty="0">
                <a:latin typeface="Helvetica Neue"/>
                <a:cs typeface="Helvetica Neue"/>
              </a:rPr>
              <a:t>How do you respond if the person you are interviewing or the group answers “Do not know”?</a:t>
            </a:r>
          </a:p>
          <a:p>
            <a:r>
              <a:rPr lang="en-GB" b="1" dirty="0">
                <a:latin typeface="Helvetica Neue"/>
                <a:cs typeface="Helvetica Neue"/>
              </a:rPr>
              <a:t>Maintaining Privacy</a:t>
            </a:r>
            <a:r>
              <a:rPr lang="en-GB" dirty="0">
                <a:latin typeface="Helvetica Neue"/>
                <a:cs typeface="Helvetica Neue"/>
              </a:rPr>
              <a:t>: What to do if other people try to listen to your conversation?</a:t>
            </a:r>
          </a:p>
          <a:p>
            <a:endParaRPr lang="en-GB" dirty="0"/>
          </a:p>
        </p:txBody>
      </p:sp>
    </p:spTree>
    <p:extLst>
      <p:ext uri="{BB962C8B-B14F-4D97-AF65-F5344CB8AC3E}">
        <p14:creationId xmlns:p14="http://schemas.microsoft.com/office/powerpoint/2010/main" val="2729038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 </a:t>
            </a:r>
          </a:p>
        </p:txBody>
      </p:sp>
      <p:sp>
        <p:nvSpPr>
          <p:cNvPr id="6" name="Text Placeholder 5"/>
          <p:cNvSpPr>
            <a:spLocks noGrp="1"/>
          </p:cNvSpPr>
          <p:nvPr>
            <p:ph type="body" sz="quarter" idx="10"/>
          </p:nvPr>
        </p:nvSpPr>
        <p:spPr/>
        <p:txBody>
          <a:bodyPr/>
          <a:lstStyle/>
          <a:p>
            <a:r>
              <a:rPr lang="en-GB" dirty="0"/>
              <a:t>Thank you for your participation! </a:t>
            </a:r>
          </a:p>
        </p:txBody>
      </p:sp>
      <p:pic>
        <p:nvPicPr>
          <p:cNvPr id="8" name="Picture 3" descr="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471738"/>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43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Measuring Child Well-Being</a:t>
            </a:r>
          </a:p>
        </p:txBody>
      </p:sp>
      <p:sp>
        <p:nvSpPr>
          <p:cNvPr id="6" name="Text Placeholder 5"/>
          <p:cNvSpPr>
            <a:spLocks noGrp="1"/>
          </p:cNvSpPr>
          <p:nvPr>
            <p:ph type="body" sz="quarter" idx="10"/>
          </p:nvPr>
        </p:nvSpPr>
        <p:spPr/>
        <p:txBody>
          <a:bodyPr/>
          <a:lstStyle/>
          <a:p>
            <a:r>
              <a:rPr lang="en-GB" dirty="0"/>
              <a:t>Introducing the child well-being measures</a:t>
            </a:r>
          </a:p>
        </p:txBody>
      </p:sp>
      <p:sp>
        <p:nvSpPr>
          <p:cNvPr id="7" name="Text Placeholder 6"/>
          <p:cNvSpPr>
            <a:spLocks noGrp="1"/>
          </p:cNvSpPr>
          <p:nvPr>
            <p:ph type="body" sz="quarter" idx="12"/>
          </p:nvPr>
        </p:nvSpPr>
        <p:spPr>
          <a:xfrm>
            <a:off x="656021" y="2614612"/>
            <a:ext cx="10820015" cy="4243388"/>
          </a:xfrm>
        </p:spPr>
        <p:txBody>
          <a:bodyPr>
            <a:normAutofit fontScale="92500" lnSpcReduction="20000"/>
          </a:bodyPr>
          <a:lstStyle/>
          <a:p>
            <a:pPr marL="0" indent="0">
              <a:buNone/>
            </a:pPr>
            <a:r>
              <a:rPr lang="en-US" b="1" dirty="0"/>
              <a:t>Objectives – What can these tools be used for? </a:t>
            </a:r>
            <a:endParaRPr lang="en-CA" dirty="0"/>
          </a:p>
          <a:p>
            <a:r>
              <a:rPr lang="en-US" dirty="0"/>
              <a:t>The child well-being measures are self-reported measures of well-being. The tools can be used to gain a snapshot of how well children are doing in the communities where you are working or plan to implement activities. They are easy-to-use, child friendly tools that can be employed to:</a:t>
            </a:r>
            <a:endParaRPr lang="en-CA" dirty="0"/>
          </a:p>
          <a:p>
            <a:pPr lvl="1"/>
            <a:r>
              <a:rPr lang="en-US" dirty="0"/>
              <a:t>Broadly understand how well children are doing in a specific location</a:t>
            </a:r>
            <a:endParaRPr lang="en-CA" dirty="0"/>
          </a:p>
          <a:p>
            <a:pPr lvl="1"/>
            <a:r>
              <a:rPr lang="en-US" dirty="0"/>
              <a:t>Determine important characteristics and needs of children </a:t>
            </a:r>
            <a:endParaRPr lang="en-CA" dirty="0"/>
          </a:p>
          <a:p>
            <a:pPr lvl="1"/>
            <a:r>
              <a:rPr lang="en-US" dirty="0"/>
              <a:t>Identify priority areas of concern to inform program planning and interventions or areas in which to build strengths</a:t>
            </a:r>
            <a:endParaRPr lang="en-CA" dirty="0"/>
          </a:p>
          <a:p>
            <a:pPr lvl="1"/>
            <a:r>
              <a:rPr lang="en-US" dirty="0"/>
              <a:t>Monitor improvements in the dimensions of child well-being over time, and</a:t>
            </a:r>
            <a:endParaRPr lang="en-CA" dirty="0"/>
          </a:p>
          <a:p>
            <a:pPr lvl="1"/>
            <a:r>
              <a:rPr lang="en-US" dirty="0"/>
              <a:t>Support advocacy for resources or improvements in the quality of service provision.</a:t>
            </a:r>
            <a:endParaRPr lang="en-CA" dirty="0"/>
          </a:p>
          <a:p>
            <a:endParaRPr lang="en-GB" dirty="0"/>
          </a:p>
        </p:txBody>
      </p:sp>
    </p:spTree>
    <p:extLst>
      <p:ext uri="{BB962C8B-B14F-4D97-AF65-F5344CB8AC3E}">
        <p14:creationId xmlns:p14="http://schemas.microsoft.com/office/powerpoint/2010/main" val="702406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Audience – Who Can Use These Tools? </a:t>
            </a:r>
            <a:endParaRPr lang="en-GB" dirty="0"/>
          </a:p>
        </p:txBody>
      </p:sp>
      <p:sp>
        <p:nvSpPr>
          <p:cNvPr id="6" name="Text Placeholder 5"/>
          <p:cNvSpPr>
            <a:spLocks noGrp="1"/>
          </p:cNvSpPr>
          <p:nvPr>
            <p:ph type="body" sz="quarter" idx="10"/>
          </p:nvPr>
        </p:nvSpPr>
        <p:spPr>
          <a:xfrm>
            <a:off x="656022" y="1971676"/>
            <a:ext cx="10820015" cy="1044962"/>
          </a:xfrm>
        </p:spPr>
        <p:txBody>
          <a:bodyPr>
            <a:normAutofit/>
          </a:bodyPr>
          <a:lstStyle/>
          <a:p>
            <a:r>
              <a:rPr lang="en-US" dirty="0"/>
              <a:t>These tools can be used by all actors working to enhance and promote the well-being of children. These actors include: </a:t>
            </a:r>
            <a:endParaRPr lang="en-CA" dirty="0"/>
          </a:p>
          <a:p>
            <a:endParaRPr lang="en-GB" dirty="0"/>
          </a:p>
        </p:txBody>
      </p:sp>
      <p:sp>
        <p:nvSpPr>
          <p:cNvPr id="7" name="Text Placeholder 6"/>
          <p:cNvSpPr>
            <a:spLocks noGrp="1"/>
          </p:cNvSpPr>
          <p:nvPr>
            <p:ph type="body" sz="quarter" idx="12"/>
          </p:nvPr>
        </p:nvSpPr>
        <p:spPr>
          <a:xfrm>
            <a:off x="656021" y="3016638"/>
            <a:ext cx="10820015" cy="3729037"/>
          </a:xfrm>
        </p:spPr>
        <p:txBody>
          <a:bodyPr/>
          <a:lstStyle/>
          <a:p>
            <a:pPr lvl="0"/>
            <a:r>
              <a:rPr lang="en-US" dirty="0"/>
              <a:t>Child protection actors from local, national or international NGOs</a:t>
            </a:r>
            <a:endParaRPr lang="en-CA" dirty="0"/>
          </a:p>
          <a:p>
            <a:pPr lvl="0"/>
            <a:r>
              <a:rPr lang="en-US" dirty="0"/>
              <a:t>Government </a:t>
            </a:r>
            <a:r>
              <a:rPr lang="en-US" dirty="0" smtClean="0"/>
              <a:t>representatives</a:t>
            </a:r>
            <a:endParaRPr lang="en-CA" dirty="0"/>
          </a:p>
          <a:p>
            <a:pPr lvl="0"/>
            <a:r>
              <a:rPr lang="en-US" dirty="0"/>
              <a:t>Other relevant stakeholders that work with children, such as MHPSS, education or health </a:t>
            </a:r>
            <a:r>
              <a:rPr lang="en-CA" dirty="0" smtClean="0"/>
              <a:t>actors</a:t>
            </a:r>
            <a:endParaRPr lang="en-CA" dirty="0"/>
          </a:p>
          <a:p>
            <a:endParaRPr lang="en-GB" dirty="0"/>
          </a:p>
        </p:txBody>
      </p:sp>
    </p:spTree>
    <p:extLst>
      <p:ext uri="{BB962C8B-B14F-4D97-AF65-F5344CB8AC3E}">
        <p14:creationId xmlns:p14="http://schemas.microsoft.com/office/powerpoint/2010/main" val="402615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for Training</a:t>
            </a:r>
          </a:p>
        </p:txBody>
      </p:sp>
      <p:sp>
        <p:nvSpPr>
          <p:cNvPr id="3" name="Text Placeholder 2"/>
          <p:cNvSpPr>
            <a:spLocks noGrp="1"/>
          </p:cNvSpPr>
          <p:nvPr>
            <p:ph type="body" sz="quarter" idx="10"/>
          </p:nvPr>
        </p:nvSpPr>
        <p:spPr>
          <a:xfrm>
            <a:off x="404116" y="1690688"/>
            <a:ext cx="11501274" cy="852488"/>
          </a:xfrm>
        </p:spPr>
        <p:txBody>
          <a:bodyPr>
            <a:normAutofit lnSpcReduction="10000"/>
          </a:bodyPr>
          <a:lstStyle/>
          <a:p>
            <a:r>
              <a:rPr lang="en-GB" dirty="0" smtClean="0"/>
              <a:t>Contextualizing the Child </a:t>
            </a:r>
            <a:r>
              <a:rPr lang="en-GB" dirty="0"/>
              <a:t>Well-</a:t>
            </a:r>
            <a:r>
              <a:rPr lang="en-GB" dirty="0" smtClean="0"/>
              <a:t>Being Definition and Measurement Framework Training</a:t>
            </a:r>
            <a:endParaRPr lang="en-GB" dirty="0"/>
          </a:p>
        </p:txBody>
      </p:sp>
      <p:sp>
        <p:nvSpPr>
          <p:cNvPr id="4" name="Text Placeholder 3"/>
          <p:cNvSpPr>
            <a:spLocks noGrp="1"/>
          </p:cNvSpPr>
          <p:nvPr>
            <p:ph type="body" sz="quarter" idx="12"/>
          </p:nvPr>
        </p:nvSpPr>
        <p:spPr>
          <a:xfrm>
            <a:off x="656021" y="2614612"/>
            <a:ext cx="11249368" cy="4018463"/>
          </a:xfrm>
        </p:spPr>
        <p:txBody>
          <a:bodyPr>
            <a:normAutofit lnSpcReduction="10000"/>
          </a:bodyPr>
          <a:lstStyle/>
          <a:p>
            <a:r>
              <a:rPr lang="en-US" dirty="0"/>
              <a:t>Ensuring children’s well-being is generally recognized as the ultimate goal of child protection in humanitarian action (CPHA). A global definition of child well-being and a framework by which to measure it that can be contextualized will improve efforts in program planning, coordination, and evaluation whether at the individual agency or inter-agency level.</a:t>
            </a:r>
          </a:p>
          <a:p>
            <a:r>
              <a:rPr lang="en-US" dirty="0"/>
              <a:t>Developed through a consultative process led by the Alliance for Child Protection in Humanitarian Action (CPHA) that included representatives from various child protection agencies, donors, and colleagues working in MHPSS, health, and education.</a:t>
            </a:r>
            <a:r>
              <a:rPr lang="en-CA" dirty="0"/>
              <a:t> </a:t>
            </a:r>
          </a:p>
          <a:p>
            <a:endParaRPr lang="en-GB" dirty="0"/>
          </a:p>
        </p:txBody>
      </p:sp>
    </p:spTree>
    <p:extLst>
      <p:ext uri="{BB962C8B-B14F-4D97-AF65-F5344CB8AC3E}">
        <p14:creationId xmlns:p14="http://schemas.microsoft.com/office/powerpoint/2010/main" val="727499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 and Overview of Measures</a:t>
            </a:r>
            <a:endParaRPr lang="en-CA" dirty="0"/>
          </a:p>
        </p:txBody>
      </p:sp>
      <p:sp>
        <p:nvSpPr>
          <p:cNvPr id="7" name="Text Placeholder 6"/>
          <p:cNvSpPr>
            <a:spLocks noGrp="1"/>
          </p:cNvSpPr>
          <p:nvPr>
            <p:ph type="body" sz="quarter" idx="12"/>
          </p:nvPr>
        </p:nvSpPr>
        <p:spPr>
          <a:xfrm>
            <a:off x="656021" y="1747332"/>
            <a:ext cx="10820015" cy="3729037"/>
          </a:xfrm>
        </p:spPr>
        <p:txBody>
          <a:bodyPr/>
          <a:lstStyle/>
          <a:p>
            <a:r>
              <a:rPr lang="en-US" dirty="0"/>
              <a:t>The measures include </a:t>
            </a:r>
            <a:r>
              <a:rPr lang="en-US" dirty="0" smtClean="0"/>
              <a:t>four</a:t>
            </a:r>
            <a:r>
              <a:rPr lang="en-US" dirty="0" smtClean="0"/>
              <a:t> </a:t>
            </a:r>
            <a:r>
              <a:rPr lang="en-US" dirty="0"/>
              <a:t>tools suitable for children aged 6-8 and 9-17, and adult caregivers who can report on children aged 0-5 </a:t>
            </a:r>
            <a:r>
              <a:rPr lang="en-US" dirty="0" smtClean="0"/>
              <a:t>and </a:t>
            </a:r>
            <a:r>
              <a:rPr lang="en-US" dirty="0" smtClean="0"/>
              <a:t>6-8 who are in their care.</a:t>
            </a:r>
            <a:endParaRPr lang="en-US" dirty="0"/>
          </a:p>
          <a:p>
            <a:r>
              <a:rPr lang="en-US" dirty="0"/>
              <a:t>Scored on a 3- or 5-point </a:t>
            </a:r>
            <a:r>
              <a:rPr lang="en-US" dirty="0" err="1"/>
              <a:t>Likert</a:t>
            </a:r>
            <a:r>
              <a:rPr lang="en-US" dirty="0"/>
              <a:t> </a:t>
            </a:r>
            <a:r>
              <a:rPr lang="en-US" dirty="0" err="1"/>
              <a:t>scal</a:t>
            </a:r>
            <a:r>
              <a:rPr lang="en-CA" dirty="0"/>
              <a:t>e</a:t>
            </a:r>
          </a:p>
          <a:p>
            <a:endParaRPr lang="en-GB" dirty="0"/>
          </a:p>
        </p:txBody>
      </p:sp>
      <p:pic>
        <p:nvPicPr>
          <p:cNvPr id="2" name="Picture 1" descr="Screen Shot 2020-12-07 at 12.2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53" y="3563278"/>
            <a:ext cx="11091144" cy="3294722"/>
          </a:xfrm>
          <a:prstGeom prst="rect">
            <a:avLst/>
          </a:prstGeom>
        </p:spPr>
      </p:pic>
    </p:spTree>
    <p:extLst>
      <p:ext uri="{BB962C8B-B14F-4D97-AF65-F5344CB8AC3E}">
        <p14:creationId xmlns:p14="http://schemas.microsoft.com/office/powerpoint/2010/main" val="243713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Contextualizing the Measures</a:t>
            </a:r>
            <a:endParaRPr lang="en-GB" dirty="0"/>
          </a:p>
        </p:txBody>
      </p:sp>
      <p:sp>
        <p:nvSpPr>
          <p:cNvPr id="6" name="Text Placeholder 5"/>
          <p:cNvSpPr>
            <a:spLocks noGrp="1"/>
          </p:cNvSpPr>
          <p:nvPr>
            <p:ph type="body" sz="quarter" idx="10"/>
          </p:nvPr>
        </p:nvSpPr>
        <p:spPr/>
        <p:txBody>
          <a:bodyPr/>
          <a:lstStyle/>
          <a:p>
            <a:r>
              <a:rPr lang="en-GB" dirty="0"/>
              <a:t>Important! </a:t>
            </a:r>
          </a:p>
        </p:txBody>
      </p:sp>
      <p:sp>
        <p:nvSpPr>
          <p:cNvPr id="7" name="Text Placeholder 6"/>
          <p:cNvSpPr>
            <a:spLocks noGrp="1"/>
          </p:cNvSpPr>
          <p:nvPr>
            <p:ph type="body" sz="quarter" idx="12"/>
          </p:nvPr>
        </p:nvSpPr>
        <p:spPr/>
        <p:txBody>
          <a:bodyPr/>
          <a:lstStyle/>
          <a:p>
            <a:r>
              <a:rPr lang="en-US" dirty="0"/>
              <a:t>The items included in the measures, age groups, and language may need to be modified depending on the outcomes of the contextualization process. </a:t>
            </a:r>
          </a:p>
          <a:p>
            <a:r>
              <a:rPr lang="en-US" dirty="0"/>
              <a:t>If there are modifications to the child well-being definition, age groups, domains or indicators, amend the measures accordingly to ensure alignment and determine whether or not new statements need to be added or existing ones removed. </a:t>
            </a:r>
            <a:endParaRPr lang="en-GB" dirty="0"/>
          </a:p>
        </p:txBody>
      </p:sp>
    </p:spTree>
    <p:extLst>
      <p:ext uri="{BB962C8B-B14F-4D97-AF65-F5344CB8AC3E}">
        <p14:creationId xmlns:p14="http://schemas.microsoft.com/office/powerpoint/2010/main" val="3084985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Administering the Measures</a:t>
            </a:r>
            <a:endParaRPr lang="en-GB" dirty="0"/>
          </a:p>
        </p:txBody>
      </p:sp>
      <p:sp>
        <p:nvSpPr>
          <p:cNvPr id="7" name="Text Placeholder 6"/>
          <p:cNvSpPr>
            <a:spLocks noGrp="1"/>
          </p:cNvSpPr>
          <p:nvPr>
            <p:ph type="body" sz="quarter" idx="12"/>
          </p:nvPr>
        </p:nvSpPr>
        <p:spPr>
          <a:xfrm>
            <a:off x="656021" y="1975810"/>
            <a:ext cx="10820015" cy="4367839"/>
          </a:xfrm>
        </p:spPr>
        <p:txBody>
          <a:bodyPr/>
          <a:lstStyle/>
          <a:p>
            <a:r>
              <a:rPr lang="en-US" dirty="0"/>
              <a:t>The measures can be administered on their own or used alongside wider population-based </a:t>
            </a:r>
            <a:r>
              <a:rPr lang="en-US" dirty="0" smtClean="0"/>
              <a:t>assessments.</a:t>
            </a:r>
          </a:p>
          <a:p>
            <a:r>
              <a:rPr lang="en-US" dirty="0" smtClean="0"/>
              <a:t>They </a:t>
            </a:r>
            <a:r>
              <a:rPr lang="en-US" dirty="0"/>
              <a:t>can be administered to participants in groups or individually (e.g. when conducting a household survey). </a:t>
            </a:r>
          </a:p>
          <a:p>
            <a:r>
              <a:rPr lang="en-US" dirty="0"/>
              <a:t>Each measure takes approximately 15-20 minutes to complete, depending on the age of the participant, their level of comprehension, and the addition of any new items. </a:t>
            </a:r>
            <a:endParaRPr lang="en-CA" dirty="0"/>
          </a:p>
          <a:p>
            <a:endParaRPr lang="en-GB" dirty="0"/>
          </a:p>
        </p:txBody>
      </p:sp>
    </p:spTree>
    <p:extLst>
      <p:ext uri="{BB962C8B-B14F-4D97-AF65-F5344CB8AC3E}">
        <p14:creationId xmlns:p14="http://schemas.microsoft.com/office/powerpoint/2010/main" val="3976119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Administering the Measures Continued</a:t>
            </a:r>
          </a:p>
        </p:txBody>
      </p:sp>
      <p:sp>
        <p:nvSpPr>
          <p:cNvPr id="7" name="Text Placeholder 6"/>
          <p:cNvSpPr>
            <a:spLocks noGrp="1"/>
          </p:cNvSpPr>
          <p:nvPr>
            <p:ph type="body" sz="quarter" idx="12"/>
          </p:nvPr>
        </p:nvSpPr>
        <p:spPr>
          <a:xfrm>
            <a:off x="656021" y="1849458"/>
            <a:ext cx="11267005" cy="4871823"/>
          </a:xfrm>
        </p:spPr>
        <p:txBody>
          <a:bodyPr>
            <a:normAutofit fontScale="92500" lnSpcReduction="20000"/>
          </a:bodyPr>
          <a:lstStyle/>
          <a:p>
            <a:pPr lvl="0"/>
            <a:r>
              <a:rPr lang="en-US" dirty="0">
                <a:solidFill>
                  <a:srgbClr val="545554"/>
                </a:solidFill>
              </a:rPr>
              <a:t>Review and explain the measure to participants, allowing time for questions. </a:t>
            </a:r>
            <a:endParaRPr lang="en-CA" dirty="0">
              <a:solidFill>
                <a:srgbClr val="545554"/>
              </a:solidFill>
            </a:endParaRPr>
          </a:p>
          <a:p>
            <a:pPr lvl="0"/>
            <a:r>
              <a:rPr lang="en-US" dirty="0">
                <a:solidFill>
                  <a:srgbClr val="545554"/>
                </a:solidFill>
              </a:rPr>
              <a:t>Decide whether to read the items out loud to participants or allow them to complete the measure at their own pace. If you are unsure about the participants’ level of literacy or comprehension (most notably the 6-8 age group), reading aloud may be a better option. If participants have the measure read to them, their responses should still be self-completed to encourage truthfulness.</a:t>
            </a:r>
            <a:endParaRPr lang="en-CA" dirty="0">
              <a:solidFill>
                <a:srgbClr val="545554"/>
              </a:solidFill>
            </a:endParaRPr>
          </a:p>
          <a:p>
            <a:pPr lvl="0"/>
            <a:r>
              <a:rPr lang="en-US" dirty="0">
                <a:solidFill>
                  <a:srgbClr val="545554"/>
                </a:solidFill>
              </a:rPr>
              <a:t>Consider turning the </a:t>
            </a:r>
            <a:r>
              <a:rPr lang="en-US" dirty="0" err="1">
                <a:solidFill>
                  <a:srgbClr val="545554"/>
                </a:solidFill>
              </a:rPr>
              <a:t>Likert</a:t>
            </a:r>
            <a:r>
              <a:rPr lang="en-US" dirty="0">
                <a:solidFill>
                  <a:srgbClr val="545554"/>
                </a:solidFill>
              </a:rPr>
              <a:t> responses to represent visual cues (such as smiley faces or cups filled with different amounts of water). Visual aids can help participants understand which response to choose. </a:t>
            </a:r>
            <a:endParaRPr lang="en-CA" dirty="0">
              <a:solidFill>
                <a:srgbClr val="545554"/>
              </a:solidFill>
            </a:endParaRPr>
          </a:p>
          <a:p>
            <a:pPr lvl="0"/>
            <a:r>
              <a:rPr lang="en-US" dirty="0">
                <a:solidFill>
                  <a:srgbClr val="545554"/>
                </a:solidFill>
              </a:rPr>
              <a:t>Work individually with children aged 6-8 to make sure they understand each item in the measure. </a:t>
            </a:r>
            <a:endParaRPr lang="en-CA" dirty="0">
              <a:solidFill>
                <a:srgbClr val="545554"/>
              </a:solidFill>
            </a:endParaRPr>
          </a:p>
          <a:p>
            <a:r>
              <a:rPr lang="en-US" dirty="0"/>
              <a:t>Pilot each measure with 2 or 3 respondents and make any necessary adjustments prior to administering them to a larger sample.</a:t>
            </a:r>
            <a:r>
              <a:rPr lang="en-CA" dirty="0"/>
              <a:t> </a:t>
            </a:r>
            <a:endParaRPr lang="en-GB" dirty="0"/>
          </a:p>
        </p:txBody>
      </p:sp>
    </p:spTree>
    <p:extLst>
      <p:ext uri="{BB962C8B-B14F-4D97-AF65-F5344CB8AC3E}">
        <p14:creationId xmlns:p14="http://schemas.microsoft.com/office/powerpoint/2010/main" val="4264986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Sampling</a:t>
            </a:r>
            <a:endParaRPr lang="en-GB" dirty="0"/>
          </a:p>
        </p:txBody>
      </p:sp>
      <p:sp>
        <p:nvSpPr>
          <p:cNvPr id="7" name="Text Placeholder 6"/>
          <p:cNvSpPr>
            <a:spLocks noGrp="1"/>
          </p:cNvSpPr>
          <p:nvPr>
            <p:ph type="body" sz="quarter" idx="12"/>
          </p:nvPr>
        </p:nvSpPr>
        <p:spPr>
          <a:xfrm>
            <a:off x="656023" y="2036176"/>
            <a:ext cx="10820015" cy="4183283"/>
          </a:xfrm>
        </p:spPr>
        <p:txBody>
          <a:bodyPr>
            <a:normAutofit fontScale="92500" lnSpcReduction="10000"/>
          </a:bodyPr>
          <a:lstStyle/>
          <a:p>
            <a:r>
              <a:rPr lang="en-US" dirty="0"/>
              <a:t>The sampling method you choose for the child well-being survey will depend on whether the survey questionnaires are administered alongside a wider child protection, multi-sector or joint assessment survey, or as a standalone survey. If you are using it alongside a wider assessment, follow the sampling procedure that is being used for the purpose of that assessment. </a:t>
            </a:r>
            <a:endParaRPr lang="en-CA" dirty="0"/>
          </a:p>
          <a:p>
            <a:r>
              <a:rPr lang="en-US" dirty="0"/>
              <a:t>If you are completing the child well-being survey to inform the design of questions for a wider assessment or to derive data that can be triangulated with wider assessment findings, or simply as a standalone exercise, it is recommended that non-probability </a:t>
            </a:r>
            <a:r>
              <a:rPr lang="en-US" dirty="0" smtClean="0"/>
              <a:t>sampling be used.</a:t>
            </a:r>
          </a:p>
          <a:p>
            <a:r>
              <a:rPr lang="en-US" dirty="0"/>
              <a:t>T</a:t>
            </a:r>
            <a:r>
              <a:rPr lang="en-US" dirty="0" smtClean="0"/>
              <a:t>he </a:t>
            </a:r>
            <a:r>
              <a:rPr lang="en-US" dirty="0"/>
              <a:t>sample </a:t>
            </a:r>
            <a:r>
              <a:rPr lang="en-US" dirty="0" smtClean="0"/>
              <a:t>size should </a:t>
            </a:r>
            <a:r>
              <a:rPr lang="en-US" dirty="0"/>
              <a:t>be no less than 30 participants per each of the measures in each target location. </a:t>
            </a:r>
            <a:endParaRPr lang="en-GB" dirty="0"/>
          </a:p>
        </p:txBody>
      </p:sp>
    </p:spTree>
    <p:extLst>
      <p:ext uri="{BB962C8B-B14F-4D97-AF65-F5344CB8AC3E}">
        <p14:creationId xmlns:p14="http://schemas.microsoft.com/office/powerpoint/2010/main" val="381585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Scoring</a:t>
            </a:r>
            <a:endParaRPr lang="en-GB" dirty="0"/>
          </a:p>
        </p:txBody>
      </p:sp>
      <p:sp>
        <p:nvSpPr>
          <p:cNvPr id="7" name="Text Placeholder 6"/>
          <p:cNvSpPr>
            <a:spLocks noGrp="1"/>
          </p:cNvSpPr>
          <p:nvPr>
            <p:ph type="body" sz="quarter" idx="12"/>
          </p:nvPr>
        </p:nvSpPr>
        <p:spPr>
          <a:xfrm>
            <a:off x="656023" y="2014814"/>
            <a:ext cx="10820015" cy="3771900"/>
          </a:xfrm>
        </p:spPr>
        <p:txBody>
          <a:bodyPr>
            <a:normAutofit/>
          </a:bodyPr>
          <a:lstStyle/>
          <a:p>
            <a:r>
              <a:rPr lang="en-US" dirty="0"/>
              <a:t>Items within the measures can be directly summed to gain a total score of the child’s well-being. </a:t>
            </a:r>
          </a:p>
          <a:p>
            <a:r>
              <a:rPr lang="en-US" dirty="0"/>
              <a:t>All items in the measures are weighted equally. </a:t>
            </a:r>
            <a:endParaRPr lang="en-CA" dirty="0"/>
          </a:p>
        </p:txBody>
      </p:sp>
    </p:spTree>
    <p:extLst>
      <p:ext uri="{BB962C8B-B14F-4D97-AF65-F5344CB8AC3E}">
        <p14:creationId xmlns:p14="http://schemas.microsoft.com/office/powerpoint/2010/main" val="1577435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Understanding and Interpreting Scores</a:t>
            </a:r>
            <a:r>
              <a:rPr lang="en-CA" dirty="0"/>
              <a:t/>
            </a:r>
            <a:br>
              <a:rPr lang="en-CA" dirty="0"/>
            </a:br>
            <a:endParaRPr lang="en-GB" dirty="0"/>
          </a:p>
        </p:txBody>
      </p:sp>
      <p:sp>
        <p:nvSpPr>
          <p:cNvPr id="7" name="Text Placeholder 6"/>
          <p:cNvSpPr>
            <a:spLocks noGrp="1"/>
          </p:cNvSpPr>
          <p:nvPr>
            <p:ph type="body" sz="quarter" idx="12"/>
          </p:nvPr>
        </p:nvSpPr>
        <p:spPr>
          <a:xfrm>
            <a:off x="656021" y="1940528"/>
            <a:ext cx="10820015" cy="4403122"/>
          </a:xfrm>
        </p:spPr>
        <p:txBody>
          <a:bodyPr>
            <a:normAutofit/>
          </a:bodyPr>
          <a:lstStyle/>
          <a:p>
            <a:r>
              <a:rPr lang="en-US" dirty="0"/>
              <a:t>Higher scores indicate characteristics associated with well-being.</a:t>
            </a:r>
          </a:p>
          <a:p>
            <a:r>
              <a:rPr lang="en-US" dirty="0"/>
              <a:t>Compare high scorers to low scorers and investigate potential reasons for these differences. </a:t>
            </a:r>
          </a:p>
          <a:p>
            <a:r>
              <a:rPr lang="en-US" dirty="0"/>
              <a:t>Very important that the sub-scores for each domain also be analyzed.</a:t>
            </a:r>
            <a:r>
              <a:rPr lang="en-CA" dirty="0"/>
              <a:t> </a:t>
            </a:r>
            <a:endParaRPr lang="en-CA" dirty="0" smtClean="0"/>
          </a:p>
          <a:p>
            <a:r>
              <a:rPr lang="en-US" dirty="0"/>
              <a:t>The data derived can be triangulated with wider assessment data</a:t>
            </a:r>
            <a:r>
              <a:rPr lang="en-US" dirty="0" smtClean="0"/>
              <a:t>.</a:t>
            </a:r>
            <a:r>
              <a:rPr lang="en-US" dirty="0"/>
              <a:t> Recall that </a:t>
            </a:r>
            <a:r>
              <a:rPr lang="en-US" dirty="0" smtClean="0"/>
              <a:t>in</a:t>
            </a:r>
            <a:r>
              <a:rPr lang="en-CA" dirty="0"/>
              <a:t> </a:t>
            </a:r>
            <a:r>
              <a:rPr lang="en-US" dirty="0" smtClean="0"/>
              <a:t>triangulation</a:t>
            </a:r>
            <a:r>
              <a:rPr lang="en-US" dirty="0"/>
              <a:t>, we collect the same information (e.g., a particular set of </a:t>
            </a:r>
            <a:r>
              <a:rPr lang="en-US" dirty="0" smtClean="0"/>
              <a:t>indicators)</a:t>
            </a:r>
            <a:r>
              <a:rPr lang="en-CA" dirty="0"/>
              <a:t> </a:t>
            </a:r>
            <a:r>
              <a:rPr lang="en-US" dirty="0" smtClean="0"/>
              <a:t>from </a:t>
            </a:r>
            <a:r>
              <a:rPr lang="en-US" dirty="0"/>
              <a:t>different sources or using different methods. </a:t>
            </a:r>
            <a:endParaRPr lang="en-US" dirty="0"/>
          </a:p>
          <a:p>
            <a:pPr marL="0" indent="0">
              <a:buNone/>
            </a:pPr>
            <a:endParaRPr lang="en-GB" dirty="0"/>
          </a:p>
        </p:txBody>
      </p:sp>
    </p:spTree>
    <p:extLst>
      <p:ext uri="{BB962C8B-B14F-4D97-AF65-F5344CB8AC3E}">
        <p14:creationId xmlns:p14="http://schemas.microsoft.com/office/powerpoint/2010/main" val="2500416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Measures with a Scale of 1-5: </a:t>
            </a:r>
            <a:endParaRPr lang="en-GB" dirty="0"/>
          </a:p>
        </p:txBody>
      </p:sp>
      <p:sp>
        <p:nvSpPr>
          <p:cNvPr id="7" name="Text Placeholder 6"/>
          <p:cNvSpPr>
            <a:spLocks noGrp="1"/>
          </p:cNvSpPr>
          <p:nvPr>
            <p:ph type="body" sz="quarter" idx="12"/>
          </p:nvPr>
        </p:nvSpPr>
        <p:spPr>
          <a:xfrm>
            <a:off x="656021" y="1902382"/>
            <a:ext cx="10820015" cy="4652961"/>
          </a:xfrm>
        </p:spPr>
        <p:txBody>
          <a:bodyPr>
            <a:normAutofit fontScale="92500" lnSpcReduction="20000"/>
          </a:bodyPr>
          <a:lstStyle/>
          <a:p>
            <a:r>
              <a:rPr lang="en-US" b="1" dirty="0"/>
              <a:t>5 = Very well </a:t>
            </a:r>
            <a:r>
              <a:rPr lang="en-US" dirty="0"/>
              <a:t>The child is doing very well and there are no concerns or apparent risks for the child.</a:t>
            </a:r>
            <a:endParaRPr lang="en-CA" dirty="0"/>
          </a:p>
          <a:p>
            <a:r>
              <a:rPr lang="en-US" b="1" dirty="0"/>
              <a:t>4 = Well </a:t>
            </a:r>
            <a:r>
              <a:rPr lang="en-US" dirty="0"/>
              <a:t>The child is doing well; there are no concerns and no apparent risk for the child.</a:t>
            </a:r>
            <a:endParaRPr lang="en-CA" dirty="0"/>
          </a:p>
          <a:p>
            <a:r>
              <a:rPr lang="en-US" b="1" dirty="0"/>
              <a:t>3 = Fair </a:t>
            </a:r>
            <a:r>
              <a:rPr lang="en-US" dirty="0"/>
              <a:t>The child or their situation is generally acceptable, but there is room for improvement. Additional resources, services or support will be helpful.</a:t>
            </a:r>
            <a:endParaRPr lang="en-CA" dirty="0"/>
          </a:p>
          <a:p>
            <a:r>
              <a:rPr lang="en-US" b="1" dirty="0"/>
              <a:t>2 = Not doing well </a:t>
            </a:r>
            <a:r>
              <a:rPr lang="en-US" dirty="0"/>
              <a:t>There is concern that the child or situation they are in will lead to harm. Additional resources, services or support are needed. </a:t>
            </a:r>
            <a:endParaRPr lang="en-CA" dirty="0"/>
          </a:p>
          <a:p>
            <a:r>
              <a:rPr lang="en-US" b="1" dirty="0"/>
              <a:t>1 = Very bad </a:t>
            </a:r>
            <a:r>
              <a:rPr lang="en-US" dirty="0"/>
              <a:t>The child is at serious risk of harm or is already experiencing harm. Urgent attention to the child or the situation is needed.</a:t>
            </a:r>
            <a:endParaRPr lang="en-CA" dirty="0"/>
          </a:p>
          <a:p>
            <a:endParaRPr lang="en-GB" dirty="0"/>
          </a:p>
        </p:txBody>
      </p:sp>
    </p:spTree>
    <p:extLst>
      <p:ext uri="{BB962C8B-B14F-4D97-AF65-F5344CB8AC3E}">
        <p14:creationId xmlns:p14="http://schemas.microsoft.com/office/powerpoint/2010/main" val="299220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with a Scale of 1-3: </a:t>
            </a:r>
            <a:endParaRPr lang="en-GB" dirty="0"/>
          </a:p>
        </p:txBody>
      </p:sp>
      <p:sp>
        <p:nvSpPr>
          <p:cNvPr id="4" name="Text Placeholder 3"/>
          <p:cNvSpPr>
            <a:spLocks noGrp="1"/>
          </p:cNvSpPr>
          <p:nvPr>
            <p:ph type="body" sz="quarter" idx="12"/>
          </p:nvPr>
        </p:nvSpPr>
        <p:spPr>
          <a:xfrm>
            <a:off x="656021" y="2103018"/>
            <a:ext cx="10820015" cy="3729037"/>
          </a:xfrm>
        </p:spPr>
        <p:txBody>
          <a:bodyPr/>
          <a:lstStyle/>
          <a:p>
            <a:r>
              <a:rPr lang="en-US" b="1" dirty="0"/>
              <a:t>3 = Doing Well </a:t>
            </a:r>
            <a:r>
              <a:rPr lang="en-US" dirty="0"/>
              <a:t>The child is doing well; there are no concerns and no apparent risk for the child.</a:t>
            </a:r>
            <a:endParaRPr lang="en-CA" dirty="0"/>
          </a:p>
          <a:p>
            <a:r>
              <a:rPr lang="en-US" b="1" dirty="0"/>
              <a:t>2 = Fair </a:t>
            </a:r>
            <a:r>
              <a:rPr lang="en-US" dirty="0"/>
              <a:t>The child or their situation is generally acceptable, but there is room for improvement. Additional resources, services or support will be helpful.</a:t>
            </a:r>
            <a:endParaRPr lang="en-CA" dirty="0"/>
          </a:p>
          <a:p>
            <a:r>
              <a:rPr lang="en-US" b="1" dirty="0"/>
              <a:t>1 = Not doing well </a:t>
            </a:r>
            <a:r>
              <a:rPr lang="en-US" dirty="0"/>
              <a:t>There is concern that the child or situation they are in will lead to harm. Additional resources, services or support are needed. </a:t>
            </a:r>
            <a:endParaRPr lang="en-CA" dirty="0"/>
          </a:p>
          <a:p>
            <a:endParaRPr lang="en-GB" dirty="0"/>
          </a:p>
        </p:txBody>
      </p:sp>
    </p:spTree>
    <p:extLst>
      <p:ext uri="{BB962C8B-B14F-4D97-AF65-F5344CB8AC3E}">
        <p14:creationId xmlns:p14="http://schemas.microsoft.com/office/powerpoint/2010/main" val="4215300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Activity (1h30)</a:t>
            </a:r>
          </a:p>
        </p:txBody>
      </p:sp>
      <p:sp>
        <p:nvSpPr>
          <p:cNvPr id="6" name="Text Placeholder 5"/>
          <p:cNvSpPr>
            <a:spLocks noGrp="1"/>
          </p:cNvSpPr>
          <p:nvPr>
            <p:ph type="body" sz="quarter" idx="10"/>
          </p:nvPr>
        </p:nvSpPr>
        <p:spPr/>
        <p:txBody>
          <a:bodyPr/>
          <a:lstStyle/>
          <a:p>
            <a:r>
              <a:rPr lang="en-GB" dirty="0"/>
              <a:t>Practice administering one or two of the measures in role play</a:t>
            </a:r>
          </a:p>
        </p:txBody>
      </p:sp>
      <p:sp>
        <p:nvSpPr>
          <p:cNvPr id="7" name="Text Placeholder 6"/>
          <p:cNvSpPr>
            <a:spLocks noGrp="1"/>
          </p:cNvSpPr>
          <p:nvPr>
            <p:ph type="body" sz="quarter" idx="12"/>
          </p:nvPr>
        </p:nvSpPr>
        <p:spPr/>
        <p:txBody>
          <a:bodyPr>
            <a:normAutofit lnSpcReduction="10000"/>
          </a:bodyPr>
          <a:lstStyle/>
          <a:p>
            <a:r>
              <a:rPr lang="en-GB" dirty="0"/>
              <a:t>While the measures are self-reported, for the purpose of this role play exercise, one partner should act as the data collector and the other partner as the respondent before switching. </a:t>
            </a:r>
          </a:p>
          <a:p>
            <a:r>
              <a:rPr lang="en-GB" dirty="0"/>
              <a:t>The data collector should read and practice explaining each item. </a:t>
            </a:r>
          </a:p>
          <a:p>
            <a:r>
              <a:rPr lang="en-GB" dirty="0"/>
              <a:t>Work together to total the scores and discuss what the total scores mean in line with the guidance provided. What do the scores per each domain tell you? </a:t>
            </a:r>
          </a:p>
          <a:p>
            <a:r>
              <a:rPr lang="en-GB" dirty="0"/>
              <a:t>Based on the scores, what activities might you/your agency prioritize? Discuss with your partner before sharing in plenary.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118530" y="0"/>
            <a:ext cx="1488678" cy="1436861"/>
          </a:xfrm>
          <a:prstGeom prst="rect">
            <a:avLst/>
          </a:prstGeom>
          <a:noFill/>
          <a:ln>
            <a:noFill/>
          </a:ln>
        </p:spPr>
      </p:pic>
    </p:spTree>
    <p:extLst>
      <p:ext uri="{BB962C8B-B14F-4D97-AF65-F5344CB8AC3E}">
        <p14:creationId xmlns:p14="http://schemas.microsoft.com/office/powerpoint/2010/main" val="300464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Goals and Learning Outcomes</a:t>
            </a:r>
          </a:p>
        </p:txBody>
      </p:sp>
      <p:sp>
        <p:nvSpPr>
          <p:cNvPr id="3" name="Text Placeholder 2"/>
          <p:cNvSpPr>
            <a:spLocks noGrp="1"/>
          </p:cNvSpPr>
          <p:nvPr>
            <p:ph type="body" sz="quarter" idx="10"/>
          </p:nvPr>
        </p:nvSpPr>
        <p:spPr>
          <a:xfrm>
            <a:off x="230923" y="1690689"/>
            <a:ext cx="11791493" cy="766762"/>
          </a:xfrm>
        </p:spPr>
        <p:txBody>
          <a:bodyPr>
            <a:normAutofit fontScale="92500" lnSpcReduction="10000"/>
          </a:bodyPr>
          <a:lstStyle/>
          <a:p>
            <a:r>
              <a:rPr lang="en-GB" dirty="0" smtClean="0"/>
              <a:t>Contextualizing the Child </a:t>
            </a:r>
            <a:r>
              <a:rPr lang="en-GB" dirty="0"/>
              <a:t>Well-Being </a:t>
            </a:r>
            <a:r>
              <a:rPr lang="en-GB" dirty="0" smtClean="0"/>
              <a:t>Definition and Measurement Framework Training</a:t>
            </a:r>
            <a:endParaRPr lang="en-GB" dirty="0"/>
          </a:p>
        </p:txBody>
      </p:sp>
      <p:sp>
        <p:nvSpPr>
          <p:cNvPr id="4" name="Text Placeholder 3"/>
          <p:cNvSpPr>
            <a:spLocks noGrp="1"/>
          </p:cNvSpPr>
          <p:nvPr>
            <p:ph type="body" sz="quarter" idx="12"/>
          </p:nvPr>
        </p:nvSpPr>
        <p:spPr>
          <a:xfrm>
            <a:off x="656021" y="2614612"/>
            <a:ext cx="10820015" cy="3878263"/>
          </a:xfrm>
        </p:spPr>
        <p:txBody>
          <a:bodyPr>
            <a:normAutofit/>
          </a:bodyPr>
          <a:lstStyle/>
          <a:p>
            <a:r>
              <a:rPr lang="en-GB" dirty="0"/>
              <a:t>The aim of this training is to familiarize you with the Child Well-Being Contextualization Guide and measurement framework. Knowledge of this Guide and the key steps to the contextualization of child well-being and its measurement will enable you to lead these processes in your own context. </a:t>
            </a:r>
          </a:p>
          <a:p>
            <a:r>
              <a:rPr lang="en-GB" dirty="0"/>
              <a:t>You will be equipped with knowledge of the contextualization process and the tools that can be used to facilitate this process.</a:t>
            </a:r>
          </a:p>
          <a:p>
            <a:r>
              <a:rPr lang="en-GB" dirty="0"/>
              <a:t>You will understand and be able to measure child well-being in your country context.</a:t>
            </a:r>
          </a:p>
        </p:txBody>
      </p:sp>
    </p:spTree>
    <p:extLst>
      <p:ext uri="{BB962C8B-B14F-4D97-AF65-F5344CB8AC3E}">
        <p14:creationId xmlns:p14="http://schemas.microsoft.com/office/powerpoint/2010/main" val="1992546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 </a:t>
            </a:r>
          </a:p>
        </p:txBody>
      </p:sp>
      <p:sp>
        <p:nvSpPr>
          <p:cNvPr id="6" name="Text Placeholder 5"/>
          <p:cNvSpPr>
            <a:spLocks noGrp="1"/>
          </p:cNvSpPr>
          <p:nvPr>
            <p:ph type="body" sz="quarter" idx="10"/>
          </p:nvPr>
        </p:nvSpPr>
        <p:spPr/>
        <p:txBody>
          <a:bodyPr/>
          <a:lstStyle/>
          <a:p>
            <a:r>
              <a:rPr lang="en-GB" dirty="0"/>
              <a:t>Thank you for your participation! </a:t>
            </a:r>
          </a:p>
        </p:txBody>
      </p:sp>
      <p:pic>
        <p:nvPicPr>
          <p:cNvPr id="8"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648" y="2471738"/>
            <a:ext cx="3600400" cy="40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91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 Breaker </a:t>
            </a:r>
          </a:p>
        </p:txBody>
      </p:sp>
      <p:sp>
        <p:nvSpPr>
          <p:cNvPr id="3" name="Text Placeholder 2"/>
          <p:cNvSpPr>
            <a:spLocks noGrp="1"/>
          </p:cNvSpPr>
          <p:nvPr>
            <p:ph type="body" sz="quarter" idx="10"/>
          </p:nvPr>
        </p:nvSpPr>
        <p:spPr/>
        <p:txBody>
          <a:bodyPr/>
          <a:lstStyle/>
          <a:p>
            <a:r>
              <a:rPr lang="en-GB" dirty="0"/>
              <a:t>Speed Dating! </a:t>
            </a:r>
          </a:p>
        </p:txBody>
      </p:sp>
      <p:sp>
        <p:nvSpPr>
          <p:cNvPr id="4" name="Text Placeholder 3"/>
          <p:cNvSpPr>
            <a:spLocks noGrp="1"/>
          </p:cNvSpPr>
          <p:nvPr>
            <p:ph type="body" sz="quarter" idx="12"/>
          </p:nvPr>
        </p:nvSpPr>
        <p:spPr/>
        <p:txBody>
          <a:bodyPr/>
          <a:lstStyle/>
          <a:p>
            <a:pPr lvl="0"/>
            <a:r>
              <a:rPr lang="en-GB" dirty="0"/>
              <a:t>My favourite meal is________</a:t>
            </a:r>
            <a:endParaRPr lang="en-CA" dirty="0"/>
          </a:p>
          <a:p>
            <a:pPr lvl="0"/>
            <a:r>
              <a:rPr lang="en-GB" dirty="0"/>
              <a:t>If I would have chosen another career it would be:_______</a:t>
            </a:r>
            <a:endParaRPr lang="en-CA" dirty="0"/>
          </a:p>
          <a:p>
            <a:pPr lvl="0"/>
            <a:r>
              <a:rPr lang="en-GB" dirty="0"/>
              <a:t>One piece of advice that I would give to a person arriving in my office: __________</a:t>
            </a:r>
            <a:endParaRPr lang="en-CA" dirty="0"/>
          </a:p>
          <a:p>
            <a:pPr lvl="0"/>
            <a:r>
              <a:rPr lang="en-GB" dirty="0"/>
              <a:t>If you could play an instrument what would you play?________</a:t>
            </a:r>
            <a:endParaRPr lang="en-CA" dirty="0"/>
          </a:p>
          <a:p>
            <a:pPr lvl="0"/>
            <a:r>
              <a:rPr lang="en-GB" dirty="0"/>
              <a:t>The one thing I know for sure is:__________</a:t>
            </a:r>
            <a:endParaRPr lang="en-CA" dirty="0"/>
          </a:p>
          <a:p>
            <a:endParaRPr lang="en-GB" dirty="0"/>
          </a:p>
        </p:txBody>
      </p:sp>
    </p:spTree>
    <p:extLst>
      <p:ext uri="{BB962C8B-B14F-4D97-AF65-F5344CB8AC3E}">
        <p14:creationId xmlns:p14="http://schemas.microsoft.com/office/powerpoint/2010/main" val="199381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Methods</a:t>
            </a:r>
          </a:p>
        </p:txBody>
      </p:sp>
      <p:sp>
        <p:nvSpPr>
          <p:cNvPr id="4" name="Text Placeholder 3"/>
          <p:cNvSpPr>
            <a:spLocks noGrp="1"/>
          </p:cNvSpPr>
          <p:nvPr>
            <p:ph type="body" sz="quarter" idx="12"/>
          </p:nvPr>
        </p:nvSpPr>
        <p:spPr>
          <a:xfrm>
            <a:off x="656021" y="1897766"/>
            <a:ext cx="10820015" cy="4445883"/>
          </a:xfrm>
        </p:spPr>
        <p:txBody>
          <a:bodyPr/>
          <a:lstStyle/>
          <a:p>
            <a:pPr marL="571500" indent="-571500">
              <a:lnSpc>
                <a:spcPct val="120000"/>
              </a:lnSpc>
              <a:buFont typeface="Arial" charset="0"/>
              <a:buChar char="•"/>
            </a:pPr>
            <a:r>
              <a:rPr lang="en-CA" dirty="0">
                <a:ea typeface="ＭＳ Ｐゴシック" pitchFamily="34" charset="-128"/>
                <a:cs typeface="Helvetica Neue"/>
              </a:rPr>
              <a:t>Adult learning principles</a:t>
            </a:r>
          </a:p>
          <a:p>
            <a:pPr marL="571500" indent="-571500">
              <a:lnSpc>
                <a:spcPct val="120000"/>
              </a:lnSpc>
              <a:buFont typeface="Arial" charset="0"/>
              <a:buChar char="•"/>
            </a:pPr>
            <a:r>
              <a:rPr lang="en-CA" dirty="0">
                <a:ea typeface="ＭＳ Ｐゴシック" pitchFamily="34" charset="-128"/>
                <a:cs typeface="Helvetica Neue"/>
              </a:rPr>
              <a:t>Participatory approaches</a:t>
            </a:r>
          </a:p>
          <a:p>
            <a:pPr marL="571500" indent="-571500">
              <a:lnSpc>
                <a:spcPct val="120000"/>
              </a:lnSpc>
              <a:buFont typeface="Arial" charset="0"/>
              <a:buChar char="•"/>
            </a:pPr>
            <a:r>
              <a:rPr lang="en-CA" dirty="0">
                <a:ea typeface="ＭＳ Ｐゴシック" pitchFamily="34" charset="-128"/>
                <a:cs typeface="Helvetica Neue"/>
              </a:rPr>
              <a:t>Practical exercises/role play</a:t>
            </a:r>
          </a:p>
          <a:p>
            <a:pPr marL="571500" indent="-571500">
              <a:lnSpc>
                <a:spcPct val="120000"/>
              </a:lnSpc>
              <a:buFont typeface="Arial" charset="0"/>
              <a:buChar char="•"/>
            </a:pPr>
            <a:r>
              <a:rPr lang="en-CA" dirty="0">
                <a:ea typeface="ＭＳ Ｐゴシック" pitchFamily="34" charset="-128"/>
                <a:cs typeface="Helvetica Neue"/>
              </a:rPr>
              <a:t>PowerPoint</a:t>
            </a:r>
          </a:p>
          <a:p>
            <a:pPr marL="571500" indent="-571500">
              <a:lnSpc>
                <a:spcPct val="120000"/>
              </a:lnSpc>
              <a:buFont typeface="Arial" charset="0"/>
              <a:buChar char="•"/>
            </a:pPr>
            <a:r>
              <a:rPr lang="en-CA" dirty="0">
                <a:ea typeface="ＭＳ Ｐゴシック" pitchFamily="34" charset="-128"/>
                <a:cs typeface="Helvetica Neue"/>
              </a:rPr>
              <a:t>Discussions in plenary</a:t>
            </a:r>
          </a:p>
          <a:p>
            <a:endParaRPr lang="en-GB" dirty="0"/>
          </a:p>
        </p:txBody>
      </p:sp>
      <p:pic>
        <p:nvPicPr>
          <p:cNvPr id="5" name="Picture 2" descr="http://www.speechadvice.com/boring%20seminar%20phot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644" y="2043856"/>
            <a:ext cx="5901107" cy="38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the Agenda</a:t>
            </a:r>
            <a:r>
              <a:rPr lang="mr-IN" dirty="0"/>
              <a:t>…</a:t>
            </a:r>
            <a:endParaRPr lang="en-GB" dirty="0"/>
          </a:p>
        </p:txBody>
      </p:sp>
      <p:sp>
        <p:nvSpPr>
          <p:cNvPr id="3" name="Text Placeholder 2"/>
          <p:cNvSpPr>
            <a:spLocks noGrp="1"/>
          </p:cNvSpPr>
          <p:nvPr>
            <p:ph type="body" sz="quarter" idx="10"/>
          </p:nvPr>
        </p:nvSpPr>
        <p:spPr/>
        <p:txBody>
          <a:bodyPr/>
          <a:lstStyle/>
          <a:p>
            <a:r>
              <a:rPr lang="en-GB" dirty="0"/>
              <a:t>Insert Agenda (see example in the training package)</a:t>
            </a:r>
          </a:p>
        </p:txBody>
      </p:sp>
      <p:sp>
        <p:nvSpPr>
          <p:cNvPr id="4" name="Text Placehold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526524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4FF64D3F01814181EA38716B033CD2" ma:contentTypeVersion="10" ma:contentTypeDescription="Create a new document." ma:contentTypeScope="" ma:versionID="5c8323764ff07a0243fd266b0861bfaf">
  <xsd:schema xmlns:xsd="http://www.w3.org/2001/XMLSchema" xmlns:xs="http://www.w3.org/2001/XMLSchema" xmlns:p="http://schemas.microsoft.com/office/2006/metadata/properties" xmlns:ns3="a2b5fd17-486a-4ce4-add8-578f09b62dcc" targetNamespace="http://schemas.microsoft.com/office/2006/metadata/properties" ma:root="true" ma:fieldsID="e404ab6773c5d5eb8c51b2a8b2157092" ns3:_="">
    <xsd:import namespace="a2b5fd17-486a-4ce4-add8-578f09b62dc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5fd17-486a-4ce4-add8-578f09b62d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11F502-EB27-4A1E-9C66-F22EA26EA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5fd17-486a-4ce4-add8-578f09b62d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566CB2-66E9-432D-8534-8FE13E03E7BE}">
  <ds:schemaRefs>
    <ds:schemaRef ds:uri="http://schemas.microsoft.com/sharepoint/v3/contenttype/forms"/>
  </ds:schemaRefs>
</ds:datastoreItem>
</file>

<file path=customXml/itemProps3.xml><?xml version="1.0" encoding="utf-8"?>
<ds:datastoreItem xmlns:ds="http://schemas.openxmlformats.org/officeDocument/2006/customXml" ds:itemID="{83A0F912-3163-4D93-B183-7132F7A64C45}">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a2b5fd17-486a-4ce4-add8-578f09b62d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IRC-CPCM-Part-1-Templates</Template>
  <TotalTime>21519</TotalTime>
  <Words>6757</Words>
  <Application>Microsoft Macintosh PowerPoint</Application>
  <PresentationFormat>Custom</PresentationFormat>
  <Paragraphs>399</Paragraphs>
  <Slides>60</Slides>
  <Notes>46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Welcome and Hello! </vt:lpstr>
      <vt:lpstr>Introductions, Facilitator Team, Background and Expectations</vt:lpstr>
      <vt:lpstr>About the Training Team</vt:lpstr>
      <vt:lpstr>Background for Training</vt:lpstr>
      <vt:lpstr>Training Goals and Learning Outcomes</vt:lpstr>
      <vt:lpstr>Ice Breaker </vt:lpstr>
      <vt:lpstr>Training Methods</vt:lpstr>
      <vt:lpstr>Review the Agenda…</vt:lpstr>
      <vt:lpstr>Learning Agreement </vt:lpstr>
      <vt:lpstr>Acronyms and Parking Lot</vt:lpstr>
      <vt:lpstr>Housekeeping</vt:lpstr>
      <vt:lpstr>Any Questions Before Moving On?</vt:lpstr>
      <vt:lpstr>Part 1: Global Child Well-Being Definition </vt:lpstr>
      <vt:lpstr>Child Development: Ages and Stages</vt:lpstr>
      <vt:lpstr>PowerPoint Presentation</vt:lpstr>
      <vt:lpstr>Activity</vt:lpstr>
      <vt:lpstr>Practical Exercise in Pairs: Preparing for Key Informant Interviews (1 hour)</vt:lpstr>
      <vt:lpstr>Any Questions Before Moving On?</vt:lpstr>
      <vt:lpstr>Part 2: Child Well-Being Measurement Framework</vt:lpstr>
      <vt:lpstr>PowerPoint Presentation</vt:lpstr>
      <vt:lpstr>Recommendations</vt:lpstr>
      <vt:lpstr>Activity</vt:lpstr>
      <vt:lpstr>Any Questions Before Moving On?</vt:lpstr>
      <vt:lpstr>Part 3: Child Well-Being Contextualization Process and Tools</vt:lpstr>
      <vt:lpstr>Key Informant Interviews</vt:lpstr>
      <vt:lpstr>Focus Group Discussions</vt:lpstr>
      <vt:lpstr>Suggested Focus Group Composition</vt:lpstr>
      <vt:lpstr>Reviewing the Focus Group Questionnaire</vt:lpstr>
      <vt:lpstr>Collect Consent: A Refresher</vt:lpstr>
      <vt:lpstr>Activity </vt:lpstr>
      <vt:lpstr>Thematic Data Analysis</vt:lpstr>
      <vt:lpstr>Any Questions Before Moving On?</vt:lpstr>
      <vt:lpstr>Activity</vt:lpstr>
      <vt:lpstr>Contextualization Workshop</vt:lpstr>
      <vt:lpstr>Workshop Outcomes </vt:lpstr>
      <vt:lpstr>Disseminate Final Report and Share Findings</vt:lpstr>
      <vt:lpstr>Any Questions?</vt:lpstr>
      <vt:lpstr>Techniques for Facilitating Key Informant Interviews and Focus Group Discussions: A Refresher</vt:lpstr>
      <vt:lpstr>Leading an Interview or Focus Group</vt:lpstr>
      <vt:lpstr>Initiating an Interview or Focus Group</vt:lpstr>
      <vt:lpstr>During the Interview or Focus Group</vt:lpstr>
      <vt:lpstr>Ending an Interview or Focus Group Discussion</vt:lpstr>
      <vt:lpstr>Leading an Interview or Focus Group</vt:lpstr>
      <vt:lpstr>Probing Techniques</vt:lpstr>
      <vt:lpstr>Challenges in Facilitating Interviews and FGDs</vt:lpstr>
      <vt:lpstr>Any Questions? </vt:lpstr>
      <vt:lpstr>Measuring Child Well-Being</vt:lpstr>
      <vt:lpstr>Audience – Who Can Use These Tools? </vt:lpstr>
      <vt:lpstr>Introduction and Overview of Measures</vt:lpstr>
      <vt:lpstr>Contextualizing the Measures</vt:lpstr>
      <vt:lpstr>Administering the Measures</vt:lpstr>
      <vt:lpstr>Administering the Measures Continued</vt:lpstr>
      <vt:lpstr>Sampling</vt:lpstr>
      <vt:lpstr>Scoring</vt:lpstr>
      <vt:lpstr>Understanding and Interpreting Scores </vt:lpstr>
      <vt:lpstr>Measures with a Scale of 1-5: </vt:lpstr>
      <vt:lpstr>Measures with a Scale of 1-3: </vt:lpstr>
      <vt:lpstr>Activity (1h30)</vt:lpstr>
      <vt:lpstr>Any 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Celina Jensen</cp:lastModifiedBy>
  <cp:revision>155</cp:revision>
  <dcterms:created xsi:type="dcterms:W3CDTF">2017-12-20T18:51:03Z</dcterms:created>
  <dcterms:modified xsi:type="dcterms:W3CDTF">2020-12-10T01:30:54Z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0x010100004FF64D3F01814181EA38716B033CD2</vt:lpwstr>
  </property>
</Properties>
</file>