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304" r:id="rId5"/>
    <p:sldId id="305" r:id="rId6"/>
    <p:sldId id="306"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8594" autoAdjust="0"/>
  </p:normalViewPr>
  <p:slideViewPr>
    <p:cSldViewPr snapToGrid="0">
      <p:cViewPr varScale="1">
        <p:scale>
          <a:sx n="38" d="100"/>
          <a:sy n="38" d="100"/>
        </p:scale>
        <p:origin x="1764"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Standard 9 – le VSBG</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compris dans le 2</a:t>
            </a:r>
            <a:r>
              <a:rPr lang="fr-FR" sz="1200" baseline="30000" dirty="0">
                <a:effectLst/>
                <a:latin typeface="Calibri" panose="020F0502020204030204" pitchFamily="34" charset="0"/>
                <a:ea typeface="Calibri" panose="020F0502020204030204" pitchFamily="34" charset="0"/>
                <a:cs typeface="Arial" panose="020B0604020202020204" pitchFamily="34" charset="0"/>
              </a:rPr>
              <a:t>ème</a:t>
            </a:r>
            <a:r>
              <a:rPr lang="fr-FR" sz="1200" dirty="0">
                <a:effectLst/>
                <a:latin typeface="Calibri" panose="020F0502020204030204" pitchFamily="34" charset="0"/>
                <a:ea typeface="Calibri" panose="020F0502020204030204" pitchFamily="34" charset="0"/>
                <a:cs typeface="Arial" panose="020B0604020202020204" pitchFamily="34" charset="0"/>
              </a:rPr>
              <a:t> pilier, qui couvre les sept principaux risques en matière de protection de l’enfance auxquels les enfants font face dans les situations de crise humanitaire. Les sept différents risques sont liés puisqu’ils concernent des risques et des vulnérabilités qui se recoupent. Il n’est pas possible de traiter les risques de manière isolée. </a:t>
            </a: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risque fait référence à la probabilité que des violations et des menaces aux droits des enfants se manifestent et causent préjudice à ces derniers. Pour comprendre le risque auquel est exposé un enfant, il faut comprendre la nature du risque (type de danger, de situation, de menace, etc.) et </a:t>
            </a:r>
            <a:r>
              <a:rPr lang="fr-FR" dirty="0"/>
              <a:t>l'étendue du risque et</a:t>
            </a:r>
            <a:r>
              <a:rPr lang="fr-FR" sz="1200" dirty="0">
                <a:effectLst/>
                <a:latin typeface="Calibri" panose="020F0502020204030204" pitchFamily="34" charset="0"/>
                <a:ea typeface="Calibri" panose="020F0502020204030204" pitchFamily="34" charset="0"/>
                <a:cs typeface="Arial" panose="020B0604020202020204" pitchFamily="34" charset="0"/>
              </a:rPr>
              <a:t> la vulnérabilité individuelle de l’enfant à ce risque </a:t>
            </a:r>
            <a:r>
              <a:rPr lang="fr-FR" dirty="0"/>
              <a:t>mais aussi les stratégies d'adaptation ou de survie des familles/enfants (c'est-à-dire leur résilience et leur capacité à résister au risque). </a:t>
            </a:r>
            <a:r>
              <a:rPr lang="fr-FR" sz="1200" dirty="0">
                <a:effectLst/>
                <a:latin typeface="Calibri" panose="020F0502020204030204" pitchFamily="34" charset="0"/>
                <a:ea typeface="Calibri" panose="020F0502020204030204" pitchFamily="34" charset="0"/>
                <a:cs typeface="Arial" panose="020B0604020202020204" pitchFamily="34" charset="0"/>
              </a:rPr>
              <a:t> (mesure dans laquelle un enfant présente des caractéristiques qui réduisent sa capacité à résister à un impact négatif). </a:t>
            </a:r>
            <a:r>
              <a:rPr lang="fr-FR" dirty="0"/>
              <a:t>La vulnérabilité est comprise comme la mesure dans laquelle un enfant a des caractéristiques qui réduisent sa capacité à résister aux impacts négatifs. Nous devons noter que la vulnérabilité est propre à chaque personne et à chaque situation</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a:t>
            </a:r>
            <a:r>
              <a:rPr lang="fr-FR" sz="1200" b="0" i="0" u="none" strike="noStrike" baseline="0" dirty="0">
                <a:latin typeface="HelveticaNeue-Light-Identity-H"/>
              </a:rPr>
              <a:t>”La violence sexuelle ” est définie dans ce standard comme toute forme d’activité sexuelle commise par un adulte sur un enfant ou par un autre enfant exerçant du pouvoir sur l’enfant.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la “</a:t>
            </a:r>
            <a:r>
              <a:rPr lang="fr-FR" sz="1200" b="0" i="0" u="none" strike="noStrike" baseline="0" dirty="0">
                <a:latin typeface="HelveticaNeue-Light-Identity-H"/>
              </a:rPr>
              <a:t>Violence basée sur le genre ” est un terme générique pour tout acte dommageable commis contre la volonté d’une personne et qui est basé sur les différences attribuées socialement (genre) entre hommes et femmes. </a:t>
            </a:r>
            <a:r>
              <a:rPr lang="fr-FR" sz="1800" dirty="0"/>
              <a:t>Ce standard a un spectre large sur la violence de genre, tout en reconnaissant que les enfants, filles et garçons, sont confrontés à des risques et à des besoins particuliers liés à la violence sexuelle.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sz="2800" dirty="0"/>
              <a:t>La VBG est enracinée dans l'inégalité systémique entre les hommes et les femmes et, par conséquent, les filles sont les plus à risque (bien que les garçons subissent également certaines formes de violence sexuelle, y compris les abus sexuels sur les enfants).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sz="1800"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latin typeface="HelveticaNeue-Light-Identity-H"/>
              </a:rPr>
              <a:t>La violence basée sur le genre est répandue, mais souvent dissimulée et peu signalée. Tous les intervenants de l’aide humanitaire doivent présumer que la violence sexuelle et basée sur le genre se produit.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latin typeface="HelveticaNeue-Light-Identity-H"/>
              </a:rPr>
              <a:t>Il met en avant que l</a:t>
            </a:r>
            <a:r>
              <a:rPr lang="es-ES" sz="1200" b="0" i="0" u="none" strike="noStrike" baseline="0" dirty="0">
                <a:latin typeface="HelveticaNeue-Light-Identity-H"/>
              </a:rPr>
              <a:t>’</a:t>
            </a:r>
            <a:r>
              <a:rPr lang="es-ES" sz="1200" b="0" i="0" u="none" strike="noStrike" baseline="0" dirty="0" err="1">
                <a:latin typeface="HelveticaNeue-Light-Identity-H"/>
              </a:rPr>
              <a:t>atténuation</a:t>
            </a:r>
            <a:r>
              <a:rPr lang="es-ES" sz="1200" b="0" i="0" u="none" strike="noStrike" baseline="0" dirty="0">
                <a:latin typeface="HelveticaNeue-Light-Identity-H"/>
              </a:rPr>
              <a:t>, la </a:t>
            </a:r>
            <a:r>
              <a:rPr lang="es-ES" sz="1200" b="1" i="0" u="none" strike="noStrike" baseline="0" dirty="0" err="1">
                <a:latin typeface="HelveticaNeue-Light-Identity-H"/>
              </a:rPr>
              <a:t>prévention</a:t>
            </a:r>
            <a:r>
              <a:rPr lang="es-ES" sz="1200" b="0" i="0" u="none" strike="noStrike" baseline="0" dirty="0">
                <a:latin typeface="HelveticaNeue-Light-Identity-H"/>
              </a:rPr>
              <a:t> </a:t>
            </a:r>
            <a:r>
              <a:rPr lang="fr-FR" sz="1200" b="0" i="0" u="none" strike="noStrike" baseline="0" dirty="0">
                <a:latin typeface="HelveticaNeue-Light-Identity-H"/>
              </a:rPr>
              <a:t>et la réponse à la violence basée sur le genre contre les enfants sont des interventions vitales qui exigent une </a:t>
            </a:r>
            <a:r>
              <a:rPr lang="fr-FR" sz="1200" b="1" i="0" u="none" strike="noStrike" baseline="0" dirty="0">
                <a:latin typeface="HelveticaNeue-Light-Identity-H"/>
              </a:rPr>
              <a:t>réponse multi-sectorielle</a:t>
            </a:r>
            <a:r>
              <a:rPr lang="fr-FR" sz="1200" b="0" i="0" u="none" strike="noStrike" baseline="0" dirty="0">
                <a:latin typeface="HelveticaNeue-Light-Identity-H"/>
              </a:rPr>
              <a:t> </a:t>
            </a:r>
            <a:r>
              <a:rPr lang="en-US" i="1" dirty="0"/>
              <a:t>[</a:t>
            </a:r>
            <a:r>
              <a:rPr lang="en-US" i="1" dirty="0">
                <a:latin typeface="Arial"/>
                <a:ea typeface="Arial"/>
                <a:cs typeface="Arial"/>
                <a:sym typeface="Wingdings" panose="05000000000000000000" pitchFamily="2" charset="2"/>
              </a:rPr>
              <a:t></a:t>
            </a:r>
            <a:r>
              <a:rPr lang="en-US" i="1" dirty="0" err="1">
                <a:latin typeface="Arial"/>
                <a:ea typeface="Arial"/>
                <a:cs typeface="Arial"/>
                <a:sym typeface="Arial"/>
              </a:rPr>
              <a:t>icones</a:t>
            </a:r>
            <a:r>
              <a:rPr lang="en-US" i="1" dirty="0">
                <a:latin typeface="Arial"/>
                <a:ea typeface="Arial"/>
                <a:cs typeface="Arial"/>
                <a:sym typeface="Arial"/>
              </a:rPr>
              <a:t> de </a:t>
            </a:r>
            <a:r>
              <a:rPr lang="es-ES" b="0" dirty="0" err="1"/>
              <a:t>prevention</a:t>
            </a:r>
            <a:r>
              <a:rPr lang="en-US" i="1" dirty="0">
                <a:latin typeface="Arial"/>
                <a:ea typeface="Arial"/>
                <a:cs typeface="Arial"/>
                <a:sym typeface="Arial"/>
              </a:rPr>
              <a:t> </a:t>
            </a:r>
            <a:r>
              <a:rPr lang="en-US" b="1" i="1" dirty="0">
                <a:latin typeface="Arial"/>
                <a:ea typeface="Arial"/>
                <a:cs typeface="Arial"/>
                <a:sym typeface="Arial"/>
              </a:rPr>
              <a:t>et </a:t>
            </a:r>
            <a:r>
              <a:rPr lang="en-US" b="1" i="1" dirty="0" err="1">
                <a:latin typeface="Arial"/>
                <a:ea typeface="Arial"/>
                <a:cs typeface="Arial"/>
                <a:sym typeface="Arial"/>
              </a:rPr>
              <a:t>gesti</a:t>
            </a:r>
            <a:r>
              <a:rPr lang="es-ES" b="1" i="1" dirty="0">
                <a:latin typeface="Arial"/>
                <a:ea typeface="Arial"/>
                <a:cs typeface="Arial"/>
                <a:sym typeface="Arial"/>
              </a:rPr>
              <a:t>o</a:t>
            </a:r>
            <a:r>
              <a:rPr lang="en-US" b="1" i="1" dirty="0">
                <a:latin typeface="Arial"/>
                <a:ea typeface="Arial"/>
                <a:cs typeface="Arial"/>
                <a:sym typeface="Arial"/>
              </a:rPr>
              <a:t>n de </a:t>
            </a:r>
            <a:r>
              <a:rPr lang="en-US" b="1" i="1" dirty="0" err="1">
                <a:latin typeface="Arial"/>
                <a:ea typeface="Arial"/>
                <a:cs typeface="Arial"/>
                <a:sym typeface="Arial"/>
              </a:rPr>
              <a:t>cas</a:t>
            </a:r>
            <a:r>
              <a:rPr lang="en-US" i="1" dirty="0"/>
              <a:t>] </a:t>
            </a:r>
            <a:r>
              <a:rPr lang="fr-FR" dirty="0"/>
              <a:t>Il renforce également les conseils sur l'approche centrée sur les survivants et la confidentialité.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i="1"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b="0" i="0" u="none" strike="noStrike" baseline="0" dirty="0">
                <a:latin typeface="HelveticaNeue-Light-Identity-H"/>
              </a:rPr>
              <a:t>Ce standard </a:t>
            </a:r>
            <a:r>
              <a:rPr lang="es-ES" sz="1200" b="0" i="0" u="none" strike="noStrike" baseline="0" dirty="0" err="1">
                <a:latin typeface="HelveticaNeue-Light-Identity-H"/>
              </a:rPr>
              <a:t>reconnait</a:t>
            </a:r>
            <a:r>
              <a:rPr lang="es-ES" sz="1200" b="0" i="0" u="none" strike="noStrike" baseline="0" dirty="0">
                <a:latin typeface="HelveticaNeue-Light-Identity-H"/>
              </a:rPr>
              <a:t> que l</a:t>
            </a:r>
            <a:r>
              <a:rPr lang="fr-FR" sz="1200" b="0" i="0" u="none" strike="noStrike" baseline="0" dirty="0">
                <a:latin typeface="HelveticaNeue-Light-Identity-H"/>
              </a:rPr>
              <a:t>es causes fondamentales de VSBG reposent sur les attitudes, croyances, normes et structures qui promeuvent et/ou justifient la discrimination basée sur le genre et l’inégalité de pouvoir. </a:t>
            </a:r>
            <a:r>
              <a:rPr lang="en-US" b="0" dirty="0"/>
              <a:t>-&gt; </a:t>
            </a:r>
            <a:r>
              <a:rPr lang="fr-FR" sz="1800" dirty="0"/>
              <a:t>Les interventions promouvant l'équité de genre et le changement systémique sont encouragées, dans la mesure du possible. « Enfants et adolescents survivants » désigne les enfants et les adolescents qui ont survécu à la violence sexuelle et de genre, y compris les pratiques néfastes (mariage d'enfants ou mutilation génitale féminine/excision) </a:t>
            </a:r>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err="1">
                <a:latin typeface="Arial"/>
                <a:ea typeface="Arial"/>
                <a:cs typeface="Arial"/>
                <a:sym typeface="Arial"/>
              </a:rPr>
              <a:t>Suje</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fr-FR" dirty="0"/>
              <a:t>Quels types d'actes sont concernés ?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solidFill>
                  <a:schemeClr val="bg2"/>
                </a:solidFill>
                <a:latin typeface="Helvetica Neue" panose="020B0604020202020204" charset="0"/>
              </a:rPr>
              <a:t>-&gt; </a:t>
            </a:r>
            <a:r>
              <a:rPr lang="fr-FR" dirty="0"/>
              <a:t>Tout acte découlant de normes sociales qui promeuvent et/ou excusent la discrimination fondée sur le genre et l'inégalité de pouvoir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Ceci inclut la violence sexuelle, les pratiques nocives, le déni de ressources ou d'opportunités, le harcèlement sexuel, l'exploitation sexuelle et la violence entre partenaires intimes (par exemple pour les enfants mariés), le mariage d'enfants ou les mutilations/excisions génitales féminines…. </a:t>
            </a:r>
            <a:r>
              <a:rPr lang="fr-FR" i="1" dirty="0"/>
              <a:t>(à contextualiser selon les pays)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-&gt; Les normes de genre, les barrières sociales, la stigmatisation et la discrimination – sont des causes de VBG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 -&gt; les interventions visant à promouvoir l'égalité des genres et le changement systémique des normes sociales et de genre sont encouragées, dans la mesure du possible. </a:t>
            </a:r>
            <a:endParaRPr lang="fr-FR" dirty="0">
              <a:solidFill>
                <a:schemeClr val="bg2"/>
              </a:solidFill>
              <a:latin typeface="Helvetica Neue" panose="020B0604020202020204" charset="0"/>
            </a:endParaRPr>
          </a:p>
          <a:p>
            <a:pPr algn="l"/>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Le Standard 9 </a:t>
            </a:r>
            <a:r>
              <a:rPr lang="fr-FR" dirty="0"/>
              <a:t>énonce exactement ce qui suit: </a:t>
            </a:r>
            <a:r>
              <a:rPr lang="en-US" sz="1200" b="0" i="0" u="none" strike="noStrike" baseline="0" dirty="0">
                <a:latin typeface="+mn-lt"/>
              </a:rPr>
              <a:t>: </a:t>
            </a:r>
            <a:r>
              <a:rPr lang="en-US" dirty="0"/>
              <a:t>“</a:t>
            </a:r>
            <a:r>
              <a:rPr lang="fr-FR" dirty="0"/>
              <a:t>Les filles et les garçons sont informés sur la violence sexuelle et basée sur le genre et en sont protégés. Ils ont accès aux services centrés sur les survivants et des interventions appropriées à leur genre , âge, situation de handicap, stade de développement et au </a:t>
            </a:r>
            <a:r>
              <a:rPr lang="es-ES" dirty="0" err="1"/>
              <a:t>contexte</a:t>
            </a:r>
            <a:r>
              <a:rPr lang="es-ES" dirty="0"/>
              <a:t> </a:t>
            </a:r>
            <a:r>
              <a:rPr lang="es-ES" dirty="0" err="1"/>
              <a:t>culturel</a:t>
            </a:r>
            <a:r>
              <a:rPr lang="es-ES" dirty="0"/>
              <a:t> / </a:t>
            </a:r>
            <a:r>
              <a:rPr lang="es-ES" dirty="0" err="1"/>
              <a:t>religieux</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Les causes fondamentales de VSBG reposent sur les attitudes, croyances, normes et structures qui promeuvent et/ou justifient la discrimination basée sur le genre et l’inégalité de pouvoir. Transformer les normes et systèmes qui soutiennent l’inégalité entre les genres peut avoir un impact conséquent et immédiat sur la santé, la sûreté et la sécurité des survivants. Les interventions portant sur les normes sociales et le changement systémique ne peuvent être exécutées que (a) dans des environnements plus stables et (b) lorsque les services d’intervention VSBG de base sont fonctionnels.</a:t>
            </a:r>
          </a:p>
          <a:p>
            <a:pPr algn="l"/>
            <a:endParaRPr lang="fr-FR" sz="1800" b="0" i="0" u="none" strike="noStrike" baseline="0" dirty="0">
              <a:latin typeface="HelveticaNeue-Light-Identity-H"/>
            </a:endParaRPr>
          </a:p>
          <a:p>
            <a:pPr algn="l"/>
            <a:r>
              <a:rPr lang="fr-FR" sz="1800" b="0" i="0" u="none" strike="noStrike" baseline="0" dirty="0">
                <a:solidFill>
                  <a:srgbClr val="000000"/>
                </a:solidFill>
                <a:latin typeface="HelveticaNeue-Light-Identity-H"/>
              </a:rPr>
              <a:t>Une approche centrée sur les survivants crée un environnement de soutien dans lequel les droits et les souhaits des survivants sont respectés, leur sécurité est assurée et ils sont traités avec dignité et respect. Une approche centrée sur les survivants se fonde sur les principes suivants:</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1" i="0" u="none" strike="noStrike" baseline="0" dirty="0">
                <a:solidFill>
                  <a:srgbClr val="000000"/>
                </a:solidFill>
                <a:latin typeface="HelveticaNeue-Medium-Identity-H"/>
              </a:rPr>
              <a:t>La sûreté</a:t>
            </a:r>
            <a:r>
              <a:rPr lang="fr-FR" sz="1800" b="0" i="0" u="none" strike="noStrike" baseline="0" dirty="0">
                <a:solidFill>
                  <a:srgbClr val="000000"/>
                </a:solidFill>
                <a:latin typeface="HelveticaNeue-Medium-Identity-H"/>
              </a:rPr>
              <a:t>: </a:t>
            </a:r>
            <a:r>
              <a:rPr lang="fr-FR" sz="1800" b="0" i="0" u="none" strike="noStrike" baseline="0" dirty="0">
                <a:solidFill>
                  <a:srgbClr val="000000"/>
                </a:solidFill>
                <a:latin typeface="HelveticaNeue-Light-Identity-H"/>
              </a:rPr>
              <a:t>La sûreté et la sécurité du survivant et de sa famille sont la </a:t>
            </a:r>
            <a:r>
              <a:rPr lang="es-ES" sz="1800" b="0" i="0" u="none" strike="noStrike" baseline="0" dirty="0" err="1">
                <a:solidFill>
                  <a:srgbClr val="000000"/>
                </a:solidFill>
                <a:latin typeface="HelveticaNeue-Light-Identity-H"/>
              </a:rPr>
              <a:t>considération</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primordiale</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1" i="0" u="none" strike="noStrike" baseline="0" dirty="0">
                <a:solidFill>
                  <a:srgbClr val="000000"/>
                </a:solidFill>
                <a:latin typeface="HelveticaNeue-Medium-Identity-H"/>
              </a:rPr>
              <a:t>La confidentialité</a:t>
            </a:r>
            <a:r>
              <a:rPr lang="fr-FR" sz="1800" b="0" i="0" u="none" strike="noStrike" baseline="0" dirty="0">
                <a:solidFill>
                  <a:srgbClr val="000000"/>
                </a:solidFill>
                <a:latin typeface="HelveticaNeue-Medium-Identity-H"/>
              </a:rPr>
              <a:t>: </a:t>
            </a:r>
            <a:r>
              <a:rPr lang="fr-FR" sz="1800" b="0" i="0" u="none" strike="noStrike" baseline="0" dirty="0">
                <a:solidFill>
                  <a:srgbClr val="000000"/>
                </a:solidFill>
                <a:latin typeface="HelveticaNeue-Light-Identity-H"/>
              </a:rPr>
              <a:t>Les survivants ont le droit de choisir les personnes à qui ils parleront ou non de leur histoire, et toute information les concernant ne peut être communiquée qu’avec leur consentement éclairé/accord. Cependant, travailler avec des enfants requiert la mise en place de certaines limites à la confidentialité, qui se doivent d’être expliquées clairement aux enfants et aux personnes qui en ont la charge. Ces limites comprennent le besoin de protéger la sécurité physique et émotionnelle d’un enfant et de fournir une assistance immédiate lorsque cela est nécessaire. </a:t>
            </a:r>
          </a:p>
          <a:p>
            <a:pPr marL="514350" indent="-285750" algn="l">
              <a:buFont typeface="Arial" panose="020B0604020202020204" pitchFamily="34" charset="0"/>
              <a:buChar char="•"/>
            </a:pPr>
            <a:r>
              <a:rPr lang="fr-FR" sz="1800" b="1" i="0" u="none" strike="noStrike" baseline="0" dirty="0">
                <a:latin typeface="HelveticaNeue-Medium-Identity-H"/>
              </a:rPr>
              <a:t>Le respect</a:t>
            </a:r>
            <a:r>
              <a:rPr lang="fr-FR" sz="1800" b="0" i="0" u="none" strike="noStrike" baseline="0" dirty="0">
                <a:latin typeface="HelveticaNeue-Medium-Identity-H"/>
              </a:rPr>
              <a:t>: </a:t>
            </a:r>
            <a:r>
              <a:rPr lang="fr-FR" sz="1800" b="0" i="0" u="none" strike="noStrike" baseline="0" dirty="0">
                <a:latin typeface="HelveticaNeue-Light-Identity-H"/>
              </a:rPr>
              <a:t>Toutes les mesures prises doivent être guidées par le respect des choix, des souhaits, des droits et de la dignité du survivant. Le rôle des assistants est de faciliter le rétablissement et de fournir des ressources ayant pour but d’aider le survivant.</a:t>
            </a:r>
            <a:endParaRPr lang="fr-FR"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fr-FR" sz="1800" b="1" i="0" u="none" strike="noStrike" baseline="0" dirty="0">
                <a:solidFill>
                  <a:srgbClr val="000000"/>
                </a:solidFill>
                <a:latin typeface="HelveticaNeue-Medium-Identity-H"/>
              </a:rPr>
              <a:t>Non-discrimination</a:t>
            </a:r>
            <a:r>
              <a:rPr lang="fr-FR" sz="1800" b="0" i="0" u="none" strike="noStrike" baseline="0" dirty="0">
                <a:solidFill>
                  <a:srgbClr val="000000"/>
                </a:solidFill>
                <a:latin typeface="HelveticaNeue-Medium-Identity-H"/>
              </a:rPr>
              <a:t>: </a:t>
            </a:r>
            <a:r>
              <a:rPr lang="fr-FR" sz="1800" b="0" i="0" u="none" strike="noStrike" baseline="0" dirty="0">
                <a:solidFill>
                  <a:srgbClr val="000000"/>
                </a:solidFill>
                <a:latin typeface="HelveticaNeue-Light-Identity-H"/>
              </a:rPr>
              <a:t>Les survivants doivent recevoir un traitement égal et juste indépendamment de leur orientation sexuelle, identité sexuelle, âge, situation de handicap, religion, nationalité, ethnicité ou tout autre facteur </a:t>
            </a:r>
            <a:r>
              <a:rPr lang="es-ES" sz="1800" b="0" i="0" u="none" strike="noStrike" baseline="0" dirty="0">
                <a:solidFill>
                  <a:srgbClr val="000000"/>
                </a:solidFill>
                <a:latin typeface="HelveticaNeue-Light-Identity-H"/>
              </a:rPr>
              <a:t>de </a:t>
            </a:r>
            <a:r>
              <a:rPr lang="es-ES" sz="1800" b="0" i="0" u="none" strike="noStrike" baseline="0" dirty="0" err="1">
                <a:solidFill>
                  <a:srgbClr val="000000"/>
                </a:solidFill>
                <a:latin typeface="HelveticaNeue-Light-Identity-H"/>
              </a:rPr>
              <a:t>diversité</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1" i="0" u="sng" strike="noStrike" baseline="0" dirty="0" err="1">
                <a:latin typeface="HelveticaNeue-Light-Identity-H"/>
              </a:rPr>
              <a:t>l’intérêt</a:t>
            </a:r>
            <a:r>
              <a:rPr lang="es-ES" sz="1800" b="1" i="0" u="sng" strike="noStrike" baseline="0" dirty="0">
                <a:latin typeface="HelveticaNeue-Light-Identity-H"/>
              </a:rPr>
              <a:t> s</a:t>
            </a:r>
            <a:r>
              <a:rPr lang="fr-FR" sz="1800" b="1" i="0" u="sng" strike="noStrike" baseline="0" dirty="0" err="1">
                <a:latin typeface="HelveticaNeue-Light-Identity-H"/>
              </a:rPr>
              <a:t>upérieur</a:t>
            </a:r>
            <a:r>
              <a:rPr lang="fr-FR" sz="1800" b="1" i="0" u="sng" strike="noStrike" baseline="0" dirty="0">
                <a:latin typeface="HelveticaNeue-Light-Identity-H"/>
              </a:rPr>
              <a:t> de l’enfant </a:t>
            </a:r>
            <a:r>
              <a:rPr lang="fr-FR" sz="1800" b="0" i="0" u="none" strike="noStrike" baseline="0" dirty="0">
                <a:latin typeface="HelveticaNeue-Light-Identity-H"/>
              </a:rPr>
              <a:t>doit être pris en compte. Le principe de l’intérêt supérieur de l’enfant reconnaît que toutes les décisions et mesures les affectant doivent refléter ce qui est le mieux pour la sécurité, le bien-être et le développement de cet enfant en particulier. Il reconnaît que chaque enfant est unique et fera l’objet d’un traitement individualisé en cas de VSBG. Les enfants ont le droit de participer aux décisions les concernant, en fonction de leur niveau de maturité. Les parents/personnes qui ont la charge de l’enfant doivent être impliqués dans la prise de décision en adéquation avec l’intérêt supérieur de l’enfant.</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données VSBG doivent être gérées avec le consentement éclairé/l’assentiment des survivants, dans le but d’améliorer la prestation de services. Cela sera fait de manière sécurisée et éthique, afin d’assurer la sécurité des données et la sûreté de toute personne impliquée. Le recueil de données d’incidents est la responsabilité des fournisseurs de services spécialisés, qui aident les enfants survivants et qui sont tenus de respecter les protocoles de protection de données, tels que ceux qui ont été développés par le </a:t>
            </a:r>
            <a:r>
              <a:rPr lang="fr-FR" sz="1800" b="0" i="1" u="none" strike="noStrike" baseline="0" dirty="0">
                <a:solidFill>
                  <a:srgbClr val="333333"/>
                </a:solidFill>
                <a:latin typeface="HelveticaNeue-LightItalic-Identity-H"/>
              </a:rPr>
              <a:t>Système de Gestion des Informations concernant la Violence Basée sur le Genre </a:t>
            </a:r>
            <a:r>
              <a:rPr lang="fr-FR" sz="1800" b="0" i="0" u="none" strike="noStrike" baseline="0" dirty="0">
                <a:solidFill>
                  <a:srgbClr val="000000"/>
                </a:solidFill>
                <a:latin typeface="HelveticaNeue-Light-Identity-H"/>
              </a:rPr>
              <a:t>(GBVIMS). </a:t>
            </a:r>
            <a:r>
              <a:rPr lang="fr-FR" sz="2800" dirty="0"/>
              <a:t>Il existe de nombreux types de données liées à la VBG (informations qualitatives collectées via les groupes de discussion, analyse des tendances, etc.), mais ce qui est référencé ici, y compris le GBVIMS, concerne plus spécifiquement les incidents signalés/données de survivants. </a:t>
            </a:r>
          </a:p>
          <a:p>
            <a:pPr marL="514350" indent="-285750" algn="l">
              <a:buFont typeface="Arial" panose="020B0604020202020204" pitchFamily="34" charset="0"/>
              <a:buChar char="•"/>
            </a:pPr>
            <a:r>
              <a:rPr lang="fr-FR" sz="2800" b="0" i="0" u="none" strike="noStrike" baseline="0" dirty="0">
                <a:solidFill>
                  <a:srgbClr val="000000"/>
                </a:solidFill>
                <a:latin typeface="HelveticaNeue-Light-Identity-H"/>
              </a:rPr>
              <a:t>Elles ne doivent être </a:t>
            </a:r>
            <a:r>
              <a:rPr lang="fr-FR" sz="1800" b="0" i="0" u="none" strike="noStrike" baseline="0" dirty="0">
                <a:latin typeface="HelveticaNeue-Light-Identity-H"/>
              </a:rPr>
              <a:t>ne sont partagées qu’en cas de nécessité justifiée et sont protégées par des accords de confidentialité et de partage d’informations</a:t>
            </a:r>
            <a:endParaRPr lang="fr-FR"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es-ES" sz="1800" b="0" i="0" u="none" strike="noStrike" baseline="0" dirty="0">
                <a:latin typeface="HelveticaNeue-Light-Identity-H"/>
              </a:rPr>
              <a:t>Le non-</a:t>
            </a:r>
            <a:r>
              <a:rPr lang="es-ES" sz="1800" b="0" i="0" u="none" strike="noStrike" baseline="0" dirty="0" err="1">
                <a:latin typeface="HelveticaNeue-Light-Identity-H"/>
              </a:rPr>
              <a:t>respect</a:t>
            </a:r>
            <a:r>
              <a:rPr lang="es-ES" sz="1800" b="0" i="0" u="none" strike="noStrike" baseline="0" dirty="0">
                <a:latin typeface="HelveticaNeue-Light-Identity-H"/>
              </a:rPr>
              <a:t> de ces </a:t>
            </a:r>
            <a:r>
              <a:rPr lang="fr-FR" sz="1800" b="0" i="0" u="none" strike="noStrike" baseline="0" dirty="0">
                <a:latin typeface="HelveticaNeue-Light-Identity-H"/>
              </a:rPr>
              <a:t>protocoles peut exposer les survivants à des risques, ou augmenter les chances de discrimination et de violence à l’encontre d’enfants isolés, de certaines familles, et de communautés entières.</a:t>
            </a: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préparer la programmation </a:t>
            </a:r>
            <a:r>
              <a:rPr lang="fr-FR" sz="1200" dirty="0"/>
              <a:t>VSBG</a:t>
            </a:r>
            <a:r>
              <a:rPr lang="fr-FR" dirty="0"/>
              <a:t> et prévenir son apparition : </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Développer</a:t>
            </a:r>
            <a:r>
              <a:rPr lang="es-ES" sz="1800" b="0" i="0" u="none" strike="noStrike" baseline="0" dirty="0">
                <a:latin typeface="HelveticaNeue-Light-Identity-H"/>
              </a:rPr>
              <a:t> des </a:t>
            </a:r>
            <a:r>
              <a:rPr lang="es-ES" sz="1800" b="0" i="0" u="none" strike="noStrike" baseline="0" dirty="0" err="1">
                <a:latin typeface="HelveticaNeue-Light-Identity-H"/>
              </a:rPr>
              <a:t>procédures</a:t>
            </a:r>
            <a:r>
              <a:rPr lang="es-ES" sz="1800" b="0" i="0" u="none" strike="noStrike" baseline="0" dirty="0">
                <a:latin typeface="HelveticaNeue-Light-Identity-H"/>
              </a:rPr>
              <a:t> </a:t>
            </a:r>
            <a:r>
              <a:rPr lang="es-ES" sz="1800" b="0" i="0" u="none" strike="noStrike" baseline="0" dirty="0" err="1">
                <a:latin typeface="HelveticaNeue-Light-Identity-H"/>
              </a:rPr>
              <a:t>opérationnelles</a:t>
            </a:r>
            <a:r>
              <a:rPr lang="es-ES" sz="1800" b="0" i="0" u="none" strike="noStrike" baseline="0" dirty="0">
                <a:latin typeface="HelveticaNeue-Light-Identity-H"/>
              </a:rPr>
              <a:t> standard </a:t>
            </a:r>
            <a:r>
              <a:rPr lang="es-ES" sz="1800" b="0" i="0" u="none" strike="noStrike" baseline="0" dirty="0" err="1">
                <a:latin typeface="HelveticaNeue-Light-Identity-H"/>
              </a:rPr>
              <a:t>avec</a:t>
            </a:r>
            <a:r>
              <a:rPr lang="es-ES" sz="1800" b="0" i="0" u="none" strike="noStrike" baseline="0" dirty="0">
                <a:latin typeface="HelveticaNeue-Light-Identity-H"/>
              </a:rPr>
              <a:t> </a:t>
            </a:r>
            <a:r>
              <a:rPr lang="fr-FR" sz="1800" b="0" i="0" u="none" strike="noStrike" baseline="0" dirty="0">
                <a:latin typeface="HelveticaNeue-Light-Identity-H"/>
              </a:rPr>
              <a:t>avec les groupes de coordinations et les acteurs contre la violence sexuelle et basée sur le genre </a:t>
            </a:r>
          </a:p>
          <a:p>
            <a:pPr marL="514350" indent="-285750" algn="l">
              <a:buFont typeface="Arial" panose="020B0604020202020204" pitchFamily="34" charset="0"/>
              <a:buChar char="•"/>
            </a:pPr>
            <a:r>
              <a:rPr lang="fr-FR" sz="1800" b="0" i="0" u="none" strike="noStrike" baseline="0" dirty="0">
                <a:latin typeface="HelveticaNeue-Light-Identity-H"/>
              </a:rPr>
              <a:t>Collecter et analyser l’information sur les risques existants de violence sexuelle et basée sur le genre par une révision des données </a:t>
            </a:r>
            <a:r>
              <a:rPr lang="es-ES" sz="1800" b="0" i="0" u="none" strike="noStrike" baseline="0" dirty="0" err="1">
                <a:latin typeface="HelveticaNeue-Light-Identity-H"/>
              </a:rPr>
              <a:t>secondaires</a:t>
            </a:r>
            <a:endParaRPr lang="es-ES" sz="1800" b="0" i="0" u="none" strike="noStrike" baseline="0" dirty="0">
              <a:solidFill>
                <a:schemeClr val="dk1"/>
              </a:solidFill>
              <a:latin typeface="HelveticaNeue-Light-Identity-H"/>
            </a:endParaRP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Développer un système de référencement des fournisseurs de services existants officiels et non officiels</a:t>
            </a:r>
          </a:p>
          <a:p>
            <a:pPr marL="514350" indent="-285750" algn="l">
              <a:buFont typeface="Arial" panose="020B0604020202020204" pitchFamily="34" charset="0"/>
              <a:buChar char="•"/>
            </a:pPr>
            <a:r>
              <a:rPr lang="fr-FR" sz="1800" b="0" i="0" u="none" strike="noStrike" baseline="0" dirty="0">
                <a:latin typeface="HelveticaNeue-Light-Identity-H"/>
              </a:rPr>
              <a:t>Renforcer le soutien aux enfants et aux personnes qui en ont la charge grâce à l’éducation, aux formations aux connaissances élémentaires, aux programmes d’éducation familiale et </a:t>
            </a:r>
            <a:r>
              <a:rPr lang="es-ES" sz="1800" b="0" i="0" u="none" strike="noStrike" baseline="0" dirty="0" err="1">
                <a:latin typeface="HelveticaNeue-Light-Identity-H"/>
              </a:rPr>
              <a:t>d’autonomisation</a:t>
            </a:r>
            <a:r>
              <a:rPr lang="es-ES" sz="1800" b="0" i="0" u="none" strike="noStrike" baseline="0" dirty="0">
                <a:latin typeface="HelveticaNeue-Light-Identity-H"/>
              </a:rPr>
              <a:t> </a:t>
            </a:r>
            <a:r>
              <a:rPr lang="es-ES" sz="1800" b="0" i="0" u="none" strike="noStrike" baseline="0" dirty="0" err="1">
                <a:latin typeface="HelveticaNeue-Light-Identity-H"/>
              </a:rPr>
              <a:t>économique</a:t>
            </a:r>
            <a:r>
              <a:rPr lang="es-ES" sz="1800" b="0" i="0" u="none" strike="noStrike" baseline="0" dirty="0">
                <a:latin typeface="HelveticaNeue-Light-Identity-H"/>
              </a:rPr>
              <a:t>.</a:t>
            </a:r>
            <a:endParaRPr lang="en-US" dirty="0"/>
          </a:p>
          <a:p>
            <a:pPr>
              <a:buFont typeface="Arial" panose="020B0604020202020204" pitchFamily="34" charset="0"/>
              <a:buChar char="•"/>
            </a:pPr>
            <a:r>
              <a:rPr lang="fr-FR" dirty="0"/>
              <a:t>Changer les normes sociales néfastes, en changeant les attentes sociales, et pas seulement les attitudes individuelles ; promouvant le changement; inspirant de nouvelles normes et de nouveaux comportements.</a:t>
            </a:r>
          </a:p>
          <a:p>
            <a:pPr>
              <a:buFont typeface="Arial" panose="020B0604020202020204" pitchFamily="34" charset="0"/>
              <a:buChar char="•"/>
            </a:pPr>
            <a:r>
              <a:rPr lang="fr-FR" dirty="0"/>
              <a:t>L'atténuation des risques fait référence à un processus et à des interventions spécifiques dans toutes les phases de la programmation humanitaire ; à atténuer le risque de VBG dans d'autres secteurs humanitaires (WASH, Nutrition, etc.). Il comprend des actions qui sont prises dans chaque secteur humanitaire et domaine de travail pour réduire les risques et l'exposition à la VBG et améliorer la sécurité comme approche organisationnelle. Les mesures d'atténuation des risques contribuent également à réduire le risque d'EAS. Les opérations doivent anticiper et identifier les risques de VBG et prendre des mesures rapides pour les atténuer, notamment par l'intervention/le plaidoyer auprès des autorités nationales et des prestataires de services. C'est-à-dire : effectuer des audits de sécurité et une planification de la sécurité, distribuer des kits dignes et garantir l'accès des filles à ces articles, garantir des espaces sûrs pour les filles (en particulier à travers les espaces des femmes). </a:t>
            </a:r>
            <a:endParaRPr lang="en-US" dirty="0"/>
          </a:p>
          <a:p>
            <a:endParaRPr lang="en-US" dirty="0">
              <a:solidFill>
                <a:srgbClr val="1690BF"/>
              </a:solidFill>
              <a:effectLst/>
            </a:endParaRPr>
          </a:p>
          <a:p>
            <a:pPr marL="228600" indent="0">
              <a:buFont typeface="Arial" panose="020B0604020202020204" pitchFamily="34" charset="0"/>
              <a:buNone/>
            </a:pPr>
            <a:r>
              <a:rPr lang="fr-FR" dirty="0"/>
              <a:t>Exemples d'actions clés qui devraient être mises en œuvre en coordination avec les acteurs de la violence basée sur le genre pour répondre à la VSG contre les enfants : </a:t>
            </a:r>
            <a:endParaRPr lang="en-US" dirty="0"/>
          </a:p>
          <a:p>
            <a:pPr>
              <a:buFont typeface="Arial" panose="020B0604020202020204" pitchFamily="34" charset="0"/>
              <a:buChar char="•"/>
            </a:pPr>
            <a:r>
              <a:rPr lang="fr-FR" dirty="0"/>
              <a:t>S'assurer que les services SGBV de base sont disponibles </a:t>
            </a:r>
          </a:p>
          <a:p>
            <a:pPr>
              <a:buFont typeface="Arial" panose="020B0604020202020204" pitchFamily="34" charset="0"/>
              <a:buChar char="•"/>
            </a:pPr>
            <a:r>
              <a:rPr lang="fr-FR" sz="1800" b="0" i="0" u="none" strike="noStrike" baseline="0" dirty="0">
                <a:latin typeface="HelveticaNeue-Light-Identity-H"/>
              </a:rPr>
              <a:t>S’assurer que les informations sur les voies de référencement sont disponibles à tous les prestataires de services, enfants, personnes qui ont la charge des enfants et communautés, et qu’elles ont été </a:t>
            </a:r>
            <a:r>
              <a:rPr lang="es-ES" sz="1800" b="0" i="0" u="none" strike="noStrike" baseline="0" dirty="0" err="1">
                <a:latin typeface="HelveticaNeue-Light-Identity-H"/>
              </a:rPr>
              <a:t>comprises</a:t>
            </a:r>
            <a:r>
              <a:rPr lang="es-ES" sz="1800" b="0" i="0" u="none" strike="noStrike" baseline="0" dirty="0">
                <a:latin typeface="HelveticaNeue-Light-Identity-H"/>
              </a:rPr>
              <a:t> par </a:t>
            </a:r>
            <a:r>
              <a:rPr lang="es-ES" sz="1800" b="0" i="0" u="none" strike="noStrike" baseline="0" dirty="0" err="1">
                <a:latin typeface="HelveticaNeue-Light-Identity-H"/>
              </a:rPr>
              <a:t>tous</a:t>
            </a:r>
            <a:endParaRPr lang="es-ES" sz="1800" b="0" i="0" u="none" strike="noStrike" baseline="0" dirty="0">
              <a:latin typeface="HelveticaNeue-Light-Identity-H"/>
            </a:endParaRPr>
          </a:p>
          <a:p>
            <a:pPr>
              <a:buFont typeface="Arial" panose="020B0604020202020204" pitchFamily="34" charset="0"/>
              <a:buChar char="•"/>
            </a:pPr>
            <a:r>
              <a:rPr lang="fr-FR" sz="1800" b="0" i="0" u="none" strike="noStrike" baseline="0" dirty="0">
                <a:latin typeface="HelveticaNeue-Light-Identity-H"/>
              </a:rPr>
              <a:t>Renforcer la capacité des prestataires de services formels et informels à fournir à tous les enfants des services qui leur sont </a:t>
            </a:r>
            <a:r>
              <a:rPr lang="es-ES" sz="1800" b="0" i="0" u="none" strike="noStrike" baseline="0" dirty="0">
                <a:latin typeface="HelveticaNeue-Light-Identity-H"/>
              </a:rPr>
              <a:t>favorables.</a:t>
            </a:r>
          </a:p>
          <a:p>
            <a:pPr>
              <a:buFont typeface="Arial" panose="020B0604020202020204" pitchFamily="34" charset="0"/>
              <a:buChar char="•"/>
            </a:pPr>
            <a:r>
              <a:rPr lang="fr-FR" sz="1800" b="0" i="0" u="none" strike="noStrike" baseline="0" dirty="0">
                <a:latin typeface="HelveticaNeue-Light-Identity-H"/>
              </a:rPr>
              <a:t>Permettre aux enfants survivants d’avoir accès à des services de gestion de cas de qualité, offerts par des prestataires de services ayant un niveau d’expertise approprié.</a:t>
            </a:r>
          </a:p>
          <a:p>
            <a:pPr>
              <a:buFont typeface="Arial" panose="020B0604020202020204" pitchFamily="34" charset="0"/>
              <a:buChar char="•"/>
            </a:pPr>
            <a:r>
              <a:rPr lang="fr-FR" sz="1800" b="0" i="0" u="none" strike="noStrike" baseline="0" dirty="0">
                <a:latin typeface="HelveticaNeue-Light-Identity-H"/>
              </a:rPr>
              <a:t>Identifier une prise en charge alternative appropriée pour les enfants survivants dans le cas où un retrait du milieu familial serait dans </a:t>
            </a:r>
            <a:r>
              <a:rPr lang="es-ES" sz="1800" b="0" i="0" u="none" strike="noStrike" baseline="0" dirty="0" err="1">
                <a:latin typeface="HelveticaNeue-Light-Identity-H"/>
              </a:rPr>
              <a:t>l’intérêt</a:t>
            </a:r>
            <a:r>
              <a:rPr lang="es-ES" sz="1800" b="0" i="0" u="none" strike="noStrike" baseline="0" dirty="0">
                <a:latin typeface="HelveticaNeue-Light-Identity-H"/>
              </a:rPr>
              <a:t> </a:t>
            </a:r>
            <a:r>
              <a:rPr lang="es-ES" sz="1800" b="0" i="0" u="none" strike="noStrike" baseline="0" dirty="0" err="1">
                <a:latin typeface="HelveticaNeue-Light-Identity-H"/>
              </a:rPr>
              <a:t>supérieur</a:t>
            </a:r>
            <a:r>
              <a:rPr lang="es-ES" sz="1800" b="0" i="0" u="none" strike="noStrike" baseline="0" dirty="0">
                <a:latin typeface="HelveticaNeue-Light-Identity-H"/>
              </a:rPr>
              <a:t> de </a:t>
            </a:r>
            <a:r>
              <a:rPr lang="es-ES" sz="1800" b="0" i="0" u="none" strike="noStrike" baseline="0" dirty="0" err="1">
                <a:latin typeface="HelveticaNeue-Light-Identity-H"/>
              </a:rPr>
              <a:t>l’enfant</a:t>
            </a:r>
            <a:r>
              <a:rPr lang="es-ES" sz="1800" b="0" i="0" u="none" strike="noStrike" baseline="0" dirty="0">
                <a:latin typeface="HelveticaNeue-Light-Identity-H"/>
              </a:rPr>
              <a:t>.</a:t>
            </a:r>
          </a:p>
          <a:p>
            <a:pPr>
              <a:buFont typeface="Arial" panose="020B0604020202020204" pitchFamily="34" charset="0"/>
              <a:buChar char="•"/>
            </a:pPr>
            <a:r>
              <a:rPr lang="fr-FR" sz="1800" b="0" i="0" u="none" strike="noStrike" baseline="0" dirty="0">
                <a:latin typeface="HelveticaNeue-Light-Identity-H"/>
              </a:rPr>
              <a:t>Fournir une aide financière sous forme d’espèces et de coupons et/ou un soutien matériel en nature afin de permettre aux enfants survivants un accès rapide à des soins d’urgence.</a:t>
            </a:r>
          </a:p>
          <a:p>
            <a:pPr>
              <a:buFont typeface="Arial" panose="020B0604020202020204" pitchFamily="34" charset="0"/>
              <a:buChar char="•"/>
            </a:pPr>
            <a:r>
              <a:rPr lang="fr-FR" sz="1800" b="0" i="0" u="none" strike="noStrike" baseline="0" dirty="0">
                <a:latin typeface="HelveticaNeue-Light-Identity-H"/>
              </a:rPr>
              <a:t>Consulter les enfants afin d’intégrer des messages VSBG dans les activités et mesures de sensibilisation communautaire à la protection </a:t>
            </a:r>
            <a:r>
              <a:rPr lang="es-ES" sz="1800" b="0" i="0" u="none" strike="noStrike" baseline="0" dirty="0">
                <a:latin typeface="HelveticaNeue-Light-Identity-H"/>
              </a:rPr>
              <a:t>de </a:t>
            </a:r>
            <a:r>
              <a:rPr lang="es-ES" sz="1800" b="0" i="0" u="none" strike="noStrike" baseline="0" dirty="0" err="1">
                <a:latin typeface="HelveticaNeue-Light-Identity-H"/>
              </a:rPr>
              <a:t>l’enfance</a:t>
            </a:r>
            <a:r>
              <a:rPr lang="es-ES" sz="1800" b="0" i="0" u="none" strike="noStrike" baseline="0" dirty="0">
                <a:latin typeface="HelveticaNeue-Light-Identity-H"/>
              </a:rPr>
              <a:t>.</a:t>
            </a:r>
            <a:endParaRPr lang="en-US" dirty="0"/>
          </a:p>
          <a:p>
            <a:pPr marL="228600" indent="0">
              <a:buFont typeface="Arial" panose="020B0604020202020204" pitchFamily="34" charset="0"/>
              <a:buNone/>
            </a:pPr>
            <a:endParaRPr lang="en-US" dirty="0"/>
          </a:p>
          <a:p>
            <a:pPr marL="228600" indent="0">
              <a:buFont typeface="Arial" panose="020B0604020202020204" pitchFamily="34" charset="0"/>
              <a:buNone/>
            </a:pPr>
            <a:r>
              <a:rPr lang="fr-FR" dirty="0"/>
              <a:t>L'icône est le guide du domaine thématique de la protection de l'enfance des directives de l'IASC sur la VBG. Les lignes directrices sur la VBG sont la ressource clé pour plus d'informations utiles à la mise en œuvre de la Norme 9. </a:t>
            </a:r>
          </a:p>
          <a:p>
            <a:pPr marL="228600" indent="0">
              <a:buFont typeface="Arial" panose="020B0604020202020204" pitchFamily="34" charset="0"/>
              <a:buNone/>
            </a:pPr>
            <a:r>
              <a:rPr lang="fr-FR" i="1" dirty="0"/>
              <a:t>(Vous pouvez ouvrir les directives en cliquant sur l'image si besoin) </a:t>
            </a:r>
            <a:endParaRPr lang="en-US" i="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56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69588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gbvguidelines.org/wp/wp-content/uploads/2015/09/TAG-child-protection-08_26_2015.pdf"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838199" y="365125"/>
            <a:ext cx="98156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9</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38200" y="1701552"/>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fr-FR" dirty="0">
                <a:solidFill>
                  <a:schemeClr val="bg2"/>
                </a:solidFill>
                <a:latin typeface="Helvetica Neue" panose="020B0604020202020204" charset="0"/>
              </a:rPr>
              <a:t>Compris dans le 2ème pilier, qui couvre les sept principaux risques en matière de PE</a:t>
            </a: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RISQUE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a:t>
            </a:r>
            <a:r>
              <a:rPr lang="en-US" dirty="0" err="1">
                <a:solidFill>
                  <a:schemeClr val="bg2"/>
                </a:solidFill>
                <a:latin typeface="Helvetica Neue" panose="020B0604020202020204" charset="0"/>
              </a:rPr>
              <a:t>étendue</a:t>
            </a:r>
            <a:r>
              <a:rPr lang="en-US" dirty="0">
                <a:solidFill>
                  <a:schemeClr val="bg2"/>
                </a:solidFill>
                <a:latin typeface="Helvetica Neue" panose="020B0604020202020204" charset="0"/>
              </a:rPr>
              <a:t> du danger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Vulnerabilité</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Résilience</a:t>
            </a:r>
            <a:endParaRPr lang="en-US" dirty="0">
              <a:solidFill>
                <a:schemeClr val="bg2"/>
              </a:solidFill>
              <a:latin typeface="Helvetica Neue" panose="020B0604020202020204" charset="0"/>
            </a:endParaRPr>
          </a:p>
          <a:p>
            <a:pPr marL="342900" indent="-342900">
              <a:spcBef>
                <a:spcPts val="0"/>
              </a:spcBef>
              <a:buClr>
                <a:schemeClr val="accent3"/>
              </a:buClr>
            </a:pPr>
            <a:endParaRPr lang="en-US" sz="2800" dirty="0">
              <a:solidFill>
                <a:schemeClr val="bg2"/>
              </a:solidFill>
              <a:latin typeface="Helvetica Neue" panose="020B0604020202020204" charset="0"/>
            </a:endParaRPr>
          </a:p>
          <a:p>
            <a:pPr marL="342900" indent="-342900">
              <a:spcBef>
                <a:spcPts val="0"/>
              </a:spcBef>
              <a:buClr>
                <a:schemeClr val="accent3"/>
              </a:buClr>
            </a:pPr>
            <a:r>
              <a:rPr lang="fr-FR" sz="2800" dirty="0">
                <a:solidFill>
                  <a:schemeClr val="bg2"/>
                </a:solidFill>
                <a:latin typeface="Helvetica Neue" panose="020B0604020202020204" charset="0"/>
              </a:rPr>
              <a:t>Généralisée, cachée et non signalée</a:t>
            </a:r>
          </a:p>
          <a:p>
            <a:pPr marL="342900" indent="-342900">
              <a:spcBef>
                <a:spcPts val="0"/>
              </a:spcBef>
              <a:buClr>
                <a:schemeClr val="accent3"/>
              </a:buClr>
            </a:pPr>
            <a:r>
              <a:rPr lang="fr-FR" sz="2800" dirty="0">
                <a:solidFill>
                  <a:schemeClr val="bg2"/>
                </a:solidFill>
                <a:latin typeface="Helvetica Neue" panose="020B0604020202020204" charset="0"/>
              </a:rPr>
              <a:t>Interventions vitales </a:t>
            </a:r>
          </a:p>
          <a:p>
            <a:pPr marL="342900" indent="-342900">
              <a:spcBef>
                <a:spcPts val="0"/>
              </a:spcBef>
              <a:buClr>
                <a:schemeClr val="accent3"/>
              </a:buClr>
            </a:pPr>
            <a:r>
              <a:rPr lang="fr-FR" sz="2800" dirty="0">
                <a:solidFill>
                  <a:schemeClr val="bg2"/>
                </a:solidFill>
                <a:latin typeface="Helvetica Neue" panose="020B0604020202020204" charset="0"/>
              </a:rPr>
              <a:t>Réponse sensible, coordonnée, multisectorielle et centrée sur les survivants </a:t>
            </a: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556113"/>
            <a:ext cx="4322432" cy="1384995"/>
          </a:xfrm>
          <a:prstGeom prst="rect">
            <a:avLst/>
          </a:prstGeom>
          <a:noFill/>
        </p:spPr>
        <p:txBody>
          <a:bodyPr wrap="square">
            <a:spAutoFit/>
          </a:bodyPr>
          <a:lstStyle/>
          <a:p>
            <a:pPr algn="r"/>
            <a:r>
              <a:rPr lang="fr-FR" sz="2800" dirty="0">
                <a:latin typeface="Ink Free" panose="03080402000500000000" pitchFamily="66" charset="0"/>
              </a:rPr>
              <a:t>Quels types d'actes sont concernés ? </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10653823" y="2254515"/>
            <a:ext cx="965433" cy="892722"/>
          </a:xfrm>
          <a:prstGeom prst="rect">
            <a:avLst/>
          </a:prstGeom>
          <a:noFill/>
          <a:ln>
            <a:noFill/>
          </a:ln>
        </p:spPr>
      </p:pic>
      <p:pic>
        <p:nvPicPr>
          <p:cNvPr id="14" name="Image 13">
            <a:extLst>
              <a:ext uri="{FF2B5EF4-FFF2-40B4-BE49-F238E27FC236}">
                <a16:creationId xmlns:a16="http://schemas.microsoft.com/office/drawing/2014/main" id="{5CA2EE8E-7792-47BA-AFA1-E956A5A20955}"/>
              </a:ext>
            </a:extLst>
          </p:cNvPr>
          <p:cNvPicPr>
            <a:picLocks noChangeAspect="1"/>
          </p:cNvPicPr>
          <p:nvPr/>
        </p:nvPicPr>
        <p:blipFill rotWithShape="1">
          <a:blip r:embed="rId7"/>
          <a:srcRect l="6741" t="13884"/>
          <a:stretch/>
        </p:blipFill>
        <p:spPr>
          <a:xfrm>
            <a:off x="3764819" y="5771920"/>
            <a:ext cx="659803" cy="735323"/>
          </a:xfrm>
          <a:prstGeom prst="rect">
            <a:avLst/>
          </a:prstGeom>
        </p:spPr>
      </p:pic>
      <p:pic>
        <p:nvPicPr>
          <p:cNvPr id="15" name="Image 14">
            <a:extLst>
              <a:ext uri="{FF2B5EF4-FFF2-40B4-BE49-F238E27FC236}">
                <a16:creationId xmlns:a16="http://schemas.microsoft.com/office/drawing/2014/main" id="{280B3501-D9B5-4722-A7D8-E5A8A50F7CCF}"/>
              </a:ext>
            </a:extLst>
          </p:cNvPr>
          <p:cNvPicPr>
            <a:picLocks noChangeAspect="1"/>
          </p:cNvPicPr>
          <p:nvPr/>
        </p:nvPicPr>
        <p:blipFill>
          <a:blip r:embed="rId8"/>
          <a:stretch>
            <a:fillRect/>
          </a:stretch>
        </p:blipFill>
        <p:spPr>
          <a:xfrm>
            <a:off x="4598422" y="5715672"/>
            <a:ext cx="777885" cy="837723"/>
          </a:xfrm>
          <a:prstGeom prst="rect">
            <a:avLst/>
          </a:prstGeom>
        </p:spPr>
      </p:pic>
    </p:spTree>
    <p:extLst>
      <p:ext uri="{BB962C8B-B14F-4D97-AF65-F5344CB8AC3E}">
        <p14:creationId xmlns:p14="http://schemas.microsoft.com/office/powerpoint/2010/main" val="19041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fontScale="92500" lnSpcReduction="10000"/>
          </a:bodyPr>
          <a:lstStyle/>
          <a:p>
            <a:pPr marL="50800" indent="0" algn="ctr">
              <a:buNone/>
            </a:pPr>
            <a:r>
              <a:rPr lang="en-US" sz="2400" dirty="0">
                <a:solidFill>
                  <a:schemeClr val="bg2"/>
                </a:solidFill>
              </a:rPr>
              <a:t>“</a:t>
            </a:r>
            <a:r>
              <a:rPr lang="fr-FR" dirty="0"/>
              <a:t>Les filles et les garçons sont informés sur la violence sexuelle et basée sur le genre et en sont protégés. Ils ont accès aux services centrés sur les survivants et des interventions appropriées à leur genre , âge, situation de handicap, stade de développement et au </a:t>
            </a:r>
            <a:r>
              <a:rPr lang="es-ES" dirty="0" err="1"/>
              <a:t>contexte</a:t>
            </a:r>
            <a:r>
              <a:rPr lang="es-ES" dirty="0"/>
              <a:t> </a:t>
            </a:r>
            <a:r>
              <a:rPr lang="es-ES" dirty="0" err="1"/>
              <a:t>culturel</a:t>
            </a:r>
            <a:r>
              <a:rPr lang="es-ES" dirty="0"/>
              <a:t> / </a:t>
            </a:r>
            <a:r>
              <a:rPr lang="es-ES" dirty="0" err="1"/>
              <a:t>religieux</a:t>
            </a:r>
            <a:r>
              <a:rPr lang="es-ES" dirty="0"/>
              <a:t>.</a:t>
            </a:r>
            <a:r>
              <a:rPr lang="en-US" sz="2400" dirty="0"/>
              <a:t>”</a:t>
            </a:r>
            <a:endParaRPr lang="fr-FR" sz="2400" dirty="0">
              <a:solidFill>
                <a:schemeClr val="bg2"/>
              </a:solidFill>
            </a:endParaRPr>
          </a:p>
        </p:txBody>
      </p:sp>
      <p:sp>
        <p:nvSpPr>
          <p:cNvPr id="10" name="ZoneTexte 9">
            <a:extLst>
              <a:ext uri="{FF2B5EF4-FFF2-40B4-BE49-F238E27FC236}">
                <a16:creationId xmlns:a16="http://schemas.microsoft.com/office/drawing/2014/main" id="{5E36B909-4CB7-4CF3-AB31-9738435014BA}"/>
              </a:ext>
            </a:extLst>
          </p:cNvPr>
          <p:cNvSpPr txBox="1"/>
          <p:nvPr/>
        </p:nvSpPr>
        <p:spPr>
          <a:xfrm>
            <a:off x="7103860" y="3073670"/>
            <a:ext cx="4821012" cy="3970318"/>
          </a:xfrm>
          <a:prstGeom prst="rect">
            <a:avLst/>
          </a:prstGeom>
          <a:noFill/>
        </p:spPr>
        <p:txBody>
          <a:bodyPr wrap="square">
            <a:spAutoFit/>
          </a:bodyPr>
          <a:lstStyle/>
          <a:p>
            <a:pPr marL="342900" indent="-342900">
              <a:buFont typeface="Arial" panose="020B0604020202020204" pitchFamily="34" charset="0"/>
              <a:buChar char="•"/>
            </a:pPr>
            <a:r>
              <a:rPr lang="fr-FR" sz="2800" dirty="0">
                <a:latin typeface="Helvetica Neue" panose="020B0604020202020204" charset="0"/>
              </a:rPr>
              <a:t>Normes sociales</a:t>
            </a:r>
          </a:p>
          <a:p>
            <a:pPr marL="342900" indent="-342900">
              <a:buFont typeface="Arial" panose="020B0604020202020204" pitchFamily="34" charset="0"/>
              <a:buChar char="•"/>
            </a:pPr>
            <a:r>
              <a:rPr lang="fr-FR" sz="2800" dirty="0">
                <a:latin typeface="HelveticaNeue-Light-Identity-H"/>
              </a:rPr>
              <a:t>Approche centrée sur les survivants </a:t>
            </a:r>
          </a:p>
          <a:p>
            <a:pPr marL="342900" indent="-342900">
              <a:buFont typeface="Arial" panose="020B0604020202020204" pitchFamily="34" charset="0"/>
              <a:buChar char="•"/>
            </a:pPr>
            <a:r>
              <a:rPr lang="fr-FR" sz="2800" dirty="0"/>
              <a:t>Gestion sécurisée des données des survivants</a:t>
            </a:r>
          </a:p>
          <a:p>
            <a:pPr marL="342900" indent="-342900">
              <a:buFont typeface="Arial" panose="020B0604020202020204" pitchFamily="34" charset="0"/>
              <a:buChar char="•"/>
            </a:pPr>
            <a:r>
              <a:rPr lang="fr-FR" sz="2800" dirty="0">
                <a:latin typeface="HelveticaNeue-Light-Identity-H"/>
              </a:rPr>
              <a:t>Nécessité justifiée </a:t>
            </a:r>
          </a:p>
          <a:p>
            <a:pPr marL="342900" indent="-342900">
              <a:buFont typeface="Arial" panose="020B0604020202020204" pitchFamily="34" charset="0"/>
              <a:buChar char="•"/>
            </a:pPr>
            <a:r>
              <a:rPr lang="en-US" sz="2800" dirty="0">
                <a:latin typeface="Helvetica Neue" panose="020B0604020202020204" charset="0"/>
              </a:rPr>
              <a:t>Ne pas exposer à des </a:t>
            </a:r>
            <a:r>
              <a:rPr lang="en-US" sz="2800" dirty="0" err="1">
                <a:latin typeface="Helvetica Neue" panose="020B0604020202020204" charset="0"/>
              </a:rPr>
              <a:t>risques</a:t>
            </a:r>
            <a:endParaRPr lang="en-US" sz="2800" dirty="0">
              <a:latin typeface="Helvetica Neue" panose="020B0604020202020204" charset="0"/>
            </a:endParaRPr>
          </a:p>
          <a:p>
            <a:pPr marL="342900" indent="-342900">
              <a:buFont typeface="Arial" panose="020B0604020202020204" pitchFamily="34" charset="0"/>
              <a:buChar char="•"/>
            </a:pPr>
            <a:endParaRPr lang="fr-FR" sz="2800" dirty="0">
              <a:latin typeface="Helvetica Neue" panose="020B0604020202020204" charset="0"/>
            </a:endParaRPr>
          </a:p>
        </p:txBody>
      </p:sp>
      <p:pic>
        <p:nvPicPr>
          <p:cNvPr id="6" name="Image 5">
            <a:extLst>
              <a:ext uri="{FF2B5EF4-FFF2-40B4-BE49-F238E27FC236}">
                <a16:creationId xmlns:a16="http://schemas.microsoft.com/office/drawing/2014/main" id="{3B9D9307-F366-4172-A96E-6D1ED3894466}"/>
              </a:ext>
            </a:extLst>
          </p:cNvPr>
          <p:cNvPicPr>
            <a:picLocks noChangeAspect="1"/>
          </p:cNvPicPr>
          <p:nvPr/>
        </p:nvPicPr>
        <p:blipFill>
          <a:blip r:embed="rId3"/>
          <a:stretch>
            <a:fillRect/>
          </a:stretch>
        </p:blipFill>
        <p:spPr>
          <a:xfrm>
            <a:off x="2063201" y="576025"/>
            <a:ext cx="2674264" cy="806812"/>
          </a:xfrm>
          <a:prstGeom prst="rect">
            <a:avLst/>
          </a:prstGeom>
        </p:spPr>
      </p:pic>
      <p:pic>
        <p:nvPicPr>
          <p:cNvPr id="7" name="Image 6">
            <a:extLst>
              <a:ext uri="{FF2B5EF4-FFF2-40B4-BE49-F238E27FC236}">
                <a16:creationId xmlns:a16="http://schemas.microsoft.com/office/drawing/2014/main" id="{5835347B-CB00-4263-9DB4-99D08B61939A}"/>
              </a:ext>
            </a:extLst>
          </p:cNvPr>
          <p:cNvPicPr>
            <a:picLocks noChangeAspect="1"/>
          </p:cNvPicPr>
          <p:nvPr/>
        </p:nvPicPr>
        <p:blipFill>
          <a:blip r:embed="rId4"/>
          <a:stretch>
            <a:fillRect/>
          </a:stretch>
        </p:blipFill>
        <p:spPr>
          <a:xfrm>
            <a:off x="2652656" y="4663859"/>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8FAD5-C970-4A5D-A161-5ADF496B1FDE}"/>
              </a:ext>
            </a:extLst>
          </p:cNvPr>
          <p:cNvSpPr>
            <a:spLocks noGrp="1"/>
          </p:cNvSpPr>
          <p:nvPr>
            <p:ph type="title"/>
          </p:nvPr>
        </p:nvSpPr>
        <p:spPr/>
        <p:txBody>
          <a:bodyPr/>
          <a:lstStyle/>
          <a:p>
            <a:r>
              <a:rPr lang="fr-FR" dirty="0"/>
              <a:t>Programmation </a:t>
            </a:r>
            <a:r>
              <a:rPr lang="fr-FR" sz="4400" dirty="0"/>
              <a:t>VSBG</a:t>
            </a:r>
            <a:endParaRPr lang="fr-FR" dirty="0"/>
          </a:p>
        </p:txBody>
      </p:sp>
      <p:sp>
        <p:nvSpPr>
          <p:cNvPr id="3" name="Espace réservé du contenu 2">
            <a:extLst>
              <a:ext uri="{FF2B5EF4-FFF2-40B4-BE49-F238E27FC236}">
                <a16:creationId xmlns:a16="http://schemas.microsoft.com/office/drawing/2014/main" id="{F0B8DFA1-21F8-4045-B5DC-3B5B317EE73A}"/>
              </a:ext>
            </a:extLst>
          </p:cNvPr>
          <p:cNvSpPr>
            <a:spLocks noGrp="1"/>
          </p:cNvSpPr>
          <p:nvPr>
            <p:ph sz="half" idx="1"/>
          </p:nvPr>
        </p:nvSpPr>
        <p:spPr>
          <a:xfrm>
            <a:off x="334939" y="1690688"/>
            <a:ext cx="5181600" cy="4351338"/>
          </a:xfrm>
        </p:spPr>
        <p:txBody>
          <a:bodyPr>
            <a:normAutofit fontScale="92500" lnSpcReduction="10000"/>
          </a:bodyPr>
          <a:lstStyle/>
          <a:p>
            <a:r>
              <a:rPr lang="fr-FR" b="1" dirty="0"/>
              <a:t>Prévention</a:t>
            </a:r>
            <a:r>
              <a:rPr lang="fr-FR" dirty="0"/>
              <a:t>:</a:t>
            </a:r>
          </a:p>
          <a:p>
            <a:pPr>
              <a:buFontTx/>
              <a:buChar char="-"/>
            </a:pPr>
            <a:r>
              <a:rPr lang="fr-FR" dirty="0"/>
              <a:t>SOPs</a:t>
            </a:r>
          </a:p>
          <a:p>
            <a:pPr>
              <a:buFontTx/>
              <a:buChar char="-"/>
            </a:pPr>
            <a:r>
              <a:rPr lang="fr-FR" dirty="0"/>
              <a:t>Révision des données </a:t>
            </a:r>
            <a:r>
              <a:rPr lang="es-ES" dirty="0" err="1"/>
              <a:t>secondaires</a:t>
            </a:r>
            <a:r>
              <a:rPr lang="es-ES" dirty="0"/>
              <a:t> </a:t>
            </a:r>
          </a:p>
          <a:p>
            <a:pPr>
              <a:buFontTx/>
              <a:buChar char="-"/>
            </a:pPr>
            <a:r>
              <a:rPr lang="fr-FR" dirty="0"/>
              <a:t>Système de référencement </a:t>
            </a:r>
          </a:p>
          <a:p>
            <a:pPr>
              <a:buFontTx/>
              <a:buChar char="-"/>
            </a:pPr>
            <a:r>
              <a:rPr lang="fr-FR" dirty="0"/>
              <a:t>Soutien </a:t>
            </a:r>
            <a:r>
              <a:rPr lang="fr-FR" dirty="0" err="1"/>
              <a:t>famiial</a:t>
            </a:r>
            <a:endParaRPr lang="fr-FR" dirty="0"/>
          </a:p>
          <a:p>
            <a:pPr>
              <a:buFontTx/>
              <a:buChar char="-"/>
            </a:pPr>
            <a:r>
              <a:rPr lang="fr-FR" dirty="0"/>
              <a:t>Normes sociales et culturelles</a:t>
            </a:r>
          </a:p>
          <a:p>
            <a:pPr>
              <a:buFontTx/>
              <a:buChar char="-"/>
            </a:pPr>
            <a:r>
              <a:rPr lang="fr-FR" dirty="0"/>
              <a:t>Atténuation des risques</a:t>
            </a:r>
          </a:p>
        </p:txBody>
      </p:sp>
      <p:sp>
        <p:nvSpPr>
          <p:cNvPr id="4" name="Espace réservé du contenu 3">
            <a:extLst>
              <a:ext uri="{FF2B5EF4-FFF2-40B4-BE49-F238E27FC236}">
                <a16:creationId xmlns:a16="http://schemas.microsoft.com/office/drawing/2014/main" id="{43C90A9E-51A5-4B8B-8AE2-1FD1D13A5B85}"/>
              </a:ext>
            </a:extLst>
          </p:cNvPr>
          <p:cNvSpPr>
            <a:spLocks noGrp="1"/>
          </p:cNvSpPr>
          <p:nvPr>
            <p:ph sz="half" idx="2"/>
          </p:nvPr>
        </p:nvSpPr>
        <p:spPr>
          <a:xfrm>
            <a:off x="7010400" y="2109751"/>
            <a:ext cx="5181600" cy="4351338"/>
          </a:xfrm>
        </p:spPr>
        <p:txBody>
          <a:bodyPr>
            <a:normAutofit fontScale="92500" lnSpcReduction="10000"/>
          </a:bodyPr>
          <a:lstStyle/>
          <a:p>
            <a:r>
              <a:rPr lang="fr-FR" b="1" dirty="0"/>
              <a:t>Réponse:</a:t>
            </a:r>
          </a:p>
          <a:p>
            <a:pPr>
              <a:buFontTx/>
              <a:buChar char="-"/>
            </a:pPr>
            <a:r>
              <a:rPr lang="fr-FR" dirty="0"/>
              <a:t>services VSBG de base </a:t>
            </a:r>
          </a:p>
          <a:p>
            <a:pPr>
              <a:buFontTx/>
              <a:buChar char="-"/>
            </a:pPr>
            <a:r>
              <a:rPr lang="en-US" dirty="0"/>
              <a:t>Information </a:t>
            </a:r>
          </a:p>
          <a:p>
            <a:pPr>
              <a:buFontTx/>
              <a:buChar char="-"/>
            </a:pPr>
            <a:r>
              <a:rPr lang="fr-FR" dirty="0"/>
              <a:t>capacité des prestataires de services </a:t>
            </a:r>
          </a:p>
          <a:p>
            <a:pPr>
              <a:buFontTx/>
              <a:buChar char="-"/>
            </a:pPr>
            <a:r>
              <a:rPr lang="fr-FR" dirty="0"/>
              <a:t>services de gestion de cas de qualité </a:t>
            </a:r>
          </a:p>
          <a:p>
            <a:pPr>
              <a:buFontTx/>
              <a:buChar char="-"/>
            </a:pPr>
            <a:r>
              <a:rPr lang="fr-FR" dirty="0"/>
              <a:t>prise en charge alternative </a:t>
            </a:r>
          </a:p>
          <a:p>
            <a:pPr>
              <a:buFontTx/>
              <a:buChar char="-"/>
            </a:pPr>
            <a:r>
              <a:rPr lang="fr-FR" dirty="0"/>
              <a:t>soins d’urgence </a:t>
            </a:r>
          </a:p>
          <a:p>
            <a:pPr>
              <a:buFontTx/>
              <a:buChar char="-"/>
            </a:pPr>
            <a:r>
              <a:rPr lang="fr-FR" dirty="0"/>
              <a:t>messages VSBG</a:t>
            </a:r>
          </a:p>
        </p:txBody>
      </p:sp>
      <p:pic>
        <p:nvPicPr>
          <p:cNvPr id="6" name="Image 5">
            <a:hlinkClick r:id="rId3"/>
            <a:extLst>
              <a:ext uri="{FF2B5EF4-FFF2-40B4-BE49-F238E27FC236}">
                <a16:creationId xmlns:a16="http://schemas.microsoft.com/office/drawing/2014/main" id="{598EA173-E812-48BC-9697-AA13672B9099}"/>
              </a:ext>
            </a:extLst>
          </p:cNvPr>
          <p:cNvPicPr>
            <a:picLocks noChangeAspect="1"/>
          </p:cNvPicPr>
          <p:nvPr/>
        </p:nvPicPr>
        <p:blipFill>
          <a:blip r:embed="rId4"/>
          <a:stretch>
            <a:fillRect/>
          </a:stretch>
        </p:blipFill>
        <p:spPr>
          <a:xfrm>
            <a:off x="5153249" y="4717584"/>
            <a:ext cx="1460579" cy="2058089"/>
          </a:xfrm>
          <a:prstGeom prst="rect">
            <a:avLst/>
          </a:prstGeom>
        </p:spPr>
      </p:pic>
    </p:spTree>
    <p:extLst>
      <p:ext uri="{BB962C8B-B14F-4D97-AF65-F5344CB8AC3E}">
        <p14:creationId xmlns:p14="http://schemas.microsoft.com/office/powerpoint/2010/main" val="39867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TotalTime>
  <Words>3692</Words>
  <Application>Microsoft Office PowerPoint</Application>
  <PresentationFormat>Widescreen</PresentationFormat>
  <Paragraphs>197</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Ink Free</vt:lpstr>
      <vt:lpstr>Helvetica Neue</vt:lpstr>
      <vt:lpstr>CMSY9</vt:lpstr>
      <vt:lpstr>Arial</vt:lpstr>
      <vt:lpstr>HelveticaNeue-LightItalic-Identity-H</vt:lpstr>
      <vt:lpstr>HelveticaNeue-Light-Identity-H</vt:lpstr>
      <vt:lpstr>Symbol</vt:lpstr>
      <vt:lpstr>HelveticaNeue-Medium-Identity-H</vt:lpstr>
      <vt:lpstr>Calibri</vt:lpstr>
      <vt:lpstr>Wingdings</vt:lpstr>
      <vt:lpstr>Times New Roman</vt:lpstr>
      <vt:lpstr>Office Theme</vt:lpstr>
      <vt:lpstr>Standards Minimums pour la Protection de l’Enfance dans l’Action Humanitaire. - SMPE -</vt:lpstr>
      <vt:lpstr>But des Standards </vt:lpstr>
      <vt:lpstr>PowerPoint Presentation</vt:lpstr>
      <vt:lpstr>Introduction générale au Standard 9</vt:lpstr>
      <vt:lpstr>PowerPoint Presentation</vt:lpstr>
      <vt:lpstr>Programmation VSBG</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143</cp:revision>
  <dcterms:created xsi:type="dcterms:W3CDTF">2017-12-20T18:51:03Z</dcterms:created>
  <dcterms:modified xsi:type="dcterms:W3CDTF">2022-12-07T18:21:02Z</dcterms:modified>
</cp:coreProperties>
</file>