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1" r:id="rId3"/>
    <p:sldId id="292" r:id="rId4"/>
    <p:sldId id="288" r:id="rId5"/>
    <p:sldId id="261" r:id="rId6"/>
    <p:sldId id="290" r:id="rId7"/>
    <p:sldId id="293" r:id="rId8"/>
    <p:sldId id="294"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24" autoAdjust="0"/>
    <p:restoredTop sz="96327" autoAdjust="0"/>
  </p:normalViewPr>
  <p:slideViewPr>
    <p:cSldViewPr snapToGrid="0">
      <p:cViewPr varScale="1">
        <p:scale>
          <a:sx n="119" d="100"/>
          <a:sy n="119" d="100"/>
        </p:scale>
        <p:origin x="1008" y="18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243i4a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3fwokq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a:t>
            </a:r>
            <a:r>
              <a:rPr lang="en-US" b="0" i="0" dirty="0">
                <a:solidFill>
                  <a:srgbClr val="1B2733"/>
                </a:solidFill>
                <a:effectLst/>
                <a:latin typeface="Calibri" panose="020F0502020204030204" pitchFamily="34" charset="0"/>
                <a:cs typeface="Calibri" panose="020F0502020204030204" pitchFamily="34" charset="0"/>
              </a:rPr>
              <a:t>8</a:t>
            </a:r>
            <a:endParaRPr lang="ar-LB"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a:t>تخطّوا الشريحتَين </a:t>
            </a:r>
            <a:r>
              <a:rPr lang="ar" dirty="0"/>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lvl="0" indent="0" algn="r" rtl="1">
              <a:spcBef>
                <a:spcPts val="0"/>
              </a:spcBef>
              <a:spcAft>
                <a:spcPts val="0"/>
              </a:spcAft>
              <a:buNone/>
            </a:pPr>
            <a:r>
              <a:rPr lang="ar" dirty="0"/>
              <a:t>يركّز هذا العرض على </a:t>
            </a:r>
            <a:r>
              <a:rPr lang="ar-LB" dirty="0"/>
              <a:t>المعيار </a:t>
            </a:r>
            <a:r>
              <a:rPr lang="en-US" dirty="0"/>
              <a:t>8</a:t>
            </a:r>
            <a:r>
              <a:rPr lang="ar-LB" dirty="0"/>
              <a:t>: سوء المعاملة الجسدية والعاطفية</a:t>
            </a:r>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يشكل هذا المعيار جزءًا من الركيزة 2 من المعايير المتعلقة بمخاطر حماية الطفل التي قد يواجهها الأطفال في الأوضاع الإنسانية. </a:t>
            </a:r>
            <a:r>
              <a:rPr lang="ar-SA" sz="1200" dirty="0">
                <a:effectLst/>
                <a:ea typeface="Calibri" panose="020F0502020204030204" pitchFamily="34" charset="0"/>
                <a:cs typeface="Simplified Arabic" panose="02020603050405020304" pitchFamily="18" charset="-78"/>
              </a:rPr>
              <a:t>وترتبط </a:t>
            </a:r>
            <a:r>
              <a:rPr lang="ar-LB" sz="1200" dirty="0">
                <a:effectLst/>
                <a:ea typeface="Calibri" panose="020F0502020204030204" pitchFamily="34" charset="0"/>
                <a:cs typeface="Simplified Arabic" panose="02020603050405020304" pitchFamily="18" charset="-78"/>
              </a:rPr>
              <a:t>جميع </a:t>
            </a:r>
            <a:r>
              <a:rPr lang="ar-SA" sz="1200" dirty="0">
                <a:effectLst/>
                <a:ea typeface="Calibri" panose="020F0502020204030204" pitchFamily="34" charset="0"/>
                <a:cs typeface="Simplified Arabic" panose="02020603050405020304" pitchFamily="18" charset="-78"/>
              </a:rPr>
              <a:t>معايير المخاطر السبعة المختلفة في ما بينها، لأنها تعالج أوجه قابلية التعرض للأذى والمخاطر المتداخلة</a:t>
            </a:r>
            <a:r>
              <a:rPr lang="ar-SY" sz="12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ولا يمكن معالجة المخاطر كل بمفرده</a:t>
            </a:r>
            <a:r>
              <a:rPr lang="ar-SY" sz="1200" dirty="0">
                <a:effectLst/>
                <a:ea typeface="Calibri" panose="020F0502020204030204" pitchFamily="34" charset="0"/>
                <a:cs typeface="Simplified Arabic" panose="02020603050405020304" pitchFamily="18" charset="-78"/>
              </a:rPr>
              <a:t>. </a:t>
            </a:r>
            <a:endParaRPr lang="ar-LB" sz="1200" dirty="0">
              <a:effectLst/>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dirty="0">
                <a:effectLst/>
                <a:ea typeface="Calibri" panose="020F0502020204030204" pitchFamily="34" charset="0"/>
                <a:cs typeface="Simplified Arabic" panose="02020603050405020304" pitchFamily="18" charset="-78"/>
              </a:rPr>
              <a:t>إن مخاطر حماية الطفل هي انتهاكات وتهديدات محتملة لحقوق الأطفال من شأنها أن تلحق الأذى بالأطفال</a:t>
            </a:r>
            <a:r>
              <a:rPr lang="ar-SY" sz="1200" dirty="0">
                <a:effectLst/>
                <a:ea typeface="Calibri" panose="020F0502020204030204" pitchFamily="34" charset="0"/>
                <a:cs typeface="Simplified Arabic" panose="02020603050405020304" pitchFamily="18" charset="-78"/>
              </a:rPr>
              <a:t>. </a:t>
            </a:r>
            <a:r>
              <a:rPr lang="ar-LB" sz="1200" dirty="0">
                <a:effectLst/>
                <a:ea typeface="Calibri" panose="020F0502020204030204" pitchFamily="34" charset="0"/>
                <a:cs typeface="Simplified Arabic" panose="02020603050405020304" pitchFamily="18" charset="-78"/>
              </a:rPr>
              <a:t>و</a:t>
            </a:r>
            <a:r>
              <a:rPr lang="ar-SA" sz="1200" dirty="0">
                <a:effectLst/>
                <a:ea typeface="Calibri" panose="020F0502020204030204" pitchFamily="34" charset="0"/>
                <a:cs typeface="Simplified Arabic" panose="02020603050405020304" pitchFamily="18" charset="-78"/>
              </a:rPr>
              <a:t>لفهم مخاطر الطفل، نحتاج إلى فهم طبيعة الخطر</a:t>
            </a:r>
            <a:r>
              <a:rPr lang="ar-LB" sz="1200" dirty="0">
                <a:effectLst/>
                <a:ea typeface="Calibri" panose="020F0502020204030204" pitchFamily="34" charset="0"/>
                <a:cs typeface="Simplified Arabic" panose="02020603050405020304" pitchFamily="18" charset="-78"/>
              </a:rPr>
              <a:t> (نوع الاخطار، والوضعـ والتهديد...) ومداه</a:t>
            </a:r>
            <a:r>
              <a:rPr lang="ar-SA" sz="1200" dirty="0">
                <a:effectLst/>
                <a:ea typeface="Calibri" panose="020F0502020204030204" pitchFamily="34" charset="0"/>
                <a:cs typeface="Simplified Arabic" panose="02020603050405020304" pitchFamily="18" charset="-78"/>
              </a:rPr>
              <a:t> وقابلية الطفل الفرد للتعرض للأذى من هذا الخطر</a:t>
            </a:r>
            <a:r>
              <a:rPr lang="ar-LB" sz="1200" dirty="0">
                <a:effectLst/>
                <a:ea typeface="Calibri" panose="020F0502020204030204" pitchFamily="34" charset="0"/>
                <a:cs typeface="Simplified Arabic" panose="02020603050405020304" pitchFamily="18" charset="-78"/>
              </a:rPr>
              <a:t>، وكذلك استراتيجيات التأقلم أو البقاء لدى العائلة/الطفل (أي مرونتهم وقدرتهم على تحمل الخطر). وتشير قابلية التعرض للأذى إلى مدى تمتع الأطفال بخصائص تقلل من قدرتهم على تحمل الآثار الضارة. والجدير بالذكر أن قابلية التعرض للأذى خاصة بكل شخص وكل وضع.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200" dirty="0">
                <a:effectLst/>
                <a:ea typeface="Calibri" panose="020F0502020204030204" pitchFamily="34" charset="0"/>
                <a:cs typeface="Simplified Arabic" panose="02020603050405020304" pitchFamily="18" charset="-78"/>
              </a:rPr>
              <a:t>ولكن، </a:t>
            </a:r>
            <a:r>
              <a:rPr lang="ar-SA" sz="1800" dirty="0">
                <a:effectLst/>
                <a:ea typeface="Calibri" panose="020F0502020204030204" pitchFamily="34" charset="0"/>
                <a:cs typeface="Simplified Arabic" panose="02020603050405020304" pitchFamily="18" charset="-78"/>
              </a:rPr>
              <a:t>في الأطر الإنسانية التي تضعف فيها بيئات الحماية</a:t>
            </a:r>
            <a:r>
              <a:rPr lang="ar-LB" sz="18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سوء المعاملة واسع الانتشار وقد يزداد</a:t>
            </a:r>
            <a:r>
              <a:rPr lang="ar-LB" sz="1200" dirty="0">
                <a:effectLst/>
                <a:ea typeface="Calibri" panose="020F0502020204030204" pitchFamily="34" charset="0"/>
                <a:cs typeface="Simplified Arabic" panose="02020603050405020304" pitchFamily="18" charset="-78"/>
              </a:rPr>
              <a:t>. فكروا كيف تساهم البيئة في العنف ضد الأطفال (مثلاً، الأطفال الذين يرسَلون بدون إشراف ليحضروا الماء، والأماكن غير المضاءة، وأماكن بيع الكحول القريبة من المناطق التي يلعب فيها الأطفال، إلخ)</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200" dirty="0">
                <a:effectLst/>
                <a:ea typeface="Calibri" panose="020F0502020204030204" pitchFamily="34" charset="0"/>
                <a:cs typeface="Simplified Arabic" panose="02020603050405020304" pitchFamily="18" charset="-78"/>
              </a:rPr>
              <a:t>يشدد هذا المعيار على الآثار السلبية الخطيرة القصيرة الأجل والطويلة الأجل على الأطفال، التي يتركها سوء المعاملة الجسدية والعاطفية في مجموعة من الأطر.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ينبغي لجميع الجهات الفاعلة في المجال الإنساني، بما في ذلك الجهات العاملة في مجال حماية الطفل، أن تشارك في تدخّلات شاملة ومنسقة لمنع حالات سوء المعاملة والاستجابة لها في آن</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يقدم هذا المعيار إرشادات عن </a:t>
            </a:r>
            <a:r>
              <a:rPr lang="ar-LB" sz="1800" b="1" dirty="0">
                <a:effectLst/>
                <a:ea typeface="Calibri" panose="020F0502020204030204" pitchFamily="34" charset="0"/>
                <a:cs typeface="Simplified Arabic" panose="02020603050405020304" pitchFamily="18" charset="-78"/>
              </a:rPr>
              <a:t>الوقاية</a:t>
            </a:r>
            <a:r>
              <a:rPr lang="ar-LB" sz="1800" dirty="0">
                <a:effectLst/>
                <a:ea typeface="Calibri" panose="020F0502020204030204" pitchFamily="34" charset="0"/>
                <a:cs typeface="Simplified Arabic" panose="02020603050405020304" pitchFamily="18" charset="-78"/>
              </a:rPr>
              <a:t>: </a:t>
            </a:r>
            <a:r>
              <a:rPr lang="ar-LB" sz="1200" dirty="0">
                <a:effectLst/>
                <a:ea typeface="Calibri" panose="020F0502020204030204" pitchFamily="34" charset="0"/>
                <a:cs typeface="Simplified Arabic" panose="02020603050405020304" pitchFamily="18" charset="-78"/>
              </a:rPr>
              <a:t>تعزيز الاستراتيجيات المناسبة المحلية؛ وتحديد الحالات من قبل مقدمي الخدمات؛ و</a:t>
            </a:r>
            <a:r>
              <a:rPr lang="ar-SA" sz="1800" dirty="0">
                <a:solidFill>
                  <a:srgbClr val="000000"/>
                </a:solidFill>
                <a:effectLst/>
                <a:ea typeface="Calibri" panose="020F0502020204030204" pitchFamily="34" charset="0"/>
                <a:cs typeface="Simplified Arabic" panose="02020603050405020304" pitchFamily="18" charset="-78"/>
              </a:rPr>
              <a:t>مهارات التأقلم والتربية الوالدية الإيجابية</a:t>
            </a:r>
            <a:r>
              <a:rPr lang="ar-LB" sz="1800" dirty="0">
                <a:solidFill>
                  <a:srgbClr val="000000"/>
                </a:solidFill>
                <a:effectLst/>
                <a:ea typeface="Calibri" panose="020F0502020204030204" pitchFamily="34" charset="0"/>
                <a:cs typeface="Simplified Arabic" panose="02020603050405020304" pitchFamily="18" charset="-78"/>
              </a:rPr>
              <a:t>؛ و</a:t>
            </a:r>
            <a:r>
              <a:rPr lang="ar-SA" sz="1800" dirty="0">
                <a:solidFill>
                  <a:srgbClr val="000000"/>
                </a:solidFill>
                <a:effectLst/>
                <a:ea typeface="Calibri" panose="020F0502020204030204" pitchFamily="34" charset="0"/>
                <a:cs typeface="Simplified Arabic" panose="02020603050405020304" pitchFamily="18" charset="-78"/>
              </a:rPr>
              <a:t>مهارات الانضباط الإيجابي</a:t>
            </a:r>
            <a:r>
              <a:rPr lang="ar-LB" sz="1800" dirty="0">
                <a:solidFill>
                  <a:srgbClr val="000000"/>
                </a:solidFill>
                <a:effectLst/>
                <a:ea typeface="Calibri" panose="020F0502020204030204" pitchFamily="34" charset="0"/>
                <a:cs typeface="Simplified Arabic" panose="02020603050405020304" pitchFamily="18" charset="-78"/>
              </a:rPr>
              <a:t> لدى المعلمين... </a:t>
            </a:r>
            <a:r>
              <a:rPr lang="ar-LB" sz="1200" i="0" dirty="0">
                <a:latin typeface="Arial" panose="020B0604020202020204" pitchFamily="34" charset="0"/>
                <a:ea typeface="Arial"/>
                <a:cs typeface="Arial" panose="020B0604020202020204" pitchFamily="34" charset="0"/>
                <a:sym typeface="Arial"/>
              </a:rPr>
              <a:t>[← </a:t>
            </a:r>
            <a:r>
              <a:rPr lang="ar-LB" sz="1200" i="0" dirty="0">
                <a:latin typeface="Arial"/>
                <a:ea typeface="Arial"/>
                <a:cs typeface="Arial"/>
                <a:sym typeface="Arial"/>
              </a:rPr>
              <a:t>رمز </a:t>
            </a:r>
            <a:r>
              <a:rPr lang="ar-LB" sz="1200" b="1" i="0" dirty="0">
                <a:latin typeface="Arial"/>
                <a:ea typeface="Arial"/>
                <a:cs typeface="Arial"/>
                <a:sym typeface="Arial"/>
              </a:rPr>
              <a:t>الوقاية</a:t>
            </a:r>
            <a:r>
              <a:rPr lang="ar-LB" sz="1200" i="0" dirty="0">
                <a:latin typeface="Arial"/>
                <a:ea typeface="Arial"/>
                <a:cs typeface="Arial"/>
                <a:sym typeface="Arial"/>
              </a:rPr>
              <a:t>]</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1200" b="1" dirty="0">
              <a:effectLst/>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sz="1200" b="1" dirty="0">
                <a:effectLst/>
                <a:cs typeface="Simplified Arabic" panose="02020603050405020304" pitchFamily="18" charset="-78"/>
              </a:rPr>
              <a:t>إطلاق المناقشة: </a:t>
            </a:r>
            <a:r>
              <a:rPr lang="ar-LB" sz="1200" dirty="0">
                <a:effectLst/>
                <a:cs typeface="Simplified Arabic" panose="02020603050405020304" pitchFamily="18" charset="-78"/>
              </a:rPr>
              <a:t>أي نوع من الأفعال؟</a:t>
            </a:r>
          </a:p>
          <a:p>
            <a:pPr marL="0" marR="0" algn="just" rtl="1">
              <a:lnSpc>
                <a:spcPct val="106000"/>
              </a:lnSpc>
              <a:spcBef>
                <a:spcPts val="0"/>
              </a:spcBef>
              <a:spcAft>
                <a:spcPts val="800"/>
              </a:spcAft>
            </a:pPr>
            <a:r>
              <a:rPr lang="ar-LB" sz="1000" i="0" dirty="0">
                <a:latin typeface="Arial" panose="020B0604020202020204" pitchFamily="34" charset="0"/>
                <a:ea typeface="Arial"/>
                <a:cs typeface="Arial" panose="020B0604020202020204" pitchFamily="34" charset="0"/>
                <a:sym typeface="Arial"/>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يشتمل العنف والإساءة الجسديان والعاطفيان على أفعال متنوعة مثل</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تقييد الحركة؛</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السخرية، والتهديد، والترهيب؛</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الصفع، والضرب، والتعذيب؛</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الاختطاف؛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القتل</a:t>
            </a:r>
            <a:r>
              <a:rPr lang="ar-SY" sz="1100" dirty="0">
                <a:solidFill>
                  <a:srgbClr val="000000"/>
                </a:solidFill>
                <a:effectLst/>
                <a:latin typeface="Noto Sans Symbols"/>
                <a:ea typeface="Noto Sans Symbols"/>
                <a:cs typeface="Simplified Arabic" panose="02020603050405020304" pitchFamily="18" charset="-78"/>
              </a:rPr>
              <a:t>.</a:t>
            </a:r>
            <a:endParaRPr lang="en-US" sz="1100" dirty="0">
              <a:effectLst/>
              <a:latin typeface="Noto Sans Symbols"/>
              <a:ea typeface="Noto Sans Symbols"/>
              <a:cs typeface="Noto Sans Symbols"/>
            </a:endParaRPr>
          </a:p>
          <a:p>
            <a:pPr marL="0" marR="0" algn="just" rtl="1">
              <a:lnSpc>
                <a:spcPct val="106000"/>
              </a:lnSpc>
              <a:spcBef>
                <a:spcPts val="0"/>
              </a:spcBef>
              <a:spcAft>
                <a:spcPts val="800"/>
              </a:spcAft>
            </a:pPr>
            <a:r>
              <a:rPr lang="ar-SA" sz="1100" dirty="0">
                <a:effectLst/>
                <a:latin typeface="Calibri" panose="020F0502020204030204" pitchFamily="34" charset="0"/>
                <a:ea typeface="Calibri" panose="020F0502020204030204" pitchFamily="34" charset="0"/>
                <a:cs typeface="Simplified Arabic" panose="02020603050405020304" pitchFamily="18" charset="-78"/>
              </a:rPr>
              <a:t>يمكن أن تحدث أشكال مختلفة من العنف في آن واحد</a:t>
            </a:r>
            <a:r>
              <a:rPr lang="ar-LB" sz="1100" dirty="0">
                <a:effectLst/>
                <a:latin typeface="Calibri" panose="020F0502020204030204" pitchFamily="34" charset="0"/>
                <a:ea typeface="Calibri" panose="020F0502020204030204" pitchFamily="34" charset="0"/>
                <a:cs typeface="Simplified Arabic" panose="02020603050405020304" pitchFamily="18" charset="-78"/>
              </a:rPr>
              <a:t> وان تتداخل (مثلاً العنف من الشريك الحميم)</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فإذا علمنا أن طفلاً يعاني من شكل من أشكال العنف، يجب مراقبة </a:t>
            </a:r>
            <a:r>
              <a:rPr lang="ar-LB" sz="1100" dirty="0">
                <a:effectLst/>
                <a:latin typeface="Calibri" panose="020F0502020204030204" pitchFamily="34" charset="0"/>
                <a:ea typeface="Calibri" panose="020F0502020204030204" pitchFamily="34" charset="0"/>
                <a:cs typeface="Simplified Arabic" panose="02020603050405020304" pitchFamily="18" charset="-78"/>
              </a:rPr>
              <a:t>ما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إذا كان يعاني من أي شكل آخر من أشكاله</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lvl="0" indent="-228600" algn="just" defTabSz="914400" rtl="1" eaLnBrk="1" fontAlgn="auto" latinLnBrk="0" hangingPunct="1">
              <a:lnSpc>
                <a:spcPct val="106000"/>
              </a:lnSpc>
              <a:spcBef>
                <a:spcPts val="0"/>
              </a:spcBef>
              <a:spcAft>
                <a:spcPts val="800"/>
              </a:spcAft>
              <a:buClr>
                <a:srgbClr val="000000"/>
              </a:buClr>
              <a:buSzPts val="1400"/>
              <a:buFont typeface="Arial"/>
              <a:buNone/>
              <a:tabLst/>
              <a:defRP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تتمّ معالجة الإساءة والعنف المنطويَين على طابع جنسي</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المسمى 'العنف الجنسي والجندري</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في </a:t>
            </a:r>
            <a:r>
              <a:rPr lang="ar-SA" sz="1800" u="sng" dirty="0">
                <a:solidFill>
                  <a:srgbClr val="0563C1"/>
                </a:solidFill>
                <a:effectLst/>
                <a:latin typeface="Calibri" panose="020F0502020204030204" pitchFamily="34" charset="0"/>
                <a:ea typeface="Calibri" panose="020F0502020204030204" pitchFamily="34" charset="0"/>
                <a:cs typeface="Simplified Arabic" panose="02020603050405020304" pitchFamily="18" charset="-78"/>
                <a:hlinkClick r:id="rId3"/>
              </a:rPr>
              <a:t>المعيار 9</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endParaRPr lang="en-US" sz="1800" dirty="0">
              <a:effectLst/>
              <a:latin typeface="Calibri" panose="020F0502020204030204" pitchFamily="34" charset="0"/>
              <a:ea typeface="Calibri" panose="020F0502020204030204" pitchFamily="34" charset="0"/>
            </a:endParaRPr>
          </a:p>
          <a:p>
            <a:pPr marL="0" marR="0" algn="just" rtl="1">
              <a:lnSpc>
                <a:spcPct val="106000"/>
              </a:lnSpc>
              <a:spcBef>
                <a:spcPts val="0"/>
              </a:spcBef>
              <a:spcAft>
                <a:spcPts val="800"/>
              </a:spcAft>
            </a:pPr>
            <a:endParaRPr lang="ar-LB" sz="1100" dirty="0">
              <a:effectLst/>
              <a:latin typeface="Calibri" panose="020F0502020204030204" pitchFamily="34" charset="0"/>
              <a:ea typeface="Calibri" panose="020F0502020204030204" pitchFamily="34" charset="0"/>
            </a:endParaRPr>
          </a:p>
          <a:p>
            <a:pPr marL="0" marR="0" algn="just" rtl="1">
              <a:lnSpc>
                <a:spcPct val="106000"/>
              </a:lnSpc>
              <a:spcBef>
                <a:spcPts val="0"/>
              </a:spcBef>
              <a:spcAft>
                <a:spcPts val="800"/>
              </a:spcAft>
              <a:buFont typeface="Arial" panose="020B0604020202020204" pitchFamily="34" charset="0"/>
              <a:buChar char="•"/>
            </a:pPr>
            <a:r>
              <a:rPr lang="ar-LB" sz="1100" b="1" dirty="0">
                <a:effectLst/>
                <a:latin typeface="Calibri" panose="020F0502020204030204" pitchFamily="34" charset="0"/>
                <a:ea typeface="Calibri" panose="020F0502020204030204" pitchFamily="34" charset="0"/>
              </a:rPr>
              <a:t>تعريفات/أمثلة:</a:t>
            </a:r>
          </a:p>
          <a:p>
            <a:pPr marL="0" marR="0" indent="0" algn="just" rtl="1">
              <a:lnSpc>
                <a:spcPct val="106000"/>
              </a:lnSpc>
              <a:spcBef>
                <a:spcPts val="0"/>
              </a:spcBef>
              <a:spcAft>
                <a:spcPts val="800"/>
              </a:spcAft>
              <a:buFont typeface="Arial" panose="020B0604020202020204" pitchFamily="34" charset="0"/>
              <a:buNone/>
            </a:pPr>
            <a:r>
              <a:rPr lang="ar-LB" sz="1100" b="1" dirty="0">
                <a:effectLst/>
                <a:latin typeface="Calibri" panose="020F0502020204030204" pitchFamily="34" charset="0"/>
                <a:ea typeface="Calibri" panose="020F0502020204030204" pitchFamily="34" charset="0"/>
              </a:rPr>
              <a:t>الإساءة الجسدية: </a:t>
            </a:r>
            <a:r>
              <a:rPr lang="ar-LB" sz="1100" dirty="0">
                <a:effectLst/>
                <a:latin typeface="Calibri" panose="020F0502020204030204" pitchFamily="34" charset="0"/>
                <a:ea typeface="Calibri" panose="020F0502020204030204" pitchFamily="34" charset="0"/>
              </a:rPr>
              <a:t>تشتمل على التسبب المتعمد بالإصابة أو الأذى للجسد، مثلاً من خلال الصفع أو الركل أو الضرب، أو استخدام غرض ساخن أو مادة ساخنة أو لهب ساخن للتسبب بحروق للجسد، أو الدفع واللكم والتسبب بالألم بواسطة غرض.</a:t>
            </a:r>
          </a:p>
          <a:p>
            <a:pPr marL="0" marR="0" indent="0" algn="just" rtl="1">
              <a:lnSpc>
                <a:spcPct val="106000"/>
              </a:lnSpc>
              <a:spcBef>
                <a:spcPts val="0"/>
              </a:spcBef>
              <a:spcAft>
                <a:spcPts val="800"/>
              </a:spcAft>
              <a:buFont typeface="Arial" panose="020B0604020202020204" pitchFamily="34" charset="0"/>
              <a:buNone/>
            </a:pPr>
            <a:r>
              <a:rPr lang="ar-LB" sz="1100" b="1" dirty="0">
                <a:effectLst/>
                <a:latin typeface="Calibri" panose="020F0502020204030204" pitchFamily="34" charset="0"/>
                <a:ea typeface="Calibri" panose="020F0502020204030204" pitchFamily="34" charset="0"/>
              </a:rPr>
              <a:t>الإساءة العاطفية: </a:t>
            </a:r>
            <a:r>
              <a:rPr lang="ar-LB" sz="1100" dirty="0">
                <a:effectLst/>
                <a:latin typeface="Calibri" panose="020F0502020204030204" pitchFamily="34" charset="0"/>
                <a:ea typeface="Calibri" panose="020F0502020204030204" pitchFamily="34" charset="0"/>
              </a:rPr>
              <a:t>تشتمل على عدم قيام أحد الوالدَين او مقدم الرعاية مع الوقت بتوفير بيئة ملائمة وداعمة للنمو. ويمكنها أن تتضمن أنواعاً متعددة من السلوكيات مثل: </a:t>
            </a:r>
          </a:p>
          <a:p>
            <a:pPr marL="171450" marR="0" indent="-171450" algn="just" rtl="1">
              <a:lnSpc>
                <a:spcPct val="106000"/>
              </a:lnSpc>
              <a:spcBef>
                <a:spcPts val="0"/>
              </a:spcBef>
              <a:spcAft>
                <a:spcPts val="800"/>
              </a:spcAft>
              <a:buFontTx/>
              <a:buChar char="-"/>
            </a:pPr>
            <a:r>
              <a:rPr lang="ar-LB" sz="1100" dirty="0">
                <a:effectLst/>
                <a:latin typeface="Calibri" panose="020F0502020204030204" pitchFamily="34" charset="0"/>
                <a:ea typeface="Calibri" panose="020F0502020204030204" pitchFamily="34" charset="0"/>
              </a:rPr>
              <a:t>إخبار الطفل أنكم تتمنون لو أنه لم يولد قط أو لو أنه يموت</a:t>
            </a:r>
          </a:p>
          <a:p>
            <a:pPr marL="171450" marR="0" indent="-171450" algn="just" rtl="1">
              <a:lnSpc>
                <a:spcPct val="106000"/>
              </a:lnSpc>
              <a:spcBef>
                <a:spcPts val="0"/>
              </a:spcBef>
              <a:spcAft>
                <a:spcPts val="800"/>
              </a:spcAft>
              <a:buFontTx/>
              <a:buChar char="-"/>
            </a:pPr>
            <a:r>
              <a:rPr lang="ar-LB" sz="1100" dirty="0">
                <a:effectLst/>
                <a:latin typeface="Calibri" panose="020F0502020204030204" pitchFamily="34" charset="0"/>
                <a:ea typeface="Calibri" panose="020F0502020204030204" pitchFamily="34" charset="0"/>
              </a:rPr>
              <a:t>إخبار الطفل أنه ليس محبوبا أو أنه لا يساحق ان نحبه</a:t>
            </a:r>
          </a:p>
          <a:p>
            <a:pPr marL="171450" marR="0" indent="-171450" algn="just" rtl="1">
              <a:lnSpc>
                <a:spcPct val="106000"/>
              </a:lnSpc>
              <a:spcBef>
                <a:spcPts val="0"/>
              </a:spcBef>
              <a:spcAft>
                <a:spcPts val="800"/>
              </a:spcAft>
              <a:buFontTx/>
              <a:buChar char="-"/>
            </a:pPr>
            <a:r>
              <a:rPr lang="ar-LB" sz="1100" dirty="0">
                <a:effectLst/>
                <a:latin typeface="Calibri" panose="020F0502020204030204" pitchFamily="34" charset="0"/>
                <a:ea typeface="Calibri" panose="020F0502020204030204" pitchFamily="34" charset="0"/>
              </a:rPr>
              <a:t>التهديد بإلحاق الأذى او بقتل الطفل أو المراهق</a:t>
            </a:r>
          </a:p>
          <a:p>
            <a:pPr marL="171450" marR="0" indent="-171450" algn="just" rtl="1">
              <a:lnSpc>
                <a:spcPct val="106000"/>
              </a:lnSpc>
              <a:spcBef>
                <a:spcPts val="0"/>
              </a:spcBef>
              <a:spcAft>
                <a:spcPts val="800"/>
              </a:spcAft>
              <a:buFontTx/>
              <a:buChar char="-"/>
            </a:pPr>
            <a:r>
              <a:rPr lang="ar-LB" sz="1100" dirty="0">
                <a:effectLst/>
                <a:latin typeface="Calibri" panose="020F0502020204030204" pitchFamily="34" charset="0"/>
                <a:ea typeface="Calibri" panose="020F0502020204030204" pitchFamily="34" charset="0"/>
              </a:rPr>
              <a:t>إخبار الطفل أو المراهق بأنه غبي أو عديم النفع</a:t>
            </a:r>
          </a:p>
          <a:p>
            <a:pPr marL="0" marR="0" indent="0" algn="just" rtl="1">
              <a:lnSpc>
                <a:spcPct val="106000"/>
              </a:lnSpc>
              <a:spcBef>
                <a:spcPts val="0"/>
              </a:spcBef>
              <a:spcAft>
                <a:spcPts val="800"/>
              </a:spcAft>
              <a:buFontTx/>
              <a:buNone/>
            </a:pPr>
            <a:r>
              <a:rPr lang="ar-LB" sz="1100" b="1" dirty="0">
                <a:effectLst/>
                <a:latin typeface="Calibri" panose="020F0502020204030204" pitchFamily="34" charset="0"/>
                <a:ea typeface="Calibri" panose="020F0502020204030204" pitchFamily="34" charset="0"/>
              </a:rPr>
              <a:t>الإهمال: </a:t>
            </a:r>
            <a:r>
              <a:rPr lang="ar-LB" sz="1100" dirty="0">
                <a:effectLst/>
                <a:latin typeface="Calibri" panose="020F0502020204030204" pitchFamily="34" charset="0"/>
                <a:ea typeface="Calibri" panose="020F0502020204030204" pitchFamily="34" charset="0"/>
              </a:rPr>
              <a:t>يشتمل على عدم قيام مقدم الرعاية بتوفير ما يلزم لتطور ورفاه الطفل، مع أن لدى الأهل القدرة على القيام بذلك، لجهة الصحة؛ والتعليم؛ والتطور العاطفي؛ والتغذية؛ والمأوى؛ وظروف الحياة الآمنة. الإهمال هو شكل من أشكال سوء المعاملة ويمكن ان يتخذ أشكالاً متعددة (جسدي، طبي، عاطفي، تعليمي، إشرافي، علاقاتي). </a:t>
            </a:r>
            <a:endParaRPr lang="en-US" sz="1100" dirty="0">
              <a:effectLst/>
              <a:latin typeface="Calibri" panose="020F0502020204030204" pitchFamily="34" charset="0"/>
              <a:ea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sz="1200" b="0" i="1" u="none" strike="noStrike" baseline="0" dirty="0">
              <a:latin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ينص المعيار 8 على ما يلي: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تتمّ حماية الأطفال من سوء المعاملة الجسدية والعاطفية، ويتمكنون من الوصول إلى خدمات استجابة ملائمة للسياق، وخاصة بالنوع الاجتماعي، والعمر، والإعاقة.</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يمكن أن يلقى بعض أشكال العنف دعمًا من الأعراف الاجتماعية، مثل 'حق' الأهل في ضرب أطفالهم</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يمكن أن توفر الأوضاع الإنسانية فرصاً لإعادة تقييم الأعراف الاجتماعية التي تشجع على العنف وسوء المعاملة</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وتشير الأدلة الى أن الأعراف والمواقف الاجتماعية المئذية يمكن تغييرها من خلال التدخّلات طويلة الأمد مثل التي تنفذ في الأزمات الممتدة أو في المراحل الانتقالية من الأوضاع الإنسانية إلى الأوضاع الإنمائية</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 </a:t>
            </a:r>
            <a:r>
              <a:rPr lang="ar-LB" sz="1800" b="0" i="0" dirty="0">
                <a:latin typeface="Arial"/>
                <a:ea typeface="Arial"/>
                <a:cs typeface="Arial"/>
                <a:sym typeface="Arial"/>
              </a:rPr>
              <a:t>القواعد والقيم، من إنسباير]</a:t>
            </a: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b="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قد يكون من المفيد </a:t>
            </a:r>
            <a:r>
              <a:rPr lang="ar-SA" sz="1800" dirty="0">
                <a:solidFill>
                  <a:srgbClr val="000000"/>
                </a:solidFill>
                <a:effectLst/>
                <a:ea typeface="Calibri" panose="020F0502020204030204" pitchFamily="34" charset="0"/>
                <a:cs typeface="Simplified Arabic" panose="02020603050405020304" pitchFamily="18" charset="-78"/>
              </a:rPr>
              <a:t>العمل مع الجهات الفاعلة في المجتمع المحلّي، بما في ذلك المدارس، من أجل الحدّ من أي وصمة عار متعلقة بسوء المعاملة</a:t>
            </a:r>
            <a:r>
              <a:rPr lang="ar-LB" sz="1800" dirty="0">
                <a:solidFill>
                  <a:srgbClr val="000000"/>
                </a:solidFill>
                <a:effectLst/>
                <a:ea typeface="Calibri" panose="020F0502020204030204" pitchFamily="34" charset="0"/>
                <a:cs typeface="Simplified Arabic" panose="02020603050405020304" pitchFamily="18" charset="-78"/>
              </a:rPr>
              <a:t> </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رمزا البيئات الآمنة والتعليم والمهارات الحياتية</a:t>
            </a:r>
            <a:r>
              <a:rPr lang="ar-LB" sz="1800" b="0" i="0" dirty="0">
                <a:latin typeface="Arial"/>
                <a:ea typeface="Arial"/>
                <a:cs typeface="Arial"/>
                <a:sym typeface="Arial"/>
              </a:rPr>
              <a:t>، من إنسباير]</a:t>
            </a:r>
          </a:p>
          <a:p>
            <a:pPr marL="0" marR="0" algn="just" rtl="1">
              <a:lnSpc>
                <a:spcPct val="106000"/>
              </a:lnSpc>
              <a:spcBef>
                <a:spcPts val="0"/>
              </a:spcBef>
              <a:spcAft>
                <a:spcPts val="800"/>
              </a:spcAft>
              <a:buFont typeface="Arial" panose="020B0604020202020204" pitchFamily="34" charset="0"/>
              <a:buChar char="•"/>
            </a:pPr>
            <a:r>
              <a:rPr lang="ar-SA" sz="1100" dirty="0">
                <a:effectLst/>
                <a:latin typeface="Calibri" panose="020F0502020204030204" pitchFamily="34" charset="0"/>
                <a:ea typeface="Calibri" panose="020F0502020204030204" pitchFamily="34" charset="0"/>
                <a:cs typeface="Simplified Arabic" panose="02020603050405020304" pitchFamily="18" charset="-78"/>
              </a:rPr>
              <a:t>تشتمل تبعات الإساءة والعنف الجسديَين والعاطفيَين على</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171450" marR="0" indent="-171450" algn="just" rtl="1">
              <a:lnSpc>
                <a:spcPct val="106000"/>
              </a:lnSpc>
              <a:spcBef>
                <a:spcPts val="0"/>
              </a:spcBef>
              <a:spcAft>
                <a:spcPts val="800"/>
              </a:spcAft>
              <a:buFont typeface="Courier New" panose="02070309020205020404" pitchFamily="49" charset="0"/>
              <a:buChar char="o"/>
            </a:pPr>
            <a:r>
              <a:rPr lang="ar-SA" sz="1100" dirty="0">
                <a:solidFill>
                  <a:srgbClr val="000000"/>
                </a:solidFill>
                <a:effectLst/>
                <a:latin typeface="Noto Sans Symbols"/>
                <a:ea typeface="Noto Sans Symbols"/>
                <a:cs typeface="Simplified Arabic" panose="02020603050405020304" pitchFamily="18" charset="-78"/>
              </a:rPr>
              <a:t>الإصابة الجسدية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حروق، عظام مكسورة، إصابات في الدماغ، إلخ</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 typeface="Courier New" panose="02070309020205020404" pitchFamily="49" charset="0"/>
              <a:buChar char="o"/>
            </a:pPr>
            <a:r>
              <a:rPr lang="ar-SA" sz="1100" dirty="0">
                <a:solidFill>
                  <a:srgbClr val="000000"/>
                </a:solidFill>
                <a:effectLst/>
                <a:latin typeface="Noto Sans Symbols"/>
                <a:ea typeface="Noto Sans Symbols"/>
                <a:cs typeface="Simplified Arabic" panose="02020603050405020304" pitchFamily="18" charset="-78"/>
              </a:rPr>
              <a:t>انخفاض الرفاه النفسي الاجتماعي والصحة العقلية؛</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 typeface="Courier New" panose="02070309020205020404" pitchFamily="49" charset="0"/>
              <a:buChar char="o"/>
            </a:pPr>
            <a:r>
              <a:rPr lang="ar-SA" sz="1100" dirty="0">
                <a:solidFill>
                  <a:srgbClr val="000000"/>
                </a:solidFill>
                <a:effectLst/>
                <a:latin typeface="Noto Sans Symbols"/>
                <a:ea typeface="Noto Sans Symbols"/>
                <a:cs typeface="Simplified Arabic" panose="02020603050405020304" pitchFamily="18" charset="-78"/>
              </a:rPr>
              <a:t>الإعاقة الجسدية أو المعرفية الدائمة؛ </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 typeface="Courier New" panose="02070309020205020404" pitchFamily="49" charset="0"/>
              <a:buChar char="o"/>
            </a:pPr>
            <a:r>
              <a:rPr lang="ar-SA" sz="1100" dirty="0">
                <a:solidFill>
                  <a:srgbClr val="000000"/>
                </a:solidFill>
                <a:effectLst/>
                <a:latin typeface="Noto Sans Symbols"/>
                <a:ea typeface="Noto Sans Symbols"/>
                <a:cs typeface="Simplified Arabic" panose="02020603050405020304" pitchFamily="18" charset="-78"/>
              </a:rPr>
              <a:t>الأمراض طويلة الأمد المتعلقة بالضغط السام؛ و</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أو</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 typeface="Courier New" panose="02070309020205020404" pitchFamily="49" charset="0"/>
              <a:buChar char="o"/>
            </a:pPr>
            <a:r>
              <a:rPr lang="ar-SA" sz="1100" dirty="0">
                <a:solidFill>
                  <a:srgbClr val="000000"/>
                </a:solidFill>
                <a:effectLst/>
                <a:latin typeface="Noto Sans Symbols"/>
                <a:ea typeface="Noto Sans Symbols"/>
                <a:cs typeface="Simplified Arabic" panose="02020603050405020304" pitchFamily="18" charset="-78"/>
              </a:rPr>
              <a:t>الوفاة</a:t>
            </a:r>
            <a:r>
              <a:rPr lang="ar-SY" sz="1100" dirty="0">
                <a:solidFill>
                  <a:srgbClr val="000000"/>
                </a:solidFill>
                <a:effectLst/>
                <a:latin typeface="Noto Sans Symbols"/>
                <a:ea typeface="Noto Sans Symbols"/>
                <a:cs typeface="Simplified Arabic" panose="02020603050405020304" pitchFamily="18" charset="-78"/>
              </a:rPr>
              <a:t>. </a:t>
            </a:r>
            <a:endParaRPr lang="en-US" sz="1100" dirty="0">
              <a:effectLst/>
              <a:latin typeface="Noto Sans Symbols"/>
              <a:ea typeface="Noto Sans Symbols"/>
              <a:cs typeface="Noto Sans Symbols"/>
            </a:endParaRP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لضمان سلامة الأطفال والوقاية من المزيد من الأذى، يتعين على </a:t>
            </a:r>
            <a:r>
              <a:rPr lang="ar-SA" sz="1800" dirty="0">
                <a:effectLst/>
                <a:ea typeface="Calibri" panose="020F0502020204030204" pitchFamily="34" charset="0"/>
                <a:cs typeface="Simplified Arabic" panose="02020603050405020304" pitchFamily="18" charset="-78"/>
              </a:rPr>
              <a:t>العاملون الاجتماعي</a:t>
            </a:r>
            <a:r>
              <a:rPr lang="ar-LB" sz="1800" dirty="0">
                <a:effectLst/>
                <a:ea typeface="Calibri" panose="020F0502020204030204" pitchFamily="34" charset="0"/>
                <a:cs typeface="Simplified Arabic" panose="02020603050405020304" pitchFamily="18" charset="-78"/>
              </a:rPr>
              <a:t>ي</a:t>
            </a:r>
            <a:r>
              <a:rPr lang="ar-SA" sz="1800" dirty="0">
                <a:effectLst/>
                <a:ea typeface="Calibri" panose="020F0502020204030204" pitchFamily="34" charset="0"/>
                <a:cs typeface="Simplified Arabic" panose="02020603050405020304" pitchFamily="18" charset="-78"/>
              </a:rPr>
              <a:t>ن، </a:t>
            </a:r>
            <a:r>
              <a:rPr lang="ar-LB" sz="1800" dirty="0">
                <a:effectLst/>
                <a:ea typeface="Calibri" panose="020F0502020204030204" pitchFamily="34" charset="0"/>
                <a:cs typeface="Simplified Arabic" panose="02020603050405020304" pitchFamily="18" charset="-78"/>
              </a:rPr>
              <a:t>أ</a:t>
            </a:r>
            <a:r>
              <a:rPr lang="ar-SA" sz="1800" dirty="0">
                <a:effectLst/>
                <a:ea typeface="Calibri" panose="020F0502020204030204" pitchFamily="34" charset="0"/>
                <a:cs typeface="Simplified Arabic" panose="02020603050405020304" pitchFamily="18" charset="-78"/>
              </a:rPr>
              <a:t>و</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العامل</a:t>
            </a:r>
            <a:r>
              <a:rPr lang="ar-LB" sz="1800" dirty="0">
                <a:effectLst/>
                <a:ea typeface="Calibri" panose="020F0502020204030204" pitchFamily="34" charset="0"/>
                <a:cs typeface="Simplified Arabic" panose="02020603050405020304" pitchFamily="18" charset="-78"/>
              </a:rPr>
              <a:t>ي</a:t>
            </a:r>
            <a:r>
              <a:rPr lang="ar-SA" sz="1800" dirty="0">
                <a:effectLst/>
                <a:ea typeface="Calibri" panose="020F0502020204030204" pitchFamily="34" charset="0"/>
                <a:cs typeface="Simplified Arabic" panose="02020603050405020304" pitchFamily="18" charset="-78"/>
              </a:rPr>
              <a:t>ن في مجال الصحة أو في المجتمعات المحلّية، </a:t>
            </a:r>
            <a:r>
              <a:rPr lang="ar-LB" sz="1800" dirty="0">
                <a:effectLst/>
                <a:ea typeface="Calibri" panose="020F0502020204030204" pitchFamily="34" charset="0"/>
                <a:cs typeface="Simplified Arabic" panose="02020603050405020304" pitchFamily="18" charset="-78"/>
              </a:rPr>
              <a:t>الذين يتعاملون مع حالات سزء المعاملة،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مراعاة مبادئ السرية، والموافقة المستنيرة/ القبول المستنير، و</a:t>
            </a:r>
            <a:r>
              <a:rPr lang="ar-SA" sz="1800" u="sng" dirty="0">
                <a:solidFill>
                  <a:srgbClr val="0563C1"/>
                </a:solidFill>
                <a:effectLst/>
                <a:ea typeface="Calibri" panose="020F0502020204030204" pitchFamily="34" charset="0"/>
                <a:cs typeface="Simplified Arabic" panose="02020603050405020304" pitchFamily="18" charset="-78"/>
                <a:hlinkClick r:id="rId3"/>
              </a:rPr>
              <a:t>مصالح الطفل الفضلى</a:t>
            </a:r>
            <a:r>
              <a:rPr lang="ar-SY" sz="1800" u="sng" dirty="0">
                <a:solidFill>
                  <a:srgbClr val="0563C1"/>
                </a:solidFill>
                <a:effectLst/>
                <a:ea typeface="Calibri" panose="020F0502020204030204" pitchFamily="34" charset="0"/>
                <a:cs typeface="Simplified Arabic" panose="02020603050405020304" pitchFamily="18" charset="-78"/>
                <a:hlinkClick r:id="rId3"/>
              </a:rPr>
              <a:t>.</a:t>
            </a:r>
            <a:r>
              <a:rPr lang="ar-SA"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و</a:t>
            </a:r>
            <a:r>
              <a:rPr lang="ar-SA" sz="1800" dirty="0">
                <a:effectLst/>
                <a:ea typeface="Calibri" panose="020F0502020204030204" pitchFamily="34" charset="0"/>
                <a:cs typeface="Simplified Arabic" panose="02020603050405020304" pitchFamily="18" charset="-78"/>
              </a:rPr>
              <a:t>يجب أن يأخذوا في الاعتبار قدر المستطاع رغبات وحقوق وكرامة الطفل</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ar-LB" sz="1800" dirty="0">
              <a:effectLst/>
              <a:ea typeface="Calibri" panose="020F0502020204030204" pitchFamily="34" charset="0"/>
              <a:cs typeface="Simplified Arabic" panose="02020603050405020304" pitchFamily="18" charset="-78"/>
            </a:endParaRP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solidFill>
                  <a:srgbClr val="000000"/>
                </a:solidFill>
                <a:effectLst/>
                <a:ea typeface="Calibri" panose="020F0502020204030204" pitchFamily="34" charset="0"/>
                <a:cs typeface="Simplified Arabic" panose="02020603050405020304" pitchFamily="18" charset="-78"/>
              </a:rPr>
              <a:t>تتزايد مخاطر سوء معاملة الأطفال في الأزمات الإنسانية، وتؤثر على جميع مستويات النموذج الاجتماعي الإيكولوجي. بالإضافة إلى التدخلات على المستوى الفردي والعائلي، يجب أن نعمل مع الهيكليات التعليمية والمؤسسية الخاصة والعامة، ومع مؤسسات </a:t>
            </a:r>
            <a:r>
              <a:rPr lang="ar-SA" sz="1800" dirty="0">
                <a:solidFill>
                  <a:srgbClr val="000000"/>
                </a:solidFill>
                <a:effectLst/>
                <a:ea typeface="Calibri" panose="020F0502020204030204" pitchFamily="34" charset="0"/>
                <a:cs typeface="Simplified Arabic" panose="02020603050405020304" pitchFamily="18" charset="-78"/>
              </a:rPr>
              <a:t>إنفاذ </a:t>
            </a:r>
            <a:r>
              <a:rPr lang="ar-LB" sz="1800" dirty="0">
                <a:solidFill>
                  <a:srgbClr val="000000"/>
                </a:solidFill>
                <a:effectLst/>
                <a:ea typeface="Calibri" panose="020F0502020204030204" pitchFamily="34" charset="0"/>
                <a:cs typeface="Simplified Arabic" panose="02020603050405020304" pitchFamily="18" charset="-78"/>
              </a:rPr>
              <a:t>ال</a:t>
            </a:r>
            <a:r>
              <a:rPr lang="ar-SA" sz="1800" dirty="0">
                <a:solidFill>
                  <a:srgbClr val="000000"/>
                </a:solidFill>
                <a:effectLst/>
                <a:ea typeface="Calibri" panose="020F0502020204030204" pitchFamily="34" charset="0"/>
                <a:cs typeface="Simplified Arabic" panose="02020603050405020304" pitchFamily="18" charset="-78"/>
              </a:rPr>
              <a:t>قوانين و</a:t>
            </a:r>
            <a:r>
              <a:rPr lang="ar-LB" sz="1800" dirty="0">
                <a:solidFill>
                  <a:srgbClr val="000000"/>
                </a:solidFill>
                <a:effectLst/>
                <a:ea typeface="Calibri" panose="020F0502020204030204" pitchFamily="34" charset="0"/>
                <a:cs typeface="Simplified Arabic" panose="02020603050405020304" pitchFamily="18" charset="-78"/>
              </a:rPr>
              <a:t>ال</a:t>
            </a:r>
            <a:r>
              <a:rPr lang="ar-SA" sz="1800" dirty="0">
                <a:solidFill>
                  <a:srgbClr val="000000"/>
                </a:solidFill>
                <a:effectLst/>
                <a:ea typeface="Calibri" panose="020F0502020204030204" pitchFamily="34" charset="0"/>
                <a:cs typeface="Simplified Arabic" panose="02020603050405020304" pitchFamily="18" charset="-78"/>
              </a:rPr>
              <a:t>سياسات</a:t>
            </a:r>
            <a:r>
              <a:rPr lang="ar-LB" sz="1800" dirty="0">
                <a:solidFill>
                  <a:srgbClr val="000000"/>
                </a:solidFill>
                <a:effectLst/>
                <a:ea typeface="Calibri" panose="020F0502020204030204" pitchFamily="34" charset="0"/>
                <a:cs typeface="Simplified Arabic" panose="02020603050405020304" pitchFamily="18" charset="-78"/>
              </a:rPr>
              <a:t>، وفي السياقات والأوقات المختلفة التي قد تكون حساسة أكثر (</a:t>
            </a:r>
            <a:r>
              <a:rPr lang="ar-SA" sz="1800" dirty="0">
                <a:solidFill>
                  <a:srgbClr val="000000"/>
                </a:solidFill>
                <a:effectLst/>
                <a:ea typeface="Calibri" panose="020F0502020204030204" pitchFamily="34" charset="0"/>
                <a:cs typeface="Simplified Arabic" panose="02020603050405020304" pitchFamily="18" charset="-78"/>
              </a:rPr>
              <a:t>في الحجر الصحي، أو خلال الهجرة</a:t>
            </a:r>
            <a:r>
              <a:rPr lang="ar-LB" sz="1800" dirty="0">
                <a:solidFill>
                  <a:srgbClr val="000000"/>
                </a:solidFill>
                <a:effectLst/>
                <a:ea typeface="Calibri" panose="020F0502020204030204" pitchFamily="34" charset="0"/>
                <a:cs typeface="Simplified Arabic" panose="02020603050405020304" pitchFamily="18" charset="-78"/>
              </a:rPr>
              <a:t>) </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 تطبيق القوانين وإنفاذها،</a:t>
            </a:r>
            <a:r>
              <a:rPr lang="ar-LB" sz="1800" b="0" i="0" dirty="0">
                <a:latin typeface="Arial"/>
                <a:ea typeface="Arial"/>
                <a:cs typeface="Arial"/>
                <a:sym typeface="Arial"/>
              </a:rPr>
              <a:t> من إنسباير]</a:t>
            </a: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ar-LB" dirty="0"/>
          </a:p>
          <a:p>
            <a:pPr marL="0" marR="0" algn="just" rtl="1">
              <a:lnSpc>
                <a:spcPct val="106000"/>
              </a:lnSpc>
              <a:spcBef>
                <a:spcPts val="0"/>
              </a:spcBef>
              <a:spcAft>
                <a:spcPts val="800"/>
              </a:spcAft>
            </a:pPr>
            <a:r>
              <a:rPr lang="ar-SA" sz="1100" dirty="0">
                <a:effectLst/>
                <a:latin typeface="Calibri" panose="020F0502020204030204" pitchFamily="34" charset="0"/>
                <a:ea typeface="Calibri" panose="020F0502020204030204" pitchFamily="34" charset="0"/>
                <a:cs typeface="Simplified Arabic" panose="02020603050405020304" pitchFamily="18" charset="-78"/>
              </a:rPr>
              <a:t>تستطيع الجهات الفاعلة في المجال الإنساني أن تعزز </a:t>
            </a:r>
            <a:r>
              <a:rPr lang="ar-SA" sz="1100" u="sng" dirty="0">
                <a:solidFill>
                  <a:srgbClr val="0563C1"/>
                </a:solidFill>
                <a:effectLst/>
                <a:latin typeface="Calibri" panose="020F0502020204030204" pitchFamily="34" charset="0"/>
                <a:ea typeface="Calibri" panose="020F0502020204030204" pitchFamily="34" charset="0"/>
                <a:cs typeface="Simplified Arabic" panose="02020603050405020304" pitchFamily="18" charset="-78"/>
              </a:rPr>
              <a:t>مرونة الأطفال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من أجل المساعدة في تقليل وتخفيف مخاطر وحوادث سوء المعاملة من خلال</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تزويد الأطفال بمهارات ملائمة لعمرهم</a:t>
            </a:r>
            <a:r>
              <a:rPr lang="ar-LB" sz="1100" dirty="0">
                <a:solidFill>
                  <a:srgbClr val="000000"/>
                </a:solidFill>
                <a:effectLst/>
                <a:latin typeface="Noto Sans Symbols"/>
                <a:ea typeface="Noto Sans Symbols"/>
                <a:cs typeface="Simplified Arabic" panose="02020603050405020304" pitchFamily="18" charset="-78"/>
              </a:rPr>
              <a:t> (حل المشكلات؛ طلب المساعدة؛ صنع القرارات؛ المشاركة)</a:t>
            </a:r>
            <a:r>
              <a:rPr lang="ar-SA"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تسهيل منتديات النقاش</a:t>
            </a:r>
            <a:r>
              <a:rPr lang="ar-LB" sz="1100" dirty="0">
                <a:solidFill>
                  <a:srgbClr val="000000"/>
                </a:solidFill>
                <a:effectLst/>
                <a:latin typeface="Noto Sans Symbols"/>
                <a:ea typeface="Noto Sans Symbols"/>
                <a:cs typeface="Simplified Arabic" panose="02020603050405020304" pitchFamily="18" charset="-78"/>
              </a:rPr>
              <a:t>، </a:t>
            </a:r>
            <a:r>
              <a:rPr lang="ar-LB" sz="1100" b="1" dirty="0">
                <a:solidFill>
                  <a:srgbClr val="000000"/>
                </a:solidFill>
                <a:effectLst/>
                <a:latin typeface="Noto Sans Symbols"/>
                <a:ea typeface="Noto Sans Symbols"/>
                <a:cs typeface="Simplified Arabic" panose="02020603050405020304" pitchFamily="18" charset="-78"/>
              </a:rPr>
              <a:t>إذا</a:t>
            </a:r>
            <a:r>
              <a:rPr lang="ar-LB" sz="1100" dirty="0">
                <a:solidFill>
                  <a:srgbClr val="000000"/>
                </a:solidFill>
                <a:effectLst/>
                <a:latin typeface="Noto Sans Symbols"/>
                <a:ea typeface="Noto Sans Symbols"/>
                <a:cs typeface="Simplified Arabic" panose="02020603050405020304" pitchFamily="18" charset="-78"/>
              </a:rPr>
              <a:t> </a:t>
            </a:r>
            <a:r>
              <a:rPr lang="ar-LB" sz="8000" b="1" u="sng" dirty="0">
                <a:solidFill>
                  <a:srgbClr val="000000"/>
                </a:solidFill>
                <a:effectLst/>
                <a:latin typeface="Noto Sans Symbols"/>
                <a:ea typeface="Noto Sans Symbols"/>
                <a:cs typeface="Simplified Arabic" panose="02020603050405020304" pitchFamily="18" charset="-78"/>
              </a:rPr>
              <a:t>لم</a:t>
            </a:r>
            <a:r>
              <a:rPr lang="ar-LB" sz="1100" dirty="0">
                <a:solidFill>
                  <a:srgbClr val="000000"/>
                </a:solidFill>
                <a:effectLst/>
                <a:latin typeface="Noto Sans Symbols"/>
                <a:ea typeface="Noto Sans Symbols"/>
                <a:cs typeface="Simplified Arabic" panose="02020603050405020304" pitchFamily="18" charset="-78"/>
              </a:rPr>
              <a:t> تكن تشجع الناجين على تشارك التجارب المسببة للصدمة ضمن مجموعة </a:t>
            </a:r>
            <a:r>
              <a:rPr lang="ar-LB" sz="1100" i="0" dirty="0">
                <a:latin typeface="Arial" panose="020B0604020202020204" pitchFamily="34" charset="0"/>
                <a:ea typeface="Arial"/>
                <a:cs typeface="Arial" panose="020B0604020202020204" pitchFamily="34" charset="0"/>
                <a:sym typeface="Arial"/>
              </a:rPr>
              <a:t>[← </a:t>
            </a:r>
            <a:r>
              <a:rPr lang="ar-LB" sz="1100" i="0" dirty="0">
                <a:latin typeface="Arial"/>
                <a:ea typeface="Arial"/>
                <a:cs typeface="Arial"/>
                <a:sym typeface="Arial"/>
              </a:rPr>
              <a:t>رمز التعليم والمهارات الحياتية</a:t>
            </a:r>
            <a:r>
              <a:rPr lang="ar-LB" sz="1100" b="0" i="0" dirty="0">
                <a:latin typeface="Arial"/>
                <a:ea typeface="Arial"/>
                <a:cs typeface="Arial"/>
                <a:sym typeface="Arial"/>
              </a:rPr>
              <a:t>، من إنسباير]</a:t>
            </a:r>
            <a:r>
              <a:rPr lang="ar-SA"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إعادة تقييم الأعراف الاجتماعية التي تشجع على العنف وسوء المعاملة</a:t>
            </a:r>
            <a:r>
              <a:rPr lang="ar-LB" sz="1800" dirty="0">
                <a:effectLst/>
                <a:ea typeface="Calibri" panose="020F0502020204030204" pitchFamily="34" charset="0"/>
                <a:cs typeface="Simplified Arabic" panose="02020603050405020304" pitchFamily="18" charset="-78"/>
              </a:rPr>
              <a:t> </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 </a:t>
            </a:r>
            <a:r>
              <a:rPr lang="ar-LB" sz="1800" b="0" i="0" dirty="0">
                <a:latin typeface="Arial"/>
                <a:ea typeface="Arial"/>
                <a:cs typeface="Arial"/>
                <a:sym typeface="Arial"/>
              </a:rPr>
              <a:t>القواعد والقيم، من إنسباير]؛</a:t>
            </a:r>
          </a:p>
          <a:p>
            <a:pPr marL="0" marR="0" algn="just" rtl="1">
              <a:lnSpc>
                <a:spcPct val="106000"/>
              </a:lnSpc>
              <a:spcBef>
                <a:spcPts val="0"/>
              </a:spcBef>
              <a:spcAft>
                <a:spcPts val="800"/>
              </a:spcAft>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وضع وتوزيع رسائل توعية شاملة وصديقة للطفل حول تعريف وأشكال سوء المعاملة؛ </a:t>
            </a:r>
            <a:r>
              <a:rPr lang="ar-SY"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آثار سوء المعاملة؛ وخدمات الدعم المتاحة لمنع سوء المعاملة والاستجابة لها</a:t>
            </a:r>
            <a:r>
              <a:rPr lang="ar-LB" sz="1800" dirty="0">
                <a:solidFill>
                  <a:srgbClr val="000000"/>
                </a:solidFill>
                <a:effectLst/>
                <a:ea typeface="Calibri" panose="020F0502020204030204" pitchFamily="34" charset="0"/>
                <a:cs typeface="Simplified Arabic" panose="02020603050405020304" pitchFamily="18" charset="-78"/>
              </a:rPr>
              <a:t> </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 </a:t>
            </a:r>
            <a:r>
              <a:rPr lang="ar-LB" sz="1800" b="0" i="0" dirty="0">
                <a:latin typeface="Arial"/>
                <a:ea typeface="Arial"/>
                <a:cs typeface="Arial"/>
                <a:sym typeface="Arial"/>
              </a:rPr>
              <a:t>خدمات الاستجابة والدعم، من إنسباير]؛</a:t>
            </a:r>
          </a:p>
          <a:p>
            <a:pPr marL="0" marR="0" algn="just" rtl="1">
              <a:lnSpc>
                <a:spcPct val="106000"/>
              </a:lnSpc>
              <a:spcBef>
                <a:spcPts val="0"/>
              </a:spcBef>
              <a:spcAft>
                <a:spcPts val="800"/>
              </a:spcAft>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تزويد الأطفال المعرضين للخطر بإمكانية الوصول إلى الأنشطة الملائمة للنوع الاجتماعي والعمر والإعاقة، التي تدعم مهارات التأقلم الإيجابية والعلاقات السليمة بين الأقران، بما في ذلك الأنشطة الجماعية من أجل رفاه الطفل </a:t>
            </a:r>
            <a:endParaRPr lang="ar-LB" sz="1100" dirty="0">
              <a:solidFill>
                <a:schemeClr val="dk1"/>
              </a:solidFill>
              <a:effectLst/>
              <a:latin typeface="Noto Sans Symbols"/>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endParaRPr lang="ar-LB" sz="1100" dirty="0">
              <a:solidFill>
                <a:schemeClr val="dk1"/>
              </a:solidFill>
              <a:effectLst/>
              <a:latin typeface="Noto Sans Symbols"/>
              <a:cs typeface="Simplified Arabic" panose="02020603050405020304" pitchFamily="18" charset="-78"/>
            </a:endParaRPr>
          </a:p>
          <a:p>
            <a:pPr marL="0" marR="0" indent="0" algn="just" rtl="1">
              <a:lnSpc>
                <a:spcPct val="106000"/>
              </a:lnSpc>
              <a:spcBef>
                <a:spcPts val="0"/>
              </a:spcBef>
              <a:spcAft>
                <a:spcPts val="800"/>
              </a:spcAft>
              <a:buFont typeface="Arial" panose="020B0604020202020204" pitchFamily="34" charset="0"/>
              <a:buNone/>
            </a:pPr>
            <a:r>
              <a:rPr lang="ar-LB" dirty="0">
                <a:solidFill>
                  <a:srgbClr val="1690BF"/>
                </a:solidFill>
                <a:effectLst/>
              </a:rPr>
              <a:t>تستطيع الجهات الفاعلة في المجال الإنساني أن تعزز سلامة الأطفال من خلال: </a:t>
            </a:r>
            <a:endParaRPr lang="en-US" dirty="0">
              <a:solidFill>
                <a:srgbClr val="1690BF"/>
              </a:solidFill>
              <a:effectLst/>
            </a:endParaRPr>
          </a:p>
          <a:p>
            <a:pPr marL="514350" indent="-285750" algn="r" rtl="1">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دعم مقدّمي الرعاية لتطوير مهارات التأقلم والتربية الوالدية الإيجابية، والوصول إلى دعم معيشي </a:t>
            </a:r>
            <a:endParaRPr lang="ar-LB" sz="1800" dirty="0">
              <a:solidFill>
                <a:srgbClr val="000000"/>
              </a:solidFill>
              <a:effectLst/>
              <a:ea typeface="Calibri" panose="020F0502020204030204" pitchFamily="34" charset="0"/>
              <a:cs typeface="Simplified Arabic" panose="02020603050405020304" pitchFamily="18" charset="-78"/>
            </a:endParaRPr>
          </a:p>
          <a:p>
            <a:pPr marL="514350" indent="-285750" algn="r" rtl="1">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تعزيز قدرات الحماية لدى المعلمين، والأهل، ومقدّمي الرعاية، وغيرهم ممَن هم على اتّصال مباشر بالأطفال </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 </a:t>
            </a:r>
            <a:r>
              <a:rPr lang="ar-LB" sz="1800" b="0" i="0" dirty="0">
                <a:latin typeface="Arial"/>
                <a:ea typeface="Arial"/>
                <a:cs typeface="Arial"/>
                <a:sym typeface="Arial"/>
              </a:rPr>
              <a:t>دعم الوالدَين ومقدمي الرعاية، من إنسباير]</a:t>
            </a:r>
            <a:endParaRPr lang="ar-LB" sz="1800" dirty="0">
              <a:solidFill>
                <a:srgbClr val="000000"/>
              </a:solidFill>
              <a:effectLst/>
              <a:ea typeface="Calibri" panose="020F0502020204030204" pitchFamily="34" charset="0"/>
              <a:cs typeface="Simplified Arabic" panose="02020603050405020304" pitchFamily="18" charset="-78"/>
            </a:endParaRPr>
          </a:p>
          <a:p>
            <a:pPr marL="514350" indent="-285750" algn="r" rtl="1">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التعاون مع أعضاء المجتمع المحلّي ل</a:t>
            </a:r>
            <a:r>
              <a:rPr lang="ar-LB" sz="1800" dirty="0">
                <a:solidFill>
                  <a:srgbClr val="000000"/>
                </a:solidFill>
                <a:effectLst/>
                <a:ea typeface="Calibri" panose="020F0502020204030204" pitchFamily="34" charset="0"/>
                <a:cs typeface="Simplified Arabic" panose="02020603050405020304" pitchFamily="18" charset="-78"/>
              </a:rPr>
              <a:t>زيادة </a:t>
            </a:r>
            <a:r>
              <a:rPr lang="ar-SA" sz="1800" dirty="0">
                <a:solidFill>
                  <a:srgbClr val="000000"/>
                </a:solidFill>
                <a:effectLst/>
                <a:ea typeface="Calibri" panose="020F0502020204030204" pitchFamily="34" charset="0"/>
                <a:cs typeface="Simplified Arabic" panose="02020603050405020304" pitchFamily="18" charset="-78"/>
              </a:rPr>
              <a:t>الوعي بعلامات وعواقب الضيق النفسي الاجتماعي لدى الأطفال ومقدّمي الرعاية</a:t>
            </a:r>
            <a:r>
              <a:rPr lang="ar-LB" sz="1800" dirty="0">
                <a:solidFill>
                  <a:srgbClr val="000000"/>
                </a:solidFill>
                <a:effectLst/>
                <a:ea typeface="Calibri" panose="020F0502020204030204" pitchFamily="34" charset="0"/>
                <a:cs typeface="Simplified Arabic" panose="02020603050405020304" pitchFamily="18" charset="-78"/>
              </a:rPr>
              <a:t> (و/أو مساعدة الأهل على التعامل مع سلوك أطفالهم الصعب، كي يروا المنفعة في إعادة تأطيره ليكون نتيجة إيجابية) </a:t>
            </a: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solidFill>
                  <a:srgbClr val="000000"/>
                </a:solidFill>
                <a:effectLst/>
                <a:ea typeface="Calibri" panose="020F0502020204030204" pitchFamily="34" charset="0"/>
                <a:cs typeface="Simplified Arabic" panose="02020603050405020304" pitchFamily="18" charset="-78"/>
              </a:rPr>
              <a:t>تزويد الأطفال الذين يعانون أو عانوا من سوء المعاملة بإمكانية الوصول إلى خدمات إدارة الحالات الملائمة والشاملة والسرية</a:t>
            </a:r>
            <a:r>
              <a:rPr lang="ar-LB" sz="1800" dirty="0">
                <a:solidFill>
                  <a:srgbClr val="000000"/>
                </a:solidFill>
                <a:effectLst/>
                <a:ea typeface="Calibri" panose="020F0502020204030204" pitchFamily="34" charset="0"/>
                <a:cs typeface="Simplified Arabic" panose="02020603050405020304" pitchFamily="18" charset="-78"/>
              </a:rPr>
              <a:t>، بما في ذلك التعزيز الاقتصادي </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 </a:t>
            </a:r>
            <a:r>
              <a:rPr lang="ar-LB" sz="1800" b="0" i="0" dirty="0">
                <a:latin typeface="Arial"/>
                <a:ea typeface="Arial"/>
                <a:cs typeface="Arial"/>
                <a:sym typeface="Arial"/>
              </a:rPr>
              <a:t>تعزيز الدخل والاقتصاد، من إنسباير + رمز </a:t>
            </a:r>
            <a:r>
              <a:rPr lang="ar-LB" sz="1800" b="1" i="0" dirty="0">
                <a:latin typeface="Arial"/>
                <a:ea typeface="Arial"/>
                <a:cs typeface="Arial"/>
                <a:sym typeface="Arial"/>
              </a:rPr>
              <a:t>إدارة الحالات</a:t>
            </a:r>
            <a:r>
              <a:rPr lang="ar-LB" sz="1800" b="0" i="0" dirty="0">
                <a:latin typeface="Arial"/>
                <a:ea typeface="Arial"/>
                <a:cs typeface="Arial"/>
                <a:sym typeface="Arial"/>
              </a:rPr>
              <a:t>]</a:t>
            </a:r>
            <a:r>
              <a:rPr lang="ar-SY" sz="1800" dirty="0">
                <a:solidFill>
                  <a:srgbClr val="000000"/>
                </a:solidFill>
                <a:effectLst/>
                <a:ea typeface="Calibri" panose="020F0502020204030204" pitchFamily="34" charset="0"/>
                <a:cs typeface="Simplified Arabic" panose="02020603050405020304" pitchFamily="18" charset="-78"/>
              </a:rPr>
              <a:t>.</a:t>
            </a:r>
            <a:r>
              <a:rPr lang="ar-SA" sz="1800" dirty="0">
                <a:solidFill>
                  <a:srgbClr val="000000"/>
                </a:solidFill>
                <a:effectLst/>
                <a:ea typeface="Calibri" panose="020F0502020204030204" pitchFamily="34" charset="0"/>
                <a:cs typeface="Simplified Arabic" panose="02020603050405020304" pitchFamily="18" charset="-78"/>
              </a:rPr>
              <a:t> </a:t>
            </a:r>
            <a:endParaRPr lang="ar-LB" sz="1800" dirty="0">
              <a:solidFill>
                <a:srgbClr val="000000"/>
              </a:solidFill>
              <a:effectLst/>
              <a:ea typeface="Calibri" panose="020F0502020204030204" pitchFamily="34" charset="0"/>
              <a:cs typeface="Simplified Arabic" panose="02020603050405020304" pitchFamily="18" charset="-78"/>
            </a:endParaRPr>
          </a:p>
          <a:p>
            <a:pPr marL="514350" indent="-285750" algn="r" rtl="1">
              <a:buFont typeface="Arial" panose="020B0604020202020204" pitchFamily="34" charset="0"/>
              <a:buChar char="•"/>
            </a:pPr>
            <a:r>
              <a:rPr lang="ar-LB" sz="1800" dirty="0">
                <a:solidFill>
                  <a:srgbClr val="000000"/>
                </a:solidFill>
                <a:effectLst/>
                <a:ea typeface="Calibri" panose="020F0502020204030204" pitchFamily="34" charset="0"/>
                <a:cs typeface="Simplified Arabic" panose="02020603050405020304" pitchFamily="18" charset="-78"/>
              </a:rPr>
              <a:t>غالبًأ ما تكون إمكانية الوصول إلى الخدمات هي المشكلة، لذلك، يجب أن ندرب مقدمي الرعاية الصحية والاجتماعية في تحديد علامات وأعراض الإساءة والإهمال، و</a:t>
            </a:r>
            <a:r>
              <a:rPr lang="ar-SA" sz="1800" dirty="0">
                <a:solidFill>
                  <a:srgbClr val="000000"/>
                </a:solidFill>
                <a:effectLst/>
                <a:ea typeface="Calibri" panose="020F0502020204030204" pitchFamily="34" charset="0"/>
                <a:cs typeface="Simplified Arabic" panose="02020603050405020304" pitchFamily="18" charset="-78"/>
              </a:rPr>
              <a:t>توفير استجابة نفسية اجتماعية من المستوى الأول</a:t>
            </a:r>
            <a:r>
              <a:rPr lang="ar-LB" sz="1800" dirty="0">
                <a:solidFill>
                  <a:srgbClr val="000000"/>
                </a:solidFill>
                <a:effectLst/>
                <a:ea typeface="Calibri" panose="020F0502020204030204" pitchFamily="34" charset="0"/>
                <a:cs typeface="Simplified Arabic" panose="02020603050405020304" pitchFamily="18" charset="-78"/>
              </a:rPr>
              <a:t>.</a:t>
            </a:r>
            <a:r>
              <a:rPr lang="ar-SA" sz="1800" dirty="0">
                <a:solidFill>
                  <a:srgbClr val="000000"/>
                </a:solidFill>
                <a:effectLst/>
                <a:ea typeface="Calibri" panose="020F0502020204030204" pitchFamily="34" charset="0"/>
                <a:cs typeface="Simplified Arabic" panose="02020603050405020304" pitchFamily="18" charset="-78"/>
              </a:rPr>
              <a:t> </a:t>
            </a:r>
            <a:endParaRPr lang="ar-LB" sz="1800" dirty="0">
              <a:solidFill>
                <a:srgbClr val="000000"/>
              </a:solidFill>
              <a:effectLst/>
              <a:ea typeface="Calibri" panose="020F0502020204030204" pitchFamily="34" charset="0"/>
              <a:cs typeface="Simplified Arabic" panose="02020603050405020304" pitchFamily="18" charset="-78"/>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795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8</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4" name="Imagen 3">
            <a:extLst>
              <a:ext uri="{FF2B5EF4-FFF2-40B4-BE49-F238E27FC236}">
                <a16:creationId xmlns:a16="http://schemas.microsoft.com/office/drawing/2014/main" id="{B07D84A7-E87B-2850-D1F6-F674D515EF29}"/>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74922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30.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66908"/>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عامة عن المعيار 8</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gn="r" rtl="1">
              <a:spcBef>
                <a:spcPts val="0"/>
              </a:spcBef>
              <a:buClr>
                <a:schemeClr val="accent3"/>
              </a:buClr>
            </a:pPr>
            <a:r>
              <a:rPr lang="ar-LB" dirty="0">
                <a:solidFill>
                  <a:schemeClr val="bg2"/>
                </a:solidFill>
                <a:latin typeface="Helvetica Neue" panose="020B0604020202020204" charset="0"/>
              </a:rPr>
              <a:t>هو جزء من الركيزة 2 المتعلقة بمخاطر حماية الطفل</a:t>
            </a:r>
          </a:p>
          <a:p>
            <a:pPr marL="342900" indent="-342900" algn="r" rtl="1">
              <a:spcBef>
                <a:spcPts val="0"/>
              </a:spcBef>
              <a:buClr>
                <a:schemeClr val="accent3"/>
              </a:buClr>
            </a:pPr>
            <a:endParaRPr lang="ar-LB" dirty="0">
              <a:solidFill>
                <a:schemeClr val="bg2"/>
              </a:solidFill>
              <a:latin typeface="Helvetica Neue" panose="020B0604020202020204" charset="0"/>
            </a:endParaRPr>
          </a:p>
          <a:p>
            <a:pPr marL="342900" indent="-342900" algn="r" rtl="1">
              <a:spcBef>
                <a:spcPts val="0"/>
              </a:spcBef>
              <a:buClr>
                <a:schemeClr val="accent3"/>
              </a:buClr>
            </a:pPr>
            <a:r>
              <a:rPr lang="ar-LB" dirty="0">
                <a:solidFill>
                  <a:schemeClr val="bg2"/>
                </a:solidFill>
                <a:latin typeface="Helvetica Neue" panose="020B0604020202020204" charset="0"/>
              </a:rPr>
              <a:t>الخطر = طبيعة ومدى الأخطار + قابلية التعرض للأذى – المرونة</a:t>
            </a:r>
          </a:p>
          <a:p>
            <a:pPr marL="342900" indent="-342900">
              <a:spcBef>
                <a:spcPts val="0"/>
              </a:spcBef>
              <a:buClr>
                <a:schemeClr val="accent3"/>
              </a:buClr>
            </a:pPr>
            <a:endParaRPr lang="en-US" dirty="0">
              <a:solidFill>
                <a:schemeClr val="bg2"/>
              </a:solidFill>
              <a:latin typeface="Helvetica Neue" panose="020B0604020202020204" charset="0"/>
            </a:endParaRPr>
          </a:p>
          <a:p>
            <a:pPr algn="r" rtl="1"/>
            <a:r>
              <a:rPr lang="ar-LB" dirty="0">
                <a:solidFill>
                  <a:schemeClr val="bg2"/>
                </a:solidFill>
                <a:latin typeface="Helvetica Neue" panose="020B0604020202020204" charset="0"/>
              </a:rPr>
              <a:t>الإهمال الجسدي </a:t>
            </a:r>
            <a:r>
              <a:rPr lang="ar-LB" sz="4800" b="1" dirty="0">
                <a:solidFill>
                  <a:schemeClr val="bg2"/>
                </a:solidFill>
                <a:latin typeface="Helvetica Neue" panose="020B0604020202020204" charset="0"/>
              </a:rPr>
              <a:t>و</a:t>
            </a:r>
            <a:r>
              <a:rPr lang="ar-LB" dirty="0">
                <a:solidFill>
                  <a:schemeClr val="bg2"/>
                </a:solidFill>
                <a:latin typeface="Helvetica Neue" panose="020B0604020202020204" charset="0"/>
              </a:rPr>
              <a:t>العاطفي/الإساءة الجسدية والعاطفية</a:t>
            </a:r>
          </a:p>
          <a:p>
            <a:pPr algn="r" rtl="1"/>
            <a:r>
              <a:rPr lang="ar-LB" dirty="0">
                <a:solidFill>
                  <a:schemeClr val="bg2"/>
                </a:solidFill>
                <a:latin typeface="Helvetica Neue" panose="020B0604020202020204" charset="0"/>
              </a:rPr>
              <a:t>أهمية البيئة</a:t>
            </a:r>
          </a:p>
          <a:p>
            <a:pPr algn="r" rtl="1"/>
            <a:r>
              <a:rPr lang="ar-LB" dirty="0">
                <a:solidFill>
                  <a:schemeClr val="bg2"/>
                </a:solidFill>
                <a:latin typeface="Helvetica Neue" panose="020B0604020202020204" charset="0"/>
              </a:rPr>
              <a:t>الآثار القصيرة الأجل والطويلة الأجل</a:t>
            </a:r>
          </a:p>
          <a:p>
            <a:pPr algn="r" rtl="1"/>
            <a:r>
              <a:rPr lang="ar-LB" dirty="0">
                <a:solidFill>
                  <a:schemeClr val="bg2"/>
                </a:solidFill>
                <a:latin typeface="Helvetica Neue" panose="020B0604020202020204" charset="0"/>
              </a:rPr>
              <a:t>التدخلات الشاملة والمنسقة</a:t>
            </a:r>
            <a:endParaRPr lang="en-US" dirty="0">
              <a:solidFill>
                <a:schemeClr val="bg2"/>
              </a:solidFill>
              <a:latin typeface="Helvetica Neue" panose="020B0604020202020204" charset="0"/>
            </a:endParaRPr>
          </a:p>
          <a:p>
            <a:endParaRPr lang="fr-FR" dirty="0">
              <a:solidFill>
                <a:schemeClr val="bg2"/>
              </a:solidFill>
              <a:latin typeface="Helvetica Neue" panose="020B0604020202020204" charset="0"/>
            </a:endParaRPr>
          </a:p>
          <a:p>
            <a:pPr marL="0" indent="0">
              <a:spcBef>
                <a:spcPts val="0"/>
              </a:spcBef>
              <a:buClr>
                <a:schemeClr val="accent3"/>
              </a:buClr>
              <a:buNone/>
            </a:pP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381153" y="5771557"/>
            <a:ext cx="4322432" cy="954107"/>
          </a:xfrm>
          <a:prstGeom prst="rect">
            <a:avLst/>
          </a:prstGeom>
          <a:noFill/>
        </p:spPr>
        <p:txBody>
          <a:bodyPr wrap="square">
            <a:spAutoFit/>
          </a:bodyPr>
          <a:lstStyle/>
          <a:p>
            <a:pPr algn="r"/>
            <a:r>
              <a:rPr lang="ar-LB" sz="2800" dirty="0">
                <a:latin typeface="Ink Free" panose="03080402000500000000" pitchFamily="66" charset="0"/>
              </a:rPr>
              <a:t>أي نوع من الأفعال؟</a:t>
            </a: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39428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3" name="Image 12">
            <a:extLst>
              <a:ext uri="{FF2B5EF4-FFF2-40B4-BE49-F238E27FC236}">
                <a16:creationId xmlns:a16="http://schemas.microsoft.com/office/drawing/2014/main" id="{BC682209-5B7A-4757-83E3-5BA9A50F8681}"/>
              </a:ext>
            </a:extLst>
          </p:cNvPr>
          <p:cNvPicPr>
            <a:picLocks noChangeAspect="1"/>
          </p:cNvPicPr>
          <p:nvPr/>
        </p:nvPicPr>
        <p:blipFill rotWithShape="1">
          <a:blip r:embed="rId6"/>
          <a:srcRect l="6741" t="13884"/>
          <a:stretch/>
        </p:blipFill>
        <p:spPr>
          <a:xfrm>
            <a:off x="3156294" y="5845121"/>
            <a:ext cx="659803" cy="735323"/>
          </a:xfrm>
          <a:prstGeom prst="rect">
            <a:avLst/>
          </a:prstGeom>
        </p:spPr>
      </p:pic>
      <p:pic>
        <p:nvPicPr>
          <p:cNvPr id="12" name="Picture 11">
            <a:extLst>
              <a:ext uri="{FF2B5EF4-FFF2-40B4-BE49-F238E27FC236}">
                <a16:creationId xmlns:a16="http://schemas.microsoft.com/office/drawing/2014/main" id="{2B3FE35D-C179-4957-9B48-25DEAD9B49FC}"/>
              </a:ext>
            </a:extLst>
          </p:cNvPr>
          <p:cNvPicPr>
            <a:picLocks noChangeAspect="1"/>
          </p:cNvPicPr>
          <p:nvPr/>
        </p:nvPicPr>
        <p:blipFill>
          <a:blip r:embed="rId7"/>
          <a:stretch>
            <a:fillRect/>
          </a:stretch>
        </p:blipFill>
        <p:spPr>
          <a:xfrm>
            <a:off x="1094677" y="1212741"/>
            <a:ext cx="1066801" cy="955894"/>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310170" y="285557"/>
            <a:ext cx="6076521" cy="2871057"/>
          </a:xfrm>
        </p:spPr>
        <p:txBody>
          <a:bodyPr>
            <a:normAutofit/>
          </a:bodyPr>
          <a:lstStyle/>
          <a:p>
            <a:pPr marL="50800" indent="0" algn="ctr" rtl="1">
              <a:buNone/>
            </a:pPr>
            <a:r>
              <a:rPr lang="ar-LB" sz="3200" dirty="0">
                <a:solidFill>
                  <a:schemeClr val="bg2"/>
                </a:solidFill>
              </a:rPr>
              <a:t>المعيار 8: </a:t>
            </a:r>
          </a:p>
          <a:p>
            <a:pPr marL="50800" indent="0" algn="ctr" rtl="1">
              <a:buNone/>
            </a:pPr>
            <a:r>
              <a:rPr lang="ar-LB" sz="2400" dirty="0">
                <a:solidFill>
                  <a:schemeClr val="bg2"/>
                </a:solidFill>
              </a:rPr>
              <a:t>"</a:t>
            </a:r>
            <a:r>
              <a:rPr lang="ar-SA" dirty="0"/>
              <a:t>تتمّ حماية الأطفال من سوء المعاملة الجسدية والعاطفية، ويتمكنون من الوصول إلى خدمات استجابة ملائمة للسياق، وخاصة بالنوع الاجتماعي، والعمر، والإعاقة.</a:t>
            </a:r>
            <a:r>
              <a:rPr lang="ar-LB" dirty="0"/>
              <a:t>"</a:t>
            </a:r>
            <a:endParaRPr lang="en-US" dirty="0"/>
          </a:p>
          <a:p>
            <a:pPr marL="50800" indent="0" algn="ctr">
              <a:buNone/>
            </a:pPr>
            <a:endParaRPr lang="fr-FR" sz="2400" dirty="0">
              <a:solidFill>
                <a:schemeClr val="bg2"/>
              </a:solidFill>
            </a:endParaRPr>
          </a:p>
        </p:txBody>
      </p:sp>
      <p:sp>
        <p:nvSpPr>
          <p:cNvPr id="10" name="ZoneTexte 9">
            <a:extLst>
              <a:ext uri="{FF2B5EF4-FFF2-40B4-BE49-F238E27FC236}">
                <a16:creationId xmlns:a16="http://schemas.microsoft.com/office/drawing/2014/main" id="{5E36B909-4CB7-4CF3-AB31-9738435014BA}"/>
              </a:ext>
            </a:extLst>
          </p:cNvPr>
          <p:cNvSpPr txBox="1"/>
          <p:nvPr/>
        </p:nvSpPr>
        <p:spPr>
          <a:xfrm>
            <a:off x="6900468" y="3156614"/>
            <a:ext cx="4821012" cy="2246769"/>
          </a:xfrm>
          <a:prstGeom prst="rect">
            <a:avLst/>
          </a:prstGeom>
          <a:noFill/>
        </p:spPr>
        <p:txBody>
          <a:bodyPr wrap="square">
            <a:spAutoFit/>
          </a:bodyPr>
          <a:lstStyle/>
          <a:p>
            <a:pPr marL="342900" indent="-342900" algn="r" rtl="1">
              <a:buFont typeface="Arial" panose="020B0604020202020204" pitchFamily="34" charset="0"/>
              <a:buChar char="•"/>
            </a:pPr>
            <a:r>
              <a:rPr lang="ar-LB" sz="2800" dirty="0">
                <a:latin typeface="Helvetica Neue" panose="020B0604020202020204" charset="0"/>
              </a:rPr>
              <a:t>الأعراف الاجتماعية</a:t>
            </a:r>
          </a:p>
          <a:p>
            <a:pPr marL="342900" indent="-342900" algn="r" rtl="1">
              <a:buFont typeface="Arial" panose="020B0604020202020204" pitchFamily="34" charset="0"/>
              <a:buChar char="•"/>
            </a:pPr>
            <a:r>
              <a:rPr lang="ar-SA" sz="2800" dirty="0"/>
              <a:t>وصمة عار متعلقة بسوء المعاملة </a:t>
            </a:r>
            <a:endParaRPr lang="ar-LB" sz="2800" dirty="0"/>
          </a:p>
          <a:p>
            <a:pPr marL="342900" indent="-342900" algn="r" rtl="1">
              <a:buFont typeface="Arial" panose="020B0604020202020204" pitchFamily="34" charset="0"/>
              <a:buChar char="•"/>
            </a:pPr>
            <a:r>
              <a:rPr lang="ar-LB" sz="2800" dirty="0">
                <a:latin typeface="Helvetica Neue" panose="020B0604020202020204" charset="0"/>
              </a:rPr>
              <a:t>التبعات</a:t>
            </a:r>
          </a:p>
          <a:p>
            <a:pPr marL="342900" indent="-342900" algn="r" rtl="1">
              <a:buFont typeface="Arial" panose="020B0604020202020204" pitchFamily="34" charset="0"/>
              <a:buChar char="•"/>
            </a:pPr>
            <a:r>
              <a:rPr lang="ar-LB" sz="2800" dirty="0">
                <a:latin typeface="Helvetica Neue" panose="020B0604020202020204" charset="0"/>
              </a:rPr>
              <a:t>سلامة الأطفال</a:t>
            </a:r>
          </a:p>
          <a:p>
            <a:pPr marL="342900" indent="-342900" algn="r" rtl="1">
              <a:buFont typeface="Arial" panose="020B0604020202020204" pitchFamily="34" charset="0"/>
              <a:buChar char="•"/>
            </a:pPr>
            <a:r>
              <a:rPr lang="ar-LB" sz="2800" dirty="0">
                <a:latin typeface="Helvetica Neue" panose="020B0604020202020204" charset="0"/>
              </a:rPr>
              <a:t>تفكير النظم</a:t>
            </a:r>
          </a:p>
        </p:txBody>
      </p:sp>
      <p:pic>
        <p:nvPicPr>
          <p:cNvPr id="4" name="Image 3">
            <a:extLst>
              <a:ext uri="{FF2B5EF4-FFF2-40B4-BE49-F238E27FC236}">
                <a16:creationId xmlns:a16="http://schemas.microsoft.com/office/drawing/2014/main" id="{EB94A7F2-6F06-448F-8C1B-4F93E4EC9F22}"/>
              </a:ext>
            </a:extLst>
          </p:cNvPr>
          <p:cNvPicPr>
            <a:picLocks noChangeAspect="1"/>
          </p:cNvPicPr>
          <p:nvPr/>
        </p:nvPicPr>
        <p:blipFill>
          <a:blip r:embed="rId3"/>
          <a:stretch>
            <a:fillRect/>
          </a:stretch>
        </p:blipFill>
        <p:spPr>
          <a:xfrm>
            <a:off x="6675157" y="3115142"/>
            <a:ext cx="736638" cy="736638"/>
          </a:xfrm>
          <a:prstGeom prst="rect">
            <a:avLst/>
          </a:prstGeom>
        </p:spPr>
      </p:pic>
      <p:pic>
        <p:nvPicPr>
          <p:cNvPr id="6" name="Image 5">
            <a:extLst>
              <a:ext uri="{FF2B5EF4-FFF2-40B4-BE49-F238E27FC236}">
                <a16:creationId xmlns:a16="http://schemas.microsoft.com/office/drawing/2014/main" id="{217E3D21-A9DB-42A5-AF43-6BBB206443FC}"/>
              </a:ext>
            </a:extLst>
          </p:cNvPr>
          <p:cNvPicPr>
            <a:picLocks noChangeAspect="1"/>
          </p:cNvPicPr>
          <p:nvPr/>
        </p:nvPicPr>
        <p:blipFill>
          <a:blip r:embed="rId4"/>
          <a:stretch>
            <a:fillRect/>
          </a:stretch>
        </p:blipFill>
        <p:spPr>
          <a:xfrm>
            <a:off x="6323537" y="3867783"/>
            <a:ext cx="622332" cy="723937"/>
          </a:xfrm>
          <a:prstGeom prst="rect">
            <a:avLst/>
          </a:prstGeom>
        </p:spPr>
      </p:pic>
      <p:pic>
        <p:nvPicPr>
          <p:cNvPr id="8" name="Image 7">
            <a:extLst>
              <a:ext uri="{FF2B5EF4-FFF2-40B4-BE49-F238E27FC236}">
                <a16:creationId xmlns:a16="http://schemas.microsoft.com/office/drawing/2014/main" id="{E29E7965-EC78-425A-83C7-BABB3B829F50}"/>
              </a:ext>
            </a:extLst>
          </p:cNvPr>
          <p:cNvPicPr>
            <a:picLocks noChangeAspect="1"/>
          </p:cNvPicPr>
          <p:nvPr/>
        </p:nvPicPr>
        <p:blipFill>
          <a:blip r:embed="rId5"/>
          <a:stretch>
            <a:fillRect/>
          </a:stretch>
        </p:blipFill>
        <p:spPr>
          <a:xfrm>
            <a:off x="7212220" y="5453917"/>
            <a:ext cx="692186" cy="641383"/>
          </a:xfrm>
          <a:prstGeom prst="rect">
            <a:avLst/>
          </a:prstGeom>
        </p:spPr>
      </p:pic>
      <p:pic>
        <p:nvPicPr>
          <p:cNvPr id="12" name="Image 11">
            <a:extLst>
              <a:ext uri="{FF2B5EF4-FFF2-40B4-BE49-F238E27FC236}">
                <a16:creationId xmlns:a16="http://schemas.microsoft.com/office/drawing/2014/main" id="{088170FA-79D5-4C01-BE98-E9E6B1E0AE23}"/>
              </a:ext>
            </a:extLst>
          </p:cNvPr>
          <p:cNvPicPr>
            <a:picLocks noChangeAspect="1"/>
          </p:cNvPicPr>
          <p:nvPr/>
        </p:nvPicPr>
        <p:blipFill>
          <a:blip r:embed="rId6"/>
          <a:stretch>
            <a:fillRect/>
          </a:stretch>
        </p:blipFill>
        <p:spPr>
          <a:xfrm>
            <a:off x="7025478" y="3905885"/>
            <a:ext cx="654084" cy="685835"/>
          </a:xfrm>
          <a:prstGeom prst="rect">
            <a:avLst/>
          </a:prstGeom>
        </p:spPr>
      </p:pic>
      <p:pic>
        <p:nvPicPr>
          <p:cNvPr id="13" name="Picture 12">
            <a:extLst>
              <a:ext uri="{FF2B5EF4-FFF2-40B4-BE49-F238E27FC236}">
                <a16:creationId xmlns:a16="http://schemas.microsoft.com/office/drawing/2014/main" id="{25CC7485-D3AF-4B1F-B162-15645B25C7C9}"/>
              </a:ext>
            </a:extLst>
          </p:cNvPr>
          <p:cNvPicPr>
            <a:picLocks noChangeAspect="1"/>
          </p:cNvPicPr>
          <p:nvPr/>
        </p:nvPicPr>
        <p:blipFill>
          <a:blip r:embed="rId7"/>
          <a:srcRect/>
          <a:stretch/>
        </p:blipFill>
        <p:spPr>
          <a:xfrm>
            <a:off x="2091154" y="3358758"/>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21646-3477-4AEA-AFC1-EF5172C156C0}"/>
              </a:ext>
            </a:extLst>
          </p:cNvPr>
          <p:cNvSpPr>
            <a:spLocks noGrp="1"/>
          </p:cNvSpPr>
          <p:nvPr>
            <p:ph type="title"/>
          </p:nvPr>
        </p:nvSpPr>
        <p:spPr/>
        <p:txBody>
          <a:bodyPr/>
          <a:lstStyle/>
          <a:p>
            <a:pPr algn="r" rtl="1"/>
            <a:r>
              <a:rPr lang="ar-LB" dirty="0"/>
              <a:t>لدى الأطفال، تعزيز ...</a:t>
            </a:r>
            <a:endParaRPr lang="fr-FR" dirty="0"/>
          </a:p>
        </p:txBody>
      </p:sp>
      <p:sp>
        <p:nvSpPr>
          <p:cNvPr id="3" name="Espace réservé du contenu 2">
            <a:extLst>
              <a:ext uri="{FF2B5EF4-FFF2-40B4-BE49-F238E27FC236}">
                <a16:creationId xmlns:a16="http://schemas.microsoft.com/office/drawing/2014/main" id="{223B3E79-CB8C-417E-AA7B-2DFE60B1D9C5}"/>
              </a:ext>
            </a:extLst>
          </p:cNvPr>
          <p:cNvSpPr>
            <a:spLocks noGrp="1"/>
          </p:cNvSpPr>
          <p:nvPr>
            <p:ph sz="half" idx="1"/>
          </p:nvPr>
        </p:nvSpPr>
        <p:spPr>
          <a:xfrm>
            <a:off x="247229" y="1684659"/>
            <a:ext cx="5181600" cy="4351338"/>
          </a:xfrm>
        </p:spPr>
        <p:txBody>
          <a:bodyPr>
            <a:normAutofit/>
          </a:bodyPr>
          <a:lstStyle/>
          <a:p>
            <a:pPr algn="r" rtl="1"/>
            <a:r>
              <a:rPr lang="ar-LB" b="1" dirty="0"/>
              <a:t>المرونة:</a:t>
            </a:r>
          </a:p>
          <a:p>
            <a:pPr algn="r" rtl="1">
              <a:buFontTx/>
              <a:buChar char="-"/>
            </a:pPr>
            <a:r>
              <a:rPr lang="ar-LB" b="1" dirty="0"/>
              <a:t>مهارات ملائمة للعمر</a:t>
            </a:r>
          </a:p>
          <a:p>
            <a:pPr algn="r" rtl="1">
              <a:buFontTx/>
              <a:buChar char="-"/>
            </a:pPr>
            <a:r>
              <a:rPr lang="ar-LB" b="1" dirty="0"/>
              <a:t>منتديات النقاش</a:t>
            </a:r>
          </a:p>
          <a:p>
            <a:pPr algn="r" rtl="1">
              <a:buFontTx/>
              <a:buChar char="-"/>
            </a:pPr>
            <a:r>
              <a:rPr lang="ar-LB" b="1" dirty="0"/>
              <a:t>تغيير السلوك</a:t>
            </a:r>
          </a:p>
          <a:p>
            <a:pPr algn="r" rtl="1">
              <a:buFontTx/>
              <a:buChar char="-"/>
            </a:pPr>
            <a:r>
              <a:rPr lang="ar-LB" b="1" dirty="0"/>
              <a:t>توعية صديقة للطفل وشاملة</a:t>
            </a:r>
          </a:p>
          <a:p>
            <a:pPr algn="r" rtl="1">
              <a:buFontTx/>
              <a:buChar char="-"/>
            </a:pPr>
            <a:r>
              <a:rPr lang="ar-LB" b="1" dirty="0"/>
              <a:t>مهارات التأقلم الإيجابية</a:t>
            </a:r>
          </a:p>
          <a:p>
            <a:pPr algn="r" rtl="1">
              <a:buFontTx/>
              <a:buChar char="-"/>
            </a:pPr>
            <a:r>
              <a:rPr lang="ar-LB" b="1" dirty="0"/>
              <a:t>علاقات سليمة مع الأقران</a:t>
            </a:r>
          </a:p>
        </p:txBody>
      </p:sp>
      <p:sp>
        <p:nvSpPr>
          <p:cNvPr id="4" name="Espace réservé du contenu 3">
            <a:extLst>
              <a:ext uri="{FF2B5EF4-FFF2-40B4-BE49-F238E27FC236}">
                <a16:creationId xmlns:a16="http://schemas.microsoft.com/office/drawing/2014/main" id="{577342DD-AA3E-488F-A3DF-C47929694486}"/>
              </a:ext>
            </a:extLst>
          </p:cNvPr>
          <p:cNvSpPr>
            <a:spLocks noGrp="1"/>
          </p:cNvSpPr>
          <p:nvPr>
            <p:ph sz="half" idx="2"/>
          </p:nvPr>
        </p:nvSpPr>
        <p:spPr>
          <a:xfrm>
            <a:off x="6495952" y="1637211"/>
            <a:ext cx="5532139" cy="5167312"/>
          </a:xfrm>
        </p:spPr>
        <p:txBody>
          <a:bodyPr>
            <a:normAutofit/>
          </a:bodyPr>
          <a:lstStyle/>
          <a:p>
            <a:pPr algn="r" rtl="1"/>
            <a:r>
              <a:rPr lang="ar-LB" b="1" dirty="0"/>
              <a:t>السلامة:</a:t>
            </a:r>
          </a:p>
          <a:p>
            <a:pPr algn="r" rtl="1">
              <a:buFontTx/>
              <a:buChar char="-"/>
            </a:pPr>
            <a:r>
              <a:rPr lang="ar-LB" dirty="0"/>
              <a:t>مهارات التأقلم الإيجابي</a:t>
            </a:r>
          </a:p>
          <a:p>
            <a:pPr algn="r" rtl="1">
              <a:buFontTx/>
              <a:buChar char="-"/>
            </a:pPr>
            <a:r>
              <a:rPr lang="ar-LB" dirty="0"/>
              <a:t>مهارات التربية الإيجابية (المعلمون والأهل ومقدمو الرعاية)</a:t>
            </a:r>
          </a:p>
          <a:p>
            <a:pPr algn="r" rtl="1">
              <a:buFontTx/>
              <a:buChar char="-"/>
            </a:pPr>
            <a:r>
              <a:rPr lang="ar-LB" dirty="0"/>
              <a:t>التوعية</a:t>
            </a:r>
          </a:p>
          <a:p>
            <a:pPr algn="r" rtl="1">
              <a:buFontTx/>
              <a:buChar char="-"/>
            </a:pPr>
            <a:r>
              <a:rPr lang="ar-SA" dirty="0">
                <a:solidFill>
                  <a:srgbClr val="000000"/>
                </a:solidFill>
                <a:ea typeface="Calibri" panose="020F0502020204030204" pitchFamily="34" charset="0"/>
                <a:cs typeface="Simplified Arabic" panose="02020603050405020304" pitchFamily="18" charset="-78"/>
              </a:rPr>
              <a:t>خدمات إدارة الحالات الملائمة والشاملة والسرية</a:t>
            </a:r>
            <a:endParaRPr lang="ar-LB" dirty="0">
              <a:solidFill>
                <a:srgbClr val="000000"/>
              </a:solidFill>
              <a:ea typeface="Calibri" panose="020F0502020204030204" pitchFamily="34" charset="0"/>
              <a:cs typeface="Simplified Arabic" panose="02020603050405020304" pitchFamily="18" charset="-78"/>
            </a:endParaRPr>
          </a:p>
          <a:p>
            <a:pPr algn="r" rtl="1">
              <a:buFontTx/>
              <a:buChar char="-"/>
            </a:pPr>
            <a:r>
              <a:rPr lang="ar-LB" dirty="0">
                <a:solidFill>
                  <a:srgbClr val="000000"/>
                </a:solidFill>
                <a:ea typeface="Calibri" panose="020F0502020204030204" pitchFamily="34" charset="0"/>
                <a:cs typeface="Simplified Arabic" panose="02020603050405020304" pitchFamily="18" charset="-78"/>
              </a:rPr>
              <a:t>تحديد علامات وأعراض الإساءة والإهمال</a:t>
            </a:r>
          </a:p>
          <a:p>
            <a:pPr algn="r" rtl="1">
              <a:buFontTx/>
              <a:buChar char="-"/>
            </a:pPr>
            <a:r>
              <a:rPr lang="ar-LB" dirty="0">
                <a:solidFill>
                  <a:srgbClr val="000000"/>
                </a:solidFill>
                <a:ea typeface="Calibri" panose="020F0502020204030204" pitchFamily="34" charset="0"/>
                <a:cs typeface="Simplified Arabic" panose="02020603050405020304" pitchFamily="18" charset="-78"/>
              </a:rPr>
              <a:t>دعم من المستوى الأول يركز على الطفل</a:t>
            </a:r>
          </a:p>
        </p:txBody>
      </p:sp>
      <p:pic>
        <p:nvPicPr>
          <p:cNvPr id="7" name="Image 6">
            <a:extLst>
              <a:ext uri="{FF2B5EF4-FFF2-40B4-BE49-F238E27FC236}">
                <a16:creationId xmlns:a16="http://schemas.microsoft.com/office/drawing/2014/main" id="{E3F08C3B-8FDF-49CE-A2A8-2F70C93D0F6F}"/>
              </a:ext>
            </a:extLst>
          </p:cNvPr>
          <p:cNvPicPr>
            <a:picLocks noChangeAspect="1"/>
          </p:cNvPicPr>
          <p:nvPr/>
        </p:nvPicPr>
        <p:blipFill rotWithShape="1">
          <a:blip r:embed="rId3"/>
          <a:srcRect l="6741" t="13884"/>
          <a:stretch/>
        </p:blipFill>
        <p:spPr>
          <a:xfrm>
            <a:off x="2348604" y="5262946"/>
            <a:ext cx="659803" cy="735323"/>
          </a:xfrm>
          <a:prstGeom prst="rect">
            <a:avLst/>
          </a:prstGeom>
        </p:spPr>
      </p:pic>
      <p:pic>
        <p:nvPicPr>
          <p:cNvPr id="8" name="Image 7">
            <a:extLst>
              <a:ext uri="{FF2B5EF4-FFF2-40B4-BE49-F238E27FC236}">
                <a16:creationId xmlns:a16="http://schemas.microsoft.com/office/drawing/2014/main" id="{ED8BB876-3BE7-466C-929A-DD740D4C57AF}"/>
              </a:ext>
            </a:extLst>
          </p:cNvPr>
          <p:cNvPicPr>
            <a:picLocks noChangeAspect="1"/>
          </p:cNvPicPr>
          <p:nvPr/>
        </p:nvPicPr>
        <p:blipFill>
          <a:blip r:embed="rId4"/>
          <a:stretch>
            <a:fillRect/>
          </a:stretch>
        </p:blipFill>
        <p:spPr>
          <a:xfrm>
            <a:off x="6387926" y="4307502"/>
            <a:ext cx="750494" cy="808225"/>
          </a:xfrm>
          <a:prstGeom prst="rect">
            <a:avLst/>
          </a:prstGeom>
        </p:spPr>
      </p:pic>
      <p:pic>
        <p:nvPicPr>
          <p:cNvPr id="9" name="Image 8">
            <a:extLst>
              <a:ext uri="{FF2B5EF4-FFF2-40B4-BE49-F238E27FC236}">
                <a16:creationId xmlns:a16="http://schemas.microsoft.com/office/drawing/2014/main" id="{0D5E9C89-FA55-48E7-9139-EFB90D7A4057}"/>
              </a:ext>
            </a:extLst>
          </p:cNvPr>
          <p:cNvPicPr>
            <a:picLocks noChangeAspect="1"/>
          </p:cNvPicPr>
          <p:nvPr/>
        </p:nvPicPr>
        <p:blipFill>
          <a:blip r:embed="rId5"/>
          <a:stretch>
            <a:fillRect/>
          </a:stretch>
        </p:blipFill>
        <p:spPr>
          <a:xfrm>
            <a:off x="1238389" y="2083270"/>
            <a:ext cx="654084" cy="685835"/>
          </a:xfrm>
          <a:prstGeom prst="rect">
            <a:avLst/>
          </a:prstGeom>
        </p:spPr>
      </p:pic>
      <p:pic>
        <p:nvPicPr>
          <p:cNvPr id="10" name="Image 9">
            <a:extLst>
              <a:ext uri="{FF2B5EF4-FFF2-40B4-BE49-F238E27FC236}">
                <a16:creationId xmlns:a16="http://schemas.microsoft.com/office/drawing/2014/main" id="{84E4048E-EA15-44D6-90C9-20613B74EA09}"/>
              </a:ext>
            </a:extLst>
          </p:cNvPr>
          <p:cNvPicPr>
            <a:picLocks noChangeAspect="1"/>
          </p:cNvPicPr>
          <p:nvPr/>
        </p:nvPicPr>
        <p:blipFill>
          <a:blip r:embed="rId6"/>
          <a:stretch>
            <a:fillRect/>
          </a:stretch>
        </p:blipFill>
        <p:spPr>
          <a:xfrm>
            <a:off x="946034" y="3041510"/>
            <a:ext cx="736638" cy="736638"/>
          </a:xfrm>
          <a:prstGeom prst="rect">
            <a:avLst/>
          </a:prstGeom>
        </p:spPr>
      </p:pic>
      <p:pic>
        <p:nvPicPr>
          <p:cNvPr id="6" name="Image 5">
            <a:extLst>
              <a:ext uri="{FF2B5EF4-FFF2-40B4-BE49-F238E27FC236}">
                <a16:creationId xmlns:a16="http://schemas.microsoft.com/office/drawing/2014/main" id="{C0929B3D-855B-499B-87F4-7F48D2208459}"/>
              </a:ext>
            </a:extLst>
          </p:cNvPr>
          <p:cNvPicPr>
            <a:picLocks noChangeAspect="1"/>
          </p:cNvPicPr>
          <p:nvPr/>
        </p:nvPicPr>
        <p:blipFill>
          <a:blip r:embed="rId7"/>
          <a:stretch>
            <a:fillRect/>
          </a:stretch>
        </p:blipFill>
        <p:spPr>
          <a:xfrm>
            <a:off x="1000012" y="4177651"/>
            <a:ext cx="628682" cy="673135"/>
          </a:xfrm>
          <a:prstGeom prst="rect">
            <a:avLst/>
          </a:prstGeom>
        </p:spPr>
      </p:pic>
      <p:pic>
        <p:nvPicPr>
          <p:cNvPr id="12" name="Image 11">
            <a:extLst>
              <a:ext uri="{FF2B5EF4-FFF2-40B4-BE49-F238E27FC236}">
                <a16:creationId xmlns:a16="http://schemas.microsoft.com/office/drawing/2014/main" id="{C08C1082-94AD-4A8E-A5BA-B3BCCEC0D6B9}"/>
              </a:ext>
            </a:extLst>
          </p:cNvPr>
          <p:cNvPicPr>
            <a:picLocks noChangeAspect="1"/>
          </p:cNvPicPr>
          <p:nvPr/>
        </p:nvPicPr>
        <p:blipFill>
          <a:blip r:embed="rId8"/>
          <a:stretch>
            <a:fillRect/>
          </a:stretch>
        </p:blipFill>
        <p:spPr>
          <a:xfrm>
            <a:off x="7581900" y="2225617"/>
            <a:ext cx="692186" cy="660434"/>
          </a:xfrm>
          <a:prstGeom prst="rect">
            <a:avLst/>
          </a:prstGeom>
        </p:spPr>
      </p:pic>
      <p:pic>
        <p:nvPicPr>
          <p:cNvPr id="14" name="Image 13">
            <a:extLst>
              <a:ext uri="{FF2B5EF4-FFF2-40B4-BE49-F238E27FC236}">
                <a16:creationId xmlns:a16="http://schemas.microsoft.com/office/drawing/2014/main" id="{6C83F1B2-4E7D-4BB6-B82C-CD345E5D99C7}"/>
              </a:ext>
            </a:extLst>
          </p:cNvPr>
          <p:cNvPicPr>
            <a:picLocks noChangeAspect="1"/>
          </p:cNvPicPr>
          <p:nvPr/>
        </p:nvPicPr>
        <p:blipFill>
          <a:blip r:embed="rId9"/>
          <a:stretch>
            <a:fillRect/>
          </a:stretch>
        </p:blipFill>
        <p:spPr>
          <a:xfrm>
            <a:off x="6455182" y="3917287"/>
            <a:ext cx="615982" cy="596931"/>
          </a:xfrm>
          <a:prstGeom prst="rect">
            <a:avLst/>
          </a:prstGeom>
        </p:spPr>
      </p:pic>
    </p:spTree>
    <p:extLst>
      <p:ext uri="{BB962C8B-B14F-4D97-AF65-F5344CB8AC3E}">
        <p14:creationId xmlns:p14="http://schemas.microsoft.com/office/powerpoint/2010/main" val="379946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270272" y="147914"/>
            <a:ext cx="39237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648200" y="4115301"/>
            <a:ext cx="286997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8</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8</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8</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TotalTime>
  <Words>2689</Words>
  <Application>Microsoft Macintosh PowerPoint</Application>
  <PresentationFormat>Panorámica</PresentationFormat>
  <Paragraphs>207</Paragraphs>
  <Slides>8</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Calibri</vt:lpstr>
      <vt:lpstr>Helvetica Neue</vt:lpstr>
      <vt:lpstr>Ink Free</vt:lpstr>
      <vt:lpstr>Office Theme</vt:lpstr>
      <vt:lpstr>المعايير الدنيا لحماية الطفل في العمل الإنساني  CPMS</vt:lpstr>
      <vt:lpstr>الهدف من المعايير </vt:lpstr>
      <vt:lpstr>Presentación de PowerPoint</vt:lpstr>
      <vt:lpstr>مقدمة عامة عن المعيار 8</vt:lpstr>
      <vt:lpstr>Presentación de PowerPoint</vt:lpstr>
      <vt:lpstr>لدى الأطفال، تعزيز ...</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123</cp:revision>
  <dcterms:created xsi:type="dcterms:W3CDTF">2017-12-20T18:51:03Z</dcterms:created>
  <dcterms:modified xsi:type="dcterms:W3CDTF">2023-01-17T15:40:17Z</dcterms:modified>
</cp:coreProperties>
</file>