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60776" autoAdjust="0"/>
  </p:normalViewPr>
  <p:slideViewPr>
    <p:cSldViewPr snapToGrid="0">
      <p:cViewPr varScale="1">
        <p:scale>
          <a:sx n="41" d="100"/>
          <a:sy n="41" d="100"/>
        </p:scale>
        <p:origin x="32" y="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ashingtongroup-disability.com/washington-group-question-sets/child-disabil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7</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across all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7: Dangers &amp; Injuries</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Humanitarian crises can increase everyday hazards and risks, as well as create new ones, particularly for children who are displaced in unfamiliar surroundings. </a:t>
            </a:r>
            <a:r>
              <a:rPr lang="en-US" dirty="0"/>
              <a:t>This standard addresses </a:t>
            </a:r>
            <a:r>
              <a:rPr lang="en-US" dirty="0">
                <a:latin typeface="Arial"/>
                <a:ea typeface="Arial"/>
                <a:cs typeface="Arial"/>
                <a:sym typeface="Arial"/>
              </a:rPr>
              <a:t>the prevention of and response to </a:t>
            </a:r>
            <a:r>
              <a:rPr lang="en-US" dirty="0"/>
              <a:t>physical and environmental dangers that injure, impair and kill children in humanitarian crises, considering that children consistently identify their physical safety as a priority concern, and they are a leading cause of death amongst children of all ages globally</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calls for a multisectoral and coordinated response, a linkage with sectors like health, and tailored support, </a:t>
            </a:r>
            <a:r>
              <a:rPr lang="en-US" dirty="0"/>
              <a:t>that prevent and reduce the impact of childhood injuries and impairments.</a:t>
            </a:r>
            <a:r>
              <a:rPr lang="en-US" dirty="0">
                <a:latin typeface="Arial"/>
                <a:ea typeface="Arial"/>
                <a:cs typeface="Arial"/>
                <a:sym typeface="Arial"/>
              </a:rPr>
              <a:t> </a:t>
            </a:r>
            <a:r>
              <a:rPr lang="en-US" dirty="0"/>
              <a:t>The Standard stresses the importance to establishing and strengthening data-sharing protocols, injury case definitions and systematic referrals between child protection, health and other sectors’ service providers.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 </a:t>
            </a:r>
            <a:r>
              <a:rPr lang="en-US" i="1" dirty="0">
                <a:latin typeface="Arial"/>
                <a:ea typeface="Arial"/>
                <a:cs typeface="Arial"/>
                <a:sym typeface="Arial"/>
              </a:rPr>
              <a:t>icon</a:t>
            </a:r>
            <a:r>
              <a:rPr lang="en-US" i="1" dirty="0"/>
              <a:t>]</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a:latin typeface="Arial"/>
                <a:ea typeface="Arial"/>
                <a:cs typeface="Arial"/>
                <a:sym typeface="Arial"/>
              </a:rPr>
              <a:t>Discussion Prompt: </a:t>
            </a:r>
            <a:r>
              <a:rPr lang="en-US" sz="1200" dirty="0">
                <a:latin typeface="Ink Free" panose="03080402000500000000" pitchFamily="66" charset="0"/>
              </a:rPr>
              <a:t>What types of hazards &amp; dangers can you </a:t>
            </a:r>
            <a:r>
              <a:rPr lang="fr-FR" sz="1200" dirty="0" err="1">
                <a:latin typeface="Ink Free" panose="03080402000500000000" pitchFamily="66" charset="0"/>
              </a:rPr>
              <a:t>think</a:t>
            </a:r>
            <a:r>
              <a:rPr lang="fr-FR" sz="1200" dirty="0">
                <a:latin typeface="Ink Free" panose="03080402000500000000" pitchFamily="66" charset="0"/>
              </a:rPr>
              <a:t> of?</a:t>
            </a:r>
          </a:p>
          <a:p>
            <a:r>
              <a:rPr lang="fr-FR" dirty="0"/>
              <a:t>-&gt;</a:t>
            </a:r>
            <a:r>
              <a:rPr lang="en-US" dirty="0"/>
              <a:t>Common unintentional injuries include:</a:t>
            </a:r>
          </a:p>
          <a:p>
            <a:pPr>
              <a:buFont typeface="Arial" panose="020B0604020202020204" pitchFamily="34" charset="0"/>
              <a:buChar char="•"/>
            </a:pPr>
            <a:r>
              <a:rPr lang="en-US" dirty="0">
                <a:solidFill>
                  <a:srgbClr val="1690BF"/>
                </a:solidFill>
                <a:effectLst/>
              </a:rPr>
              <a:t>Drowning (in ponds, rivers, lakes, oceans, wells, domestic water tanks, pit latrines, etc.);</a:t>
            </a:r>
          </a:p>
          <a:p>
            <a:pPr>
              <a:buFont typeface="Arial" panose="020B0604020202020204" pitchFamily="34" charset="0"/>
              <a:buChar char="•"/>
            </a:pPr>
            <a:r>
              <a:rPr lang="en-US" dirty="0">
                <a:solidFill>
                  <a:srgbClr val="1690BF"/>
                </a:solidFill>
                <a:effectLst/>
              </a:rPr>
              <a:t>Fall-related injuries (trees, play equipment, cliffs, pits, trenches, structures, etc.);</a:t>
            </a:r>
          </a:p>
          <a:p>
            <a:pPr>
              <a:buFont typeface="Arial" panose="020B0604020202020204" pitchFamily="34" charset="0"/>
              <a:buChar char="•"/>
            </a:pPr>
            <a:r>
              <a:rPr lang="en-US" dirty="0">
                <a:solidFill>
                  <a:srgbClr val="1690BF"/>
                </a:solidFill>
                <a:effectLst/>
              </a:rPr>
              <a:t>Burns (fire, hot liquids/food, electrocution);</a:t>
            </a:r>
          </a:p>
          <a:p>
            <a:pPr>
              <a:buFont typeface="Arial" panose="020B0604020202020204" pitchFamily="34" charset="0"/>
              <a:buChar char="•"/>
            </a:pPr>
            <a:r>
              <a:rPr lang="en-US" dirty="0">
                <a:solidFill>
                  <a:srgbClr val="1690BF"/>
                </a:solidFill>
                <a:effectLst/>
              </a:rPr>
              <a:t>Road traffic crashes;</a:t>
            </a:r>
          </a:p>
          <a:p>
            <a:pPr>
              <a:buFont typeface="Arial" panose="020B0604020202020204" pitchFamily="34" charset="0"/>
              <a:buChar char="•"/>
            </a:pPr>
            <a:r>
              <a:rPr lang="en-US" dirty="0">
                <a:solidFill>
                  <a:srgbClr val="1690BF"/>
                </a:solidFill>
                <a:effectLst/>
              </a:rPr>
              <a:t>Wounds or bites from animals (snakes, insects, etc.);</a:t>
            </a:r>
          </a:p>
          <a:p>
            <a:pPr>
              <a:buFont typeface="Arial" panose="020B0604020202020204" pitchFamily="34" charset="0"/>
              <a:buChar char="•"/>
            </a:pPr>
            <a:r>
              <a:rPr lang="en-US" dirty="0">
                <a:solidFill>
                  <a:srgbClr val="1690BF"/>
                </a:solidFill>
                <a:effectLst/>
              </a:rPr>
              <a:t>Unintentional poisonings (cleaning agents, medicines, chemicals, etc.);</a:t>
            </a:r>
          </a:p>
          <a:p>
            <a:pPr>
              <a:buFont typeface="Arial" panose="020B0604020202020204" pitchFamily="34" charset="0"/>
              <a:buChar char="•"/>
            </a:pPr>
            <a:r>
              <a:rPr lang="en-US" dirty="0">
                <a:solidFill>
                  <a:srgbClr val="1690BF"/>
                </a:solidFill>
                <a:effectLst/>
              </a:rPr>
              <a:t>Wounds from sharp objects (knives, barbed wire, glass, vegetation, etc.); and</a:t>
            </a:r>
          </a:p>
          <a:p>
            <a:pPr>
              <a:buFont typeface="Arial" panose="020B0604020202020204" pitchFamily="34" charset="0"/>
              <a:buChar char="•"/>
            </a:pPr>
            <a:r>
              <a:rPr lang="en-US" dirty="0">
                <a:solidFill>
                  <a:srgbClr val="1690BF"/>
                </a:solidFill>
                <a:effectLst/>
              </a:rPr>
              <a:t>Exposure to hazardous waste and other environmental pollutants.</a:t>
            </a:r>
          </a:p>
          <a:p>
            <a:r>
              <a:rPr lang="en-US" dirty="0"/>
              <a:t>Areas affected by disaster and conflict may present additional hazards such as:</a:t>
            </a:r>
          </a:p>
          <a:p>
            <a:pPr>
              <a:buFont typeface="Arial" panose="020B0604020202020204" pitchFamily="34" charset="0"/>
              <a:buChar char="•"/>
            </a:pPr>
            <a:r>
              <a:rPr lang="en-US" dirty="0">
                <a:solidFill>
                  <a:srgbClr val="1690BF"/>
                </a:solidFill>
                <a:effectLst/>
              </a:rPr>
              <a:t>Collapsed or damaged infrastructure (including exposed electrical and barbed wires);</a:t>
            </a:r>
          </a:p>
          <a:p>
            <a:pPr>
              <a:buFont typeface="Arial" panose="020B0604020202020204" pitchFamily="34" charset="0"/>
              <a:buChar char="•"/>
            </a:pPr>
            <a:r>
              <a:rPr lang="en-US" dirty="0">
                <a:solidFill>
                  <a:srgbClr val="1690BF"/>
                </a:solidFill>
                <a:effectLst/>
              </a:rPr>
              <a:t>Construction sites;</a:t>
            </a:r>
          </a:p>
          <a:p>
            <a:pPr>
              <a:buFont typeface="Arial" panose="020B0604020202020204" pitchFamily="34" charset="0"/>
              <a:buChar char="•"/>
            </a:pPr>
            <a:r>
              <a:rPr lang="en-US" dirty="0">
                <a:solidFill>
                  <a:srgbClr val="1690BF"/>
                </a:solidFill>
                <a:effectLst/>
              </a:rPr>
              <a:t>Falling or flying objects (trees or branches, bricks, rubble, roof tiles, etc.);</a:t>
            </a:r>
          </a:p>
          <a:p>
            <a:pPr>
              <a:buFont typeface="Arial" panose="020B0604020202020204" pitchFamily="34" charset="0"/>
              <a:buChar char="•"/>
            </a:pPr>
            <a:r>
              <a:rPr lang="en-US" dirty="0">
                <a:solidFill>
                  <a:srgbClr val="1690BF"/>
                </a:solidFill>
                <a:effectLst/>
              </a:rPr>
              <a:t>Explosive ordnance (landmines and other unexploded ordnance such as cluster munitions, improvised explosive devices [IEDs], mortars, grenades, ammunition, etc.);</a:t>
            </a:r>
          </a:p>
          <a:p>
            <a:pPr>
              <a:buFont typeface="Arial" panose="020B0604020202020204" pitchFamily="34" charset="0"/>
              <a:buChar char="•"/>
            </a:pPr>
            <a:r>
              <a:rPr lang="en-US" dirty="0">
                <a:solidFill>
                  <a:srgbClr val="1690BF"/>
                </a:solidFill>
                <a:effectLst/>
              </a:rPr>
              <a:t>Chemical weapons; and</a:t>
            </a:r>
          </a:p>
          <a:p>
            <a:pPr>
              <a:buFont typeface="Arial" panose="020B0604020202020204" pitchFamily="34" charset="0"/>
              <a:buChar char="•"/>
            </a:pPr>
            <a:r>
              <a:rPr lang="en-US" dirty="0">
                <a:solidFill>
                  <a:srgbClr val="1690BF"/>
                </a:solidFill>
                <a:effectLst/>
              </a:rPr>
              <a:t>Exposure to crossfire, guns and other weapons</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7 states: </a:t>
            </a:r>
            <a:r>
              <a:rPr lang="en-US" dirty="0"/>
              <a:t>“All children and caregivers are aware of and protected against injury, impairment and death from physical and environmental dangers, and children with injuries and/or impairments receive timely physical and psychosocial support.”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Child protection actors should coordinate with health actors to establish or strengthen systematic childhood injury surveillance. The definition of an ‘injury case’ (whether a child has an injury or injury-related condition) forms the basis of injury surveillance and data analysis, and identifies specific clinical criteria and limitations on the child, event, time and place. It should be developed locally and may be used for all and/or specific types of injury. </a:t>
            </a:r>
            <a:r>
              <a:rPr lang="en-US" dirty="0" err="1"/>
              <a:t>Harmonised</a:t>
            </a:r>
            <a:r>
              <a:rPr lang="en-US" dirty="0"/>
              <a:t>, coordinated and disaggregated data sets provide an evidence base for injury prevention policy and practice (by </a:t>
            </a:r>
            <a:r>
              <a:rPr lang="en-US" dirty="0">
                <a:solidFill>
                  <a:srgbClr val="1690BF"/>
                </a:solidFill>
                <a:effectLst/>
              </a:rPr>
              <a:t>Sex/gender, age and disability; Cause of injury/death, location and circumstances)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solidFill>
                  <a:srgbClr val="1690BF"/>
                </a:solidFill>
                <a:effectLst/>
              </a:rPr>
              <a:t>There is a clear link between this surveillance/data and designing prevention and response measures, which are based on information about how where and why children are killed or injured. Also w</a:t>
            </a:r>
            <a:r>
              <a:rPr lang="en-US" sz="1200" dirty="0">
                <a:latin typeface="Helvetica Neue" panose="020B0604020202020204" charset="0"/>
              </a:rPr>
              <a:t>orking across sectors/actors and with communities is critical to put in place practical, evidenced based, locally driven prevention and response measures</a:t>
            </a:r>
            <a:endParaRPr lang="en-US" dirty="0">
              <a:solidFill>
                <a:srgbClr val="1690BF"/>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Survivors of mines/explosive ordnance</a:t>
            </a:r>
            <a:r>
              <a:rPr lang="en-US" dirty="0">
                <a:solidFill>
                  <a:srgbClr val="1690BF"/>
                </a:solidFill>
                <a:effectLst/>
              </a:rPr>
              <a:t> should be identified. </a:t>
            </a:r>
            <a:r>
              <a:rPr lang="en-US" dirty="0"/>
              <a:t>The </a:t>
            </a:r>
            <a:r>
              <a:rPr lang="en-US" dirty="0">
                <a:hlinkClick r:id="rId3"/>
              </a:rPr>
              <a:t>Child Functioning</a:t>
            </a:r>
            <a:r>
              <a:rPr lang="en-US" dirty="0"/>
              <a:t> module provides a standard method for assessing the prevalence of functional difficulties among children and monitoring their participation in services.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Programmes</a:t>
            </a:r>
            <a:r>
              <a:rPr lang="en-US" dirty="0"/>
              <a:t> that promote children’s safety should include: </a:t>
            </a:r>
          </a:p>
          <a:p>
            <a:pPr>
              <a:buFont typeface="Arial" panose="020B0604020202020204" pitchFamily="34" charset="0"/>
              <a:buChar char="•"/>
            </a:pPr>
            <a:r>
              <a:rPr lang="en-US" dirty="0">
                <a:solidFill>
                  <a:srgbClr val="1690BF"/>
                </a:solidFill>
                <a:effectLst/>
              </a:rPr>
              <a:t>The identification and reporting of risks;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solidFill>
                  <a:srgbClr val="1690BF"/>
                </a:solidFill>
                <a:effectLst/>
              </a:rPr>
              <a:t>Evidenced base and </a:t>
            </a:r>
            <a:r>
              <a:rPr lang="en-US" dirty="0" err="1">
                <a:solidFill>
                  <a:srgbClr val="1690BF"/>
                </a:solidFill>
                <a:effectLst/>
              </a:rPr>
              <a:t>targetting</a:t>
            </a:r>
            <a:r>
              <a:rPr lang="en-US" dirty="0">
                <a:solidFill>
                  <a:srgbClr val="1690BF"/>
                </a:solidFill>
                <a:effectLst/>
              </a:rPr>
              <a:t> : d</a:t>
            </a:r>
            <a:r>
              <a:rPr lang="en-US" dirty="0"/>
              <a:t>evelop an evidence base about which children are killed or injured; by what; when; where; and under which circumstances. This should inform targeted and tailored prevention, mitigation and response for those who are most at risk;</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solidFill>
                  <a:srgbClr val="1690BF"/>
                </a:solidFill>
                <a:effectLst/>
              </a:rPr>
              <a:t>Timely response by service providers; </a:t>
            </a:r>
          </a:p>
          <a:p>
            <a:pPr>
              <a:buFont typeface="Arial" panose="020B0604020202020204" pitchFamily="34" charset="0"/>
              <a:buChar char="•"/>
            </a:pPr>
            <a:r>
              <a:rPr lang="en-US" dirty="0">
                <a:solidFill>
                  <a:srgbClr val="1690BF"/>
                </a:solidFill>
                <a:effectLst/>
              </a:rPr>
              <a:t>The likelihood that people change their </a:t>
            </a:r>
            <a:r>
              <a:rPr lang="en-US" dirty="0" err="1">
                <a:solidFill>
                  <a:srgbClr val="1690BF"/>
                </a:solidFill>
                <a:effectLst/>
              </a:rPr>
              <a:t>behaviour</a:t>
            </a:r>
            <a:r>
              <a:rPr lang="en-US" dirty="0">
                <a:solidFill>
                  <a:srgbClr val="1690BF"/>
                </a:solidFill>
                <a:effectLst/>
              </a:rPr>
              <a:t> to support children’s physical safety;</a:t>
            </a:r>
          </a:p>
          <a:p>
            <a:pPr>
              <a:buFont typeface="Arial" panose="020B0604020202020204" pitchFamily="34" charset="0"/>
              <a:buChar char="•"/>
            </a:pPr>
            <a:r>
              <a:rPr lang="en-US" dirty="0"/>
              <a:t>Implementing prevention and awareness-raising activities</a:t>
            </a:r>
          </a:p>
          <a:p>
            <a:pPr>
              <a:buFont typeface="Arial" panose="020B0604020202020204" pitchFamily="34" charset="0"/>
              <a:buChar char="•"/>
            </a:pPr>
            <a:r>
              <a:rPr lang="en-US" dirty="0"/>
              <a:t>Peer-to-peer education (youth radio, role-plays, street theatre, etc.) that enable children to share knowledge by age-appropriate means.</a:t>
            </a:r>
          </a:p>
          <a:p>
            <a:pPr>
              <a:buFont typeface="Arial" panose="020B0604020202020204" pitchFamily="34" charset="0"/>
              <a:buChar char="•"/>
            </a:pPr>
            <a:r>
              <a:rPr lang="en-US" dirty="0"/>
              <a:t>Tailored risk education methods in </a:t>
            </a:r>
            <a:r>
              <a:rPr lang="fr-FR" dirty="0" err="1"/>
              <a:t>educational</a:t>
            </a:r>
            <a:r>
              <a:rPr lang="fr-FR" dirty="0"/>
              <a:t> </a:t>
            </a:r>
            <a:r>
              <a:rPr lang="fr-FR" dirty="0" err="1"/>
              <a:t>facilities</a:t>
            </a:r>
            <a:r>
              <a:rPr lang="fr-FR" dirty="0"/>
              <a:t> and for </a:t>
            </a:r>
            <a:r>
              <a:rPr lang="fr-FR" dirty="0" err="1"/>
              <a:t>children</a:t>
            </a:r>
            <a:r>
              <a:rPr lang="fr-FR" dirty="0"/>
              <a:t> &amp; </a:t>
            </a:r>
            <a:r>
              <a:rPr lang="en-US" dirty="0"/>
              <a:t>adolescents out of school, in child </a:t>
            </a:r>
            <a:r>
              <a:rPr lang="en-US" dirty="0" err="1"/>
              <a:t>labour</a:t>
            </a:r>
            <a:r>
              <a:rPr lang="en-US" dirty="0"/>
              <a:t>, with disabilities or attending non-formal or religious schools or learning environments</a:t>
            </a:r>
          </a:p>
          <a:p>
            <a:r>
              <a:rPr lang="fr-FR" dirty="0"/>
              <a:t>-&gt; </a:t>
            </a:r>
            <a:r>
              <a:rPr lang="en-US" dirty="0"/>
              <a:t>Those activities must be child-led initiatives and projects, as well as community-level activities, and led by CP mechanisms, structures, and system.</a:t>
            </a:r>
          </a:p>
          <a:p>
            <a:endParaRPr lang="en-US" dirty="0"/>
          </a:p>
          <a:p>
            <a:r>
              <a:rPr lang="en-US" dirty="0"/>
              <a:t>Practical example: if through injury surveillance or reporting at the camp level it’s identified that burns are frequently occurring in adolescent girls who are cooking or using ovens while their parents are working etc., mitigation measures can be put in place and risk education can be targeted. </a:t>
            </a:r>
          </a:p>
          <a:p>
            <a:endParaRPr lang="en-US" dirty="0"/>
          </a:p>
          <a:p>
            <a:pPr algn="l"/>
            <a:r>
              <a:rPr lang="en-US" sz="1800" b="0" i="0" u="none" strike="noStrike" baseline="0" dirty="0">
                <a:latin typeface="HelveticaNeue-Light-Identity-H"/>
              </a:rPr>
              <a:t>Actions for primary, secondary and tertiary prevention of injuries should be based on evidence. Prevention happens across all phases of humanitarian (and development) action. See diagram</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7</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07403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1396814"/>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7</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6"/>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a:t>
            </a:r>
            <a:r>
              <a:rPr lang="en-US" baseline="30000" dirty="0">
                <a:solidFill>
                  <a:schemeClr val="bg2"/>
                </a:solidFill>
                <a:latin typeface="Helvetica Neue" panose="020B0604020202020204" charset="0"/>
              </a:rPr>
              <a:t>nd</a:t>
            </a:r>
            <a:r>
              <a:rPr lang="en-US" dirty="0">
                <a:solidFill>
                  <a:schemeClr val="bg2"/>
                </a:solidFill>
                <a:latin typeface="Helvetica Neue" panose="020B0604020202020204" charset="0"/>
              </a:rPr>
              <a:t>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n-US" dirty="0">
                <a:solidFill>
                  <a:schemeClr val="bg2"/>
                </a:solidFill>
                <a:latin typeface="Helvetica Neue" panose="020B0604020202020204" charset="0"/>
                <a:ea typeface="Arial"/>
                <a:cs typeface="Arial"/>
                <a:sym typeface="Arial"/>
              </a:rPr>
              <a:t>Protection against injury, impairment and death</a:t>
            </a:r>
          </a:p>
          <a:p>
            <a:pPr marL="342900" indent="-342900">
              <a:spcBef>
                <a:spcPts val="0"/>
              </a:spcBef>
              <a:buClr>
                <a:schemeClr val="accent3"/>
              </a:buClr>
            </a:pPr>
            <a:r>
              <a:rPr lang="en-US" dirty="0">
                <a:solidFill>
                  <a:schemeClr val="bg2"/>
                </a:solidFill>
              </a:rPr>
              <a:t>Physical safety as a priority concern</a:t>
            </a:r>
            <a:endParaRPr lang="en-US"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n-US" dirty="0">
                <a:solidFill>
                  <a:schemeClr val="bg2"/>
                </a:solidFill>
                <a:latin typeface="Helvetica Neue" panose="020B0604020202020204" charset="0"/>
                <a:ea typeface="Arial"/>
                <a:cs typeface="Arial"/>
                <a:sym typeface="Arial"/>
              </a:rPr>
              <a:t>Multisectoral and coordinated interventions</a:t>
            </a:r>
          </a:p>
          <a:p>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68408" y="5310614"/>
            <a:ext cx="4322432" cy="1384995"/>
          </a:xfrm>
          <a:prstGeom prst="rect">
            <a:avLst/>
          </a:prstGeom>
          <a:noFill/>
        </p:spPr>
        <p:txBody>
          <a:bodyPr wrap="square">
            <a:spAutoFit/>
          </a:bodyPr>
          <a:lstStyle/>
          <a:p>
            <a:pPr algn="r"/>
            <a:r>
              <a:rPr lang="en-US" sz="2800" dirty="0">
                <a:latin typeface="Ink Free" panose="03080402000500000000" pitchFamily="66" charset="0"/>
              </a:rPr>
              <a:t>What types of hazards &amp; dangers can you </a:t>
            </a:r>
            <a:r>
              <a:rPr lang="fr-FR" sz="2800" dirty="0" err="1">
                <a:latin typeface="Ink Free" panose="03080402000500000000" pitchFamily="66" charset="0"/>
              </a:rPr>
              <a:t>think</a:t>
            </a:r>
            <a:r>
              <a:rPr lang="fr-FR" sz="2800" dirty="0">
                <a:latin typeface="Ink Free" panose="03080402000500000000" pitchFamily="66" charset="0"/>
              </a:rPr>
              <a:t> of?</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6" name="Image 15">
            <a:extLst>
              <a:ext uri="{FF2B5EF4-FFF2-40B4-BE49-F238E27FC236}">
                <a16:creationId xmlns:a16="http://schemas.microsoft.com/office/drawing/2014/main" id="{24CF282B-B57D-40C6-A20D-C8D1D70D1C13}"/>
              </a:ext>
            </a:extLst>
          </p:cNvPr>
          <p:cNvPicPr>
            <a:picLocks noChangeAspect="1"/>
          </p:cNvPicPr>
          <p:nvPr/>
        </p:nvPicPr>
        <p:blipFill>
          <a:blip r:embed="rId7"/>
          <a:stretch>
            <a:fillRect/>
          </a:stretch>
        </p:blipFill>
        <p:spPr>
          <a:xfrm>
            <a:off x="2577371" y="4956796"/>
            <a:ext cx="885007" cy="953085"/>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n-US" sz="2400" dirty="0"/>
              <a:t>All children and caregivers are aware of and protected against injury, impairment and death from physical and environmental dangers, and children with injuries and/or impairments receive timely physical and psychosocial support</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pic>
        <p:nvPicPr>
          <p:cNvPr id="4" name="Image 3">
            <a:extLst>
              <a:ext uri="{FF2B5EF4-FFF2-40B4-BE49-F238E27FC236}">
                <a16:creationId xmlns:a16="http://schemas.microsoft.com/office/drawing/2014/main" id="{48027DD7-F189-4B70-940B-5ED6C0934BEE}"/>
              </a:ext>
            </a:extLst>
          </p:cNvPr>
          <p:cNvPicPr>
            <a:picLocks noChangeAspect="1"/>
          </p:cNvPicPr>
          <p:nvPr/>
        </p:nvPicPr>
        <p:blipFill>
          <a:blip r:embed="rId4"/>
          <a:stretch>
            <a:fillRect/>
          </a:stretch>
        </p:blipFill>
        <p:spPr>
          <a:xfrm>
            <a:off x="2175016" y="559696"/>
            <a:ext cx="2768746" cy="823141"/>
          </a:xfrm>
          <a:prstGeom prst="rect">
            <a:avLst/>
          </a:prstGeom>
        </p:spPr>
      </p:pic>
      <p:sp>
        <p:nvSpPr>
          <p:cNvPr id="10" name="ZoneTexte 9">
            <a:extLst>
              <a:ext uri="{FF2B5EF4-FFF2-40B4-BE49-F238E27FC236}">
                <a16:creationId xmlns:a16="http://schemas.microsoft.com/office/drawing/2014/main" id="{5E36B909-4CB7-4CF3-AB31-9738435014BA}"/>
              </a:ext>
            </a:extLst>
          </p:cNvPr>
          <p:cNvSpPr txBox="1"/>
          <p:nvPr/>
        </p:nvSpPr>
        <p:spPr>
          <a:xfrm>
            <a:off x="6977893" y="2160365"/>
            <a:ext cx="4821012" cy="3046988"/>
          </a:xfrm>
          <a:prstGeom prst="rect">
            <a:avLst/>
          </a:prstGeom>
          <a:noFill/>
        </p:spPr>
        <p:txBody>
          <a:bodyPr wrap="square">
            <a:spAutoFit/>
          </a:bodyPr>
          <a:lstStyle/>
          <a:p>
            <a:pPr marL="342900" indent="-342900">
              <a:buFont typeface="Arial" panose="020B0604020202020204" pitchFamily="34" charset="0"/>
              <a:buChar char="•"/>
            </a:pPr>
            <a:r>
              <a:rPr lang="fr-FR" sz="2400" dirty="0" err="1">
                <a:solidFill>
                  <a:schemeClr val="dk1"/>
                </a:solidFill>
                <a:latin typeface="Helvetica Neue"/>
                <a:ea typeface="Helvetica Neue"/>
                <a:cs typeface="Helvetica Neue"/>
                <a:sym typeface="Helvetica Neue"/>
              </a:rPr>
              <a:t>Systematic</a:t>
            </a:r>
            <a:r>
              <a:rPr lang="fr-FR" sz="2400" dirty="0">
                <a:solidFill>
                  <a:schemeClr val="dk1"/>
                </a:solidFill>
                <a:latin typeface="Helvetica Neue"/>
                <a:ea typeface="Helvetica Neue"/>
                <a:cs typeface="Helvetica Neue"/>
                <a:sym typeface="Helvetica Neue"/>
              </a:rPr>
              <a:t> </a:t>
            </a:r>
            <a:r>
              <a:rPr lang="fr-FR" sz="2400" dirty="0" err="1">
                <a:solidFill>
                  <a:schemeClr val="dk1"/>
                </a:solidFill>
                <a:latin typeface="Helvetica Neue"/>
                <a:ea typeface="Helvetica Neue"/>
                <a:cs typeface="Helvetica Neue"/>
                <a:sym typeface="Helvetica Neue"/>
              </a:rPr>
              <a:t>childhood</a:t>
            </a:r>
            <a:r>
              <a:rPr lang="fr-FR" sz="2400" dirty="0">
                <a:solidFill>
                  <a:schemeClr val="dk1"/>
                </a:solidFill>
                <a:latin typeface="Helvetica Neue"/>
                <a:ea typeface="Helvetica Neue"/>
                <a:cs typeface="Helvetica Neue"/>
                <a:sym typeface="Helvetica Neue"/>
              </a:rPr>
              <a:t> </a:t>
            </a:r>
            <a:r>
              <a:rPr lang="fr-FR" sz="2400" dirty="0" err="1">
                <a:solidFill>
                  <a:schemeClr val="dk1"/>
                </a:solidFill>
                <a:latin typeface="Helvetica Neue"/>
                <a:ea typeface="Helvetica Neue"/>
                <a:cs typeface="Helvetica Neue"/>
                <a:sym typeface="Helvetica Neue"/>
              </a:rPr>
              <a:t>injury</a:t>
            </a:r>
            <a:r>
              <a:rPr lang="fr-FR" sz="2400" dirty="0">
                <a:solidFill>
                  <a:schemeClr val="dk1"/>
                </a:solidFill>
                <a:latin typeface="Helvetica Neue"/>
                <a:ea typeface="Helvetica Neue"/>
                <a:cs typeface="Helvetica Neue"/>
                <a:sym typeface="Helvetica Neue"/>
              </a:rPr>
              <a:t> surveillance &amp; data</a:t>
            </a:r>
          </a:p>
          <a:p>
            <a:pPr marL="342900" indent="-3429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Working across sectors/actors and with communities </a:t>
            </a:r>
          </a:p>
          <a:p>
            <a:r>
              <a:rPr lang="en-US" sz="2400" dirty="0">
                <a:solidFill>
                  <a:schemeClr val="dk1"/>
                </a:solidFill>
                <a:latin typeface="Helvetica Neue"/>
                <a:ea typeface="Helvetica Neue"/>
                <a:cs typeface="Helvetica Neue"/>
                <a:sym typeface="Helvetica Neue"/>
              </a:rPr>
              <a:t>–&gt; prevention, mitigation and response measures</a:t>
            </a:r>
          </a:p>
          <a:p>
            <a:pPr marL="342900" indent="-3429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Mines/explosive ordnance survivors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en-US" dirty="0"/>
              <a:t>Promoting children’s safety </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p:txBody>
          <a:bodyPr>
            <a:normAutofit fontScale="92500" lnSpcReduction="10000"/>
          </a:bodyPr>
          <a:lstStyle/>
          <a:p>
            <a:r>
              <a:rPr lang="fr-FR" b="1" dirty="0" err="1"/>
              <a:t>Activities</a:t>
            </a:r>
            <a:r>
              <a:rPr lang="fr-FR" dirty="0"/>
              <a:t>:</a:t>
            </a:r>
          </a:p>
          <a:p>
            <a:pPr>
              <a:buFontTx/>
              <a:buChar char="-"/>
            </a:pPr>
            <a:r>
              <a:rPr lang="fr-FR" dirty="0"/>
              <a:t>Risks identification and </a:t>
            </a:r>
            <a:r>
              <a:rPr lang="fr-FR" dirty="0" err="1"/>
              <a:t>reporting</a:t>
            </a:r>
            <a:endParaRPr lang="fr-FR" dirty="0"/>
          </a:p>
          <a:p>
            <a:pPr>
              <a:buFontTx/>
              <a:buChar char="-"/>
            </a:pPr>
            <a:r>
              <a:rPr lang="fr-FR" dirty="0">
                <a:solidFill>
                  <a:schemeClr val="tx1"/>
                </a:solidFill>
              </a:rPr>
              <a:t>Evidence base and </a:t>
            </a:r>
            <a:r>
              <a:rPr lang="fr-FR" dirty="0" err="1">
                <a:solidFill>
                  <a:schemeClr val="tx1"/>
                </a:solidFill>
              </a:rPr>
              <a:t>targetting</a:t>
            </a:r>
            <a:endParaRPr lang="fr-FR" dirty="0">
              <a:solidFill>
                <a:schemeClr val="tx1"/>
              </a:solidFill>
            </a:endParaRPr>
          </a:p>
          <a:p>
            <a:pPr>
              <a:buFontTx/>
              <a:buChar char="-"/>
            </a:pPr>
            <a:r>
              <a:rPr lang="fr-FR" dirty="0" err="1"/>
              <a:t>Response</a:t>
            </a:r>
            <a:r>
              <a:rPr lang="fr-FR" dirty="0"/>
              <a:t> </a:t>
            </a:r>
          </a:p>
          <a:p>
            <a:pPr>
              <a:buFontTx/>
              <a:buChar char="-"/>
            </a:pPr>
            <a:r>
              <a:rPr lang="fr-FR" dirty="0" err="1"/>
              <a:t>Behavioural</a:t>
            </a:r>
            <a:r>
              <a:rPr lang="fr-FR" dirty="0"/>
              <a:t> change</a:t>
            </a:r>
          </a:p>
          <a:p>
            <a:pPr>
              <a:buFontTx/>
              <a:buChar char="-"/>
            </a:pPr>
            <a:r>
              <a:rPr lang="fr-FR" dirty="0"/>
              <a:t>Prevention and </a:t>
            </a:r>
            <a:r>
              <a:rPr lang="fr-FR" dirty="0" err="1"/>
              <a:t>awareness-raising</a:t>
            </a:r>
            <a:endParaRPr lang="fr-FR" dirty="0"/>
          </a:p>
          <a:p>
            <a:pPr>
              <a:buFontTx/>
              <a:buChar char="-"/>
            </a:pPr>
            <a:r>
              <a:rPr lang="fr-FR" dirty="0"/>
              <a:t>Peer-to-peer </a:t>
            </a:r>
            <a:r>
              <a:rPr lang="fr-FR" dirty="0" err="1"/>
              <a:t>education</a:t>
            </a:r>
            <a:endParaRPr lang="fr-FR" dirty="0"/>
          </a:p>
          <a:p>
            <a:pPr>
              <a:buFontTx/>
              <a:buChar char="-"/>
            </a:pPr>
            <a:r>
              <a:rPr lang="fr-FR" dirty="0" err="1"/>
              <a:t>Tailored</a:t>
            </a:r>
            <a:r>
              <a:rPr lang="fr-FR" dirty="0"/>
              <a:t> </a:t>
            </a:r>
            <a:r>
              <a:rPr lang="fr-FR" dirty="0" err="1"/>
              <a:t>risk</a:t>
            </a:r>
            <a:r>
              <a:rPr lang="fr-FR" dirty="0"/>
              <a:t> </a:t>
            </a:r>
            <a:r>
              <a:rPr lang="fr-FR" dirty="0" err="1"/>
              <a:t>education</a:t>
            </a:r>
            <a:endParaRPr lang="fr-FR"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6172200" y="1463907"/>
            <a:ext cx="5181600" cy="4351338"/>
          </a:xfrm>
        </p:spPr>
        <p:txBody>
          <a:bodyPr>
            <a:normAutofit fontScale="92500" lnSpcReduction="10000"/>
          </a:bodyPr>
          <a:lstStyle/>
          <a:p>
            <a:r>
              <a:rPr lang="fr-FR" b="1" dirty="0"/>
              <a:t>Prevention</a:t>
            </a:r>
          </a:p>
        </p:txBody>
      </p:sp>
      <p:pic>
        <p:nvPicPr>
          <p:cNvPr id="9" name="Image 8">
            <a:extLst>
              <a:ext uri="{FF2B5EF4-FFF2-40B4-BE49-F238E27FC236}">
                <a16:creationId xmlns:a16="http://schemas.microsoft.com/office/drawing/2014/main" id="{F6971522-BF1E-4526-9D52-F3D47AA3E68E}"/>
              </a:ext>
            </a:extLst>
          </p:cNvPr>
          <p:cNvPicPr>
            <a:picLocks noChangeAspect="1"/>
          </p:cNvPicPr>
          <p:nvPr/>
        </p:nvPicPr>
        <p:blipFill>
          <a:blip r:embed="rId3"/>
          <a:stretch>
            <a:fillRect/>
          </a:stretch>
        </p:blipFill>
        <p:spPr>
          <a:xfrm>
            <a:off x="8822871" y="1088566"/>
            <a:ext cx="867667" cy="983354"/>
          </a:xfrm>
          <a:prstGeom prst="rect">
            <a:avLst/>
          </a:prstGeom>
        </p:spPr>
      </p:pic>
      <p:pic>
        <p:nvPicPr>
          <p:cNvPr id="11" name="Image 10">
            <a:extLst>
              <a:ext uri="{FF2B5EF4-FFF2-40B4-BE49-F238E27FC236}">
                <a16:creationId xmlns:a16="http://schemas.microsoft.com/office/drawing/2014/main" id="{0B657A08-7A66-48BC-B807-98F9E24C8A44}"/>
              </a:ext>
            </a:extLst>
          </p:cNvPr>
          <p:cNvPicPr>
            <a:picLocks noChangeAspect="1"/>
          </p:cNvPicPr>
          <p:nvPr/>
        </p:nvPicPr>
        <p:blipFill rotWithShape="1">
          <a:blip r:embed="rId4"/>
          <a:srcRect r="-3038" b="38639"/>
          <a:stretch/>
        </p:blipFill>
        <p:spPr>
          <a:xfrm>
            <a:off x="5823708" y="2738265"/>
            <a:ext cx="6558792" cy="3673168"/>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7</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7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Standard 7</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2471</Words>
  <Application>Microsoft Office PowerPoint</Application>
  <PresentationFormat>Widescreen</PresentationFormat>
  <Paragraphs>189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7</vt:lpstr>
      <vt:lpstr>PowerPoint Presentation</vt:lpstr>
      <vt:lpstr>Promoting children’s safety </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100</cp:revision>
  <dcterms:created xsi:type="dcterms:W3CDTF">2017-12-20T18:51:03Z</dcterms:created>
  <dcterms:modified xsi:type="dcterms:W3CDTF">2022-05-24T03:02:51Z</dcterms:modified>
</cp:coreProperties>
</file>