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297" r:id="rId5"/>
    <p:sldId id="261" r:id="rId6"/>
    <p:sldId id="298"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8594" autoAdjust="0"/>
  </p:normalViewPr>
  <p:slideViewPr>
    <p:cSldViewPr snapToGrid="0">
      <p:cViewPr varScale="1">
        <p:scale>
          <a:sx n="38" d="100"/>
          <a:sy n="38" d="100"/>
        </p:scale>
        <p:origin x="1764"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handbook.spherestandards.org/en/cpms/#cpms_en_v1-g001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rmtools.org/mrm/mrmtk.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Standard 6 suivi de la protection de l’enfance</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premier pilier de Standards porte sur la qualité des interventions : ils sont communs à tous les domaines entourant les programmes de protection de l’enfance et sont applicables à tous les contextes et situations, pendant les phases de préparation et d’intervention. Ils sont TOUS essentiels pour atteindre le niveau de qualité que nous visons en tant que praticiens.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Ces Standards doivent être utilisés avec tous les autres (7 - 28) &amp; les Principes SMPE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complémentaire à la </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Norme humanitaire fondamentale de qualité et de redevabilité</a:t>
            </a:r>
            <a:r>
              <a:rPr lang="fr-FR" sz="1200" i="1" dirty="0">
                <a:solidFill>
                  <a:srgbClr val="0563C1"/>
                </a:solidFill>
                <a:effectLst/>
                <a:latin typeface="Calibri" panose="020F0502020204030204" pitchFamily="34" charset="0"/>
                <a:ea typeface="Calibri" panose="020F0502020204030204" pitchFamily="34" charset="0"/>
                <a:cs typeface="Arial" panose="020B0604020202020204" pitchFamily="34" charset="0"/>
              </a:rPr>
              <a:t> (CHS en anglais), </a:t>
            </a:r>
            <a:r>
              <a:rPr lang="fr-FR" sz="1200" dirty="0">
                <a:effectLst/>
                <a:latin typeface="Calibri" panose="020F0502020204030204" pitchFamily="34" charset="0"/>
                <a:ea typeface="Calibri" panose="020F0502020204030204" pitchFamily="34" charset="0"/>
                <a:cs typeface="Arial" panose="020B0604020202020204" pitchFamily="34" charset="0"/>
              </a:rPr>
              <a:t>et au </a:t>
            </a:r>
            <a:r>
              <a:rPr lang="fr-FR" sz="1800" b="0" i="0" u="none" strike="noStrike" baseline="0" dirty="0">
                <a:latin typeface="HelveticaNeue-Light-Identity-H"/>
              </a:rPr>
              <a:t>Cadre analytique de la protection de l’enfance (</a:t>
            </a:r>
            <a:r>
              <a:rPr lang="fr-FR" dirty="0">
                <a:hlinkClick r:id="rId4"/>
              </a:rPr>
              <a:t>Child Protection </a:t>
            </a:r>
            <a:r>
              <a:rPr lang="fr-FR" dirty="0" err="1">
                <a:hlinkClick r:id="rId4"/>
              </a:rPr>
              <a:t>Analytical</a:t>
            </a:r>
            <a:r>
              <a:rPr lang="fr-FR" dirty="0">
                <a:hlinkClick r:id="rId4"/>
              </a:rPr>
              <a:t> Framework</a:t>
            </a:r>
            <a:r>
              <a:rPr lang="fr-FR" dirty="0"/>
              <a:t> en anglais), </a:t>
            </a:r>
            <a:r>
              <a:rPr lang="fr-FR" sz="1200" dirty="0">
                <a:effectLst/>
                <a:latin typeface="Calibri" panose="020F0502020204030204" pitchFamily="34" charset="0"/>
                <a:ea typeface="Calibri" panose="020F0502020204030204" pitchFamily="34" charset="0"/>
                <a:cs typeface="Arial" panose="020B0604020202020204" pitchFamily="34" charset="0"/>
              </a:rPr>
              <a:t>et doit être utilisé avec ceux-ci.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effectLst/>
              <a:latin typeface="Calibri" panose="020F0502020204030204" pitchFamily="34" charset="0"/>
              <a:ea typeface="Arial"/>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latin typeface="Arial"/>
                <a:ea typeface="Arial"/>
                <a:cs typeface="Arial"/>
                <a:sym typeface="Arial"/>
              </a:rPr>
              <a:t>DEF: </a:t>
            </a:r>
            <a:r>
              <a:rPr lang="es-ES" b="0" dirty="0">
                <a:latin typeface="Arial"/>
                <a:ea typeface="Arial"/>
                <a:cs typeface="Arial"/>
                <a:sym typeface="Arial"/>
              </a:rPr>
              <a:t>Le </a:t>
            </a:r>
            <a:r>
              <a:rPr lang="es-ES" b="0" u="sng" dirty="0">
                <a:latin typeface="Arial"/>
                <a:ea typeface="Arial"/>
                <a:cs typeface="Arial"/>
                <a:sym typeface="Arial"/>
              </a:rPr>
              <a:t>s</a:t>
            </a:r>
            <a:r>
              <a:rPr lang="fr-FR" sz="500" b="0" u="sng" dirty="0" err="1">
                <a:effectLst/>
                <a:latin typeface="Calibri" panose="020F0502020204030204" pitchFamily="34" charset="0"/>
                <a:ea typeface="Calibri" panose="020F0502020204030204" pitchFamily="34" charset="0"/>
                <a:cs typeface="Arial" panose="020B0604020202020204" pitchFamily="34" charset="0"/>
              </a:rPr>
              <a:t>uivi</a:t>
            </a:r>
            <a:r>
              <a:rPr lang="fr-FR" sz="500" b="0" u="sng" dirty="0">
                <a:effectLst/>
                <a:latin typeface="Calibri" panose="020F0502020204030204" pitchFamily="34" charset="0"/>
                <a:ea typeface="Calibri" panose="020F0502020204030204" pitchFamily="34" charset="0"/>
                <a:cs typeface="Arial" panose="020B0604020202020204" pitchFamily="34" charset="0"/>
              </a:rPr>
              <a:t> de la situation de protection de l’enfance</a:t>
            </a:r>
            <a:r>
              <a:rPr lang="fr-FR" sz="500" b="0" dirty="0">
                <a:effectLst/>
                <a:latin typeface="Calibri" panose="020F0502020204030204" pitchFamily="34" charset="0"/>
                <a:ea typeface="Calibri" panose="020F0502020204030204" pitchFamily="34" charset="0"/>
                <a:cs typeface="Arial" panose="020B0604020202020204" pitchFamily="34" charset="0"/>
              </a:rPr>
              <a:t> </a:t>
            </a:r>
            <a:r>
              <a:rPr lang="fr-FR" sz="1200" b="0" i="0" u="none" strike="noStrike" baseline="0" dirty="0">
                <a:latin typeface="HelveticaNeue-Light-Identity-H"/>
              </a:rPr>
              <a:t>fait référence à l’examen régulier et systématique (suivi) des risques, des violations et des capacités en matière de protection de l’enfance dans un contexte humanitaire spécifique.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u="none" strike="noStrike" baseline="0" dirty="0">
                <a:latin typeface="HelveticaNeue-Light-Identity-H"/>
              </a:rPr>
              <a:t>Le </a:t>
            </a:r>
            <a:r>
              <a:rPr lang="es-ES" sz="1200" b="0" i="0" u="none" strike="noStrike" baseline="0" dirty="0" err="1">
                <a:latin typeface="HelveticaNeue-Light-Identity-H"/>
              </a:rPr>
              <a:t>but</a:t>
            </a:r>
            <a:r>
              <a:rPr lang="es-ES" sz="1200" b="0" i="0" u="none" strike="noStrike" baseline="0" dirty="0">
                <a:latin typeface="HelveticaNeue-Light-Identity-H"/>
              </a:rPr>
              <a:t> </a:t>
            </a:r>
            <a:r>
              <a:rPr lang="fr-FR" sz="1200" b="0" i="0" u="none" strike="noStrike" baseline="0" dirty="0">
                <a:latin typeface="HelveticaNeue-Light-Identity-H"/>
              </a:rPr>
              <a:t>est de produire des preuves qui éclairent les analyses, les stratégies et les </a:t>
            </a:r>
            <a:r>
              <a:rPr lang="es-ES" sz="1200" b="0" i="0" u="none" strike="noStrike" baseline="0" dirty="0" err="1">
                <a:latin typeface="HelveticaNeue-Light-Identity-H"/>
              </a:rPr>
              <a:t>réponses</a:t>
            </a:r>
            <a:r>
              <a:rPr lang="es-ES" sz="1200" b="0" i="0" u="none" strike="noStrike" baseline="0" dirty="0">
                <a:latin typeface="HelveticaNeue-Light-Identity-H"/>
              </a:rPr>
              <a:t>.</a:t>
            </a:r>
            <a:r>
              <a:rPr lang="fr-FR" sz="500" b="1" i="0" u="none" strike="noStrike" baseline="0" dirty="0">
                <a:effectLst/>
                <a:latin typeface="Calibri" panose="020F0502020204030204" pitchFamily="34" charset="0"/>
                <a:cs typeface="Arial" panose="020B0604020202020204" pitchFamily="34" charset="0"/>
              </a:rPr>
              <a:t> </a:t>
            </a:r>
            <a:r>
              <a:rPr lang="fr-FR" sz="800" dirty="0"/>
              <a:t>Le </a:t>
            </a:r>
            <a:r>
              <a:rPr lang="fr-FR" sz="800" u="sng" dirty="0"/>
              <a:t>suivi de la réponse </a:t>
            </a:r>
            <a:r>
              <a:rPr lang="fr-FR" sz="800" dirty="0"/>
              <a:t>est la mesure continue et coordonnée de la réponse humanitaire dans un contexte humanitaire, par exemple des activités planifiées et menées par les acteurs humanitaires.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500" b="0" i="0" u="none" strike="noStrike" baseline="0" dirty="0">
              <a:latin typeface="HelveticaNeue-Light-Identity-H"/>
            </a:endParaRPr>
          </a:p>
          <a:p>
            <a:pPr marL="285750" indent="-285750" algn="l">
              <a:buFont typeface="Arial" panose="020B0604020202020204" pitchFamily="34" charset="0"/>
              <a:buChar char="•"/>
            </a:pPr>
            <a:r>
              <a:rPr lang="es-ES" sz="1200" b="0" i="0" u="none" strike="noStrike" baseline="0" dirty="0">
                <a:solidFill>
                  <a:srgbClr val="FFFFFF"/>
                </a:solidFill>
                <a:latin typeface="HelveticaNeue-Roman-Identity-H"/>
              </a:rPr>
              <a:t>La </a:t>
            </a:r>
            <a:r>
              <a:rPr lang="es-ES" sz="1200" b="0" i="0" u="none" strike="noStrike" baseline="0" dirty="0" err="1">
                <a:solidFill>
                  <a:srgbClr val="FFFFFF"/>
                </a:solidFill>
                <a:latin typeface="HelveticaNeue-Roman-Identity-H"/>
              </a:rPr>
              <a:t>collecte</a:t>
            </a:r>
            <a:r>
              <a:rPr lang="es-ES" sz="1200" b="0" i="0" u="none" strike="noStrike" baseline="0" dirty="0">
                <a:solidFill>
                  <a:srgbClr val="FFFFFF"/>
                </a:solidFill>
                <a:latin typeface="HelveticaNeue-Roman-Identity-H"/>
              </a:rPr>
              <a:t>, la gestión, </a:t>
            </a:r>
            <a:r>
              <a:rPr lang="es-ES" sz="1200" b="0" i="0" u="none" strike="noStrike" baseline="0" dirty="0" err="1">
                <a:solidFill>
                  <a:srgbClr val="FFFFFF"/>
                </a:solidFill>
                <a:latin typeface="HelveticaNeue-Roman-Identity-H"/>
              </a:rPr>
              <a:t>l’analyse</a:t>
            </a:r>
            <a:r>
              <a:rPr lang="es-ES" sz="1200" b="0" i="0" u="none" strike="noStrike" baseline="0" dirty="0">
                <a:solidFill>
                  <a:srgbClr val="FFFFFF"/>
                </a:solidFill>
                <a:latin typeface="HelveticaNeue-Roman-Identity-H"/>
              </a:rPr>
              <a:t> et </a:t>
            </a:r>
            <a:r>
              <a:rPr lang="es-ES" sz="1200" b="0" i="0" u="none" strike="noStrike" baseline="0" dirty="0" err="1">
                <a:solidFill>
                  <a:srgbClr val="FFFFFF"/>
                </a:solidFill>
                <a:latin typeface="HelveticaNeue-Roman-Identity-H"/>
              </a:rPr>
              <a:t>l’utilisation</a:t>
            </a:r>
            <a:r>
              <a:rPr lang="es-ES" sz="1200" b="0" i="0" u="none" strike="noStrike" baseline="0" dirty="0">
                <a:solidFill>
                  <a:srgbClr val="FFFFFF"/>
                </a:solidFill>
                <a:latin typeface="HelveticaNeue-Roman-Identity-H"/>
              </a:rPr>
              <a:t> du </a:t>
            </a:r>
            <a:r>
              <a:rPr lang="es-ES" sz="1200" b="0" i="0" u="none" strike="noStrike" baseline="0" dirty="0" err="1">
                <a:solidFill>
                  <a:srgbClr val="FFFFFF"/>
                </a:solidFill>
                <a:latin typeface="HelveticaNeue-Roman-Identity-H"/>
              </a:rPr>
              <a:t>suivi</a:t>
            </a:r>
            <a:r>
              <a:rPr lang="es-ES" sz="1200" b="0" i="0" u="none" strike="noStrike" baseline="0" dirty="0">
                <a:solidFill>
                  <a:srgbClr val="FFFFFF"/>
                </a:solidFill>
                <a:latin typeface="HelveticaNeue-Roman-Identity-H"/>
              </a:rPr>
              <a:t> de la </a:t>
            </a:r>
            <a:r>
              <a:rPr lang="es-ES" sz="1200" b="0" i="0" u="none" strike="noStrike" baseline="0" dirty="0" err="1">
                <a:solidFill>
                  <a:srgbClr val="FFFFFF"/>
                </a:solidFill>
                <a:latin typeface="HelveticaNeue-Roman-Identity-H"/>
              </a:rPr>
              <a:t>réponse</a:t>
            </a:r>
            <a:r>
              <a:rPr lang="es-ES" sz="1200" b="0" i="0" u="none" strike="noStrike" baseline="0" dirty="0">
                <a:solidFill>
                  <a:srgbClr val="FFFFFF"/>
                </a:solidFill>
                <a:latin typeface="HelveticaNeue-Roman-Identity-H"/>
              </a:rPr>
              <a:t>, </a:t>
            </a:r>
            <a:r>
              <a:rPr lang="es-ES" sz="1200" b="0" i="0" u="none" strike="noStrike" baseline="0" dirty="0" err="1">
                <a:solidFill>
                  <a:srgbClr val="FFFFFF"/>
                </a:solidFill>
                <a:latin typeface="HelveticaNeue-Roman-Identity-H"/>
              </a:rPr>
              <a:t>doit</a:t>
            </a:r>
            <a:r>
              <a:rPr lang="es-ES" sz="1200" b="0" i="0" u="none" strike="noStrike" baseline="0" dirty="0">
                <a:solidFill>
                  <a:srgbClr val="FFFFFF"/>
                </a:solidFill>
                <a:latin typeface="HelveticaNeue-Roman-Identity-H"/>
              </a:rPr>
              <a:t> se faire d</a:t>
            </a:r>
            <a:r>
              <a:rPr lang="fr-FR" sz="1200" b="0" i="0" u="none" strike="noStrike" baseline="0" dirty="0">
                <a:solidFill>
                  <a:srgbClr val="FFFFFF"/>
                </a:solidFill>
                <a:latin typeface="HelveticaNeue-Roman-Identity-H"/>
              </a:rPr>
              <a:t>e manière sure et collaborative, et basée sur les principes. </a:t>
            </a:r>
          </a:p>
          <a:p>
            <a:pPr marL="171450" indent="-171450" algn="l">
              <a:buFont typeface="Arial" panose="020B0604020202020204" pitchFamily="34" charset="0"/>
              <a:buChar char="•"/>
            </a:pPr>
            <a:r>
              <a:rPr lang="fr-FR" dirty="0"/>
              <a:t>Les données secondaires sont toutes les informations provenant de sources d'informations existantes, telles que les rapports, les données d'évaluation, les données de gestion de cas, etc. Grâce à une combinaison de sources d'informations quantitatives et qualitatives, une analyse préliminaire des besoins et des capacités de protection de l'enfance peut être générée. L'analyse des données secondaires permet d'identifier les données et informations existantes, les lacunes potentielles et les méthodes appropriées pour y remédier. </a:t>
            </a:r>
          </a:p>
          <a:p>
            <a:pPr marL="171450" indent="-171450" algn="l">
              <a:buFont typeface="Arial" panose="020B0604020202020204" pitchFamily="34" charset="0"/>
              <a:buChar char="•"/>
            </a:pPr>
            <a:r>
              <a:rPr lang="fr-FR" dirty="0"/>
              <a:t>Cette norme est liée à l'approche de </a:t>
            </a:r>
            <a:r>
              <a:rPr lang="fr-FR" b="1" dirty="0"/>
              <a:t>prévention</a:t>
            </a:r>
            <a:r>
              <a:rPr lang="fr-FR" dirty="0"/>
              <a:t>, en essayant d'atténuer les risques possibles pour les enfants et leurs familles lors de la collecte, du traitement et du stockage des données [</a:t>
            </a:r>
            <a:r>
              <a:rPr lang="es-ES" i="1" dirty="0">
                <a:latin typeface="Arial"/>
                <a:ea typeface="Arial"/>
                <a:cs typeface="Arial"/>
                <a:sym typeface="Wingdings" panose="05000000000000000000" pitchFamily="2" charset="2"/>
              </a:rPr>
              <a:t></a:t>
            </a:r>
            <a:r>
              <a:rPr lang="fr-FR" dirty="0"/>
              <a:t> icône de prévention] </a:t>
            </a: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b="1" dirty="0">
              <a:latin typeface="Arial"/>
              <a:ea typeface="Arial"/>
              <a:cs typeface="Arial"/>
              <a:sym typeface="Arial"/>
            </a:endParaRPr>
          </a:p>
          <a:p>
            <a:pPr algn="l"/>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fr-FR" dirty="0"/>
              <a:t>Que pouvez-vous informer et influencer avec le suivi de la PE ? </a:t>
            </a:r>
          </a:p>
          <a:p>
            <a:pPr algn="l"/>
            <a:r>
              <a:rPr lang="fr-FR" dirty="0"/>
              <a:t>-&gt;Le suivi de la protection de l'enfance éclaire et influence : </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activités de prévention et d’intervention aux niveaux individuel, familial </a:t>
            </a:r>
            <a:r>
              <a:rPr lang="es-ES" sz="1800" b="0" i="0" u="none" strike="noStrike" baseline="0" dirty="0">
                <a:solidFill>
                  <a:srgbClr val="000000"/>
                </a:solidFill>
                <a:latin typeface="HelveticaNeue-Light-Identity-H"/>
              </a:rPr>
              <a:t>et </a:t>
            </a:r>
            <a:r>
              <a:rPr lang="es-ES" sz="1800" b="0" i="0" u="none" strike="noStrike" baseline="0" dirty="0" err="1">
                <a:solidFill>
                  <a:srgbClr val="000000"/>
                </a:solidFill>
                <a:latin typeface="HelveticaNeue-Light-Identity-H"/>
              </a:rPr>
              <a:t>communautaire</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Un plaidoyer qui respecte, protège, promeut et réalise les droits de l’enfant tels qu’énoncés dans les lois et résolutions nationales et internationales </a:t>
            </a:r>
            <a:r>
              <a:rPr lang="es-ES" sz="1800" b="0" i="0" u="none" strike="noStrike" baseline="0" dirty="0">
                <a:solidFill>
                  <a:srgbClr val="000000"/>
                </a:solidFill>
                <a:latin typeface="HelveticaNeue-Light-Identity-H"/>
              </a:rPr>
              <a:t>pertinentes;</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La définition des priorités afin d’assurer que les interventions prennent en compte les risques et les lacunes de protection les plus graves pour les </a:t>
            </a:r>
            <a:r>
              <a:rPr lang="es-ES" sz="1800" b="0" i="0" u="none" strike="noStrike" baseline="0" dirty="0" err="1">
                <a:solidFill>
                  <a:srgbClr val="000000"/>
                </a:solidFill>
                <a:latin typeface="HelveticaNeue-Light-Identity-H"/>
              </a:rPr>
              <a:t>enfants</a:t>
            </a:r>
            <a:r>
              <a:rPr lang="es-ES" sz="1800" b="0" i="0" u="none" strike="noStrike" baseline="0" dirty="0">
                <a:solidFill>
                  <a:srgbClr val="000000"/>
                </a:solidFill>
                <a:latin typeface="HelveticaNeue-Light-Identity-H"/>
              </a:rPr>
              <a:t>.</a:t>
            </a:r>
            <a:endParaRPr lang="en-US" sz="1200" b="1" dirty="0">
              <a:latin typeface="Arial"/>
              <a:cs typeface="Arial"/>
              <a:sym typeface="Arial"/>
            </a:endParaRP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6 </a:t>
            </a:r>
            <a:r>
              <a:rPr lang="fr-FR" dirty="0"/>
              <a:t>énonce exactement ce qui suit </a:t>
            </a:r>
            <a:r>
              <a:rPr lang="en-US" sz="1200" b="0" i="0" u="none" strike="noStrike" baseline="0" dirty="0">
                <a:latin typeface="+mn-lt"/>
              </a:rPr>
              <a:t>: </a:t>
            </a:r>
            <a:r>
              <a:rPr lang="en-US" dirty="0"/>
              <a:t>“</a:t>
            </a:r>
            <a:r>
              <a:rPr lang="fr-FR" sz="1800" b="0" i="0" u="none" strike="noStrike" baseline="0" dirty="0">
                <a:solidFill>
                  <a:srgbClr val="FFFFFF"/>
                </a:solidFill>
                <a:latin typeface="HelveticaNeue-Roman-Identity-H"/>
              </a:rPr>
              <a:t>Des données et informations objectives et actualisées sur les risques liés à la protection de l’enfance sont collectées, gérées, analysées et utilisées de manière raisonnée, éthique et collaborative afin de permettre la mise en </a:t>
            </a:r>
            <a:r>
              <a:rPr lang="fr-FR" sz="1800" b="0" i="0" u="none" strike="noStrike" baseline="0" dirty="0" err="1">
                <a:solidFill>
                  <a:srgbClr val="FFFFFF"/>
                </a:solidFill>
                <a:latin typeface="HelveticaNeue-Roman-Identity-H"/>
              </a:rPr>
              <a:t>oeuvre</a:t>
            </a:r>
            <a:r>
              <a:rPr lang="fr-FR" sz="1800" b="0" i="0" u="none" strike="noStrike" baseline="0" dirty="0">
                <a:solidFill>
                  <a:srgbClr val="FFFFFF"/>
                </a:solidFill>
                <a:latin typeface="HelveticaNeue-Roman-Identity-H"/>
              </a:rPr>
              <a:t> d’actions de prévention et d’intervention reposant sur des données factuelles</a:t>
            </a:r>
            <a:r>
              <a:rPr lang="en-US" dirty="0"/>
              <a: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fr-FR" sz="1200" b="0" i="0" u="none" strike="noStrike" baseline="0" dirty="0">
                <a:solidFill>
                  <a:srgbClr val="000000"/>
                </a:solidFill>
                <a:latin typeface="HelveticaNeue-Light-Identity-H"/>
              </a:rPr>
              <a:t>La conception, la mise en </a:t>
            </a:r>
            <a:r>
              <a:rPr lang="fr-FR" sz="1200" b="0" i="0" u="none" strike="noStrike" baseline="0" dirty="0" err="1">
                <a:solidFill>
                  <a:srgbClr val="000000"/>
                </a:solidFill>
                <a:latin typeface="HelveticaNeue-Light-Identity-H"/>
              </a:rPr>
              <a:t>oeuvre</a:t>
            </a:r>
            <a:r>
              <a:rPr lang="fr-FR" sz="1200" b="0" i="0" u="none" strike="noStrike" baseline="0" dirty="0">
                <a:solidFill>
                  <a:srgbClr val="000000"/>
                </a:solidFill>
                <a:latin typeface="HelveticaNeue-Light-Identity-H"/>
              </a:rPr>
              <a:t> et l’évaluation des systèmes de suivi de la protection de l’enfance doivent se conformer aux principes du PIM:</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b="0" i="0" u="none" strike="noStrike" baseline="0" dirty="0">
                <a:solidFill>
                  <a:srgbClr val="000000"/>
                </a:solidFill>
                <a:latin typeface="HelveticaNeue-Light-Identity-H"/>
              </a:rPr>
              <a:t>Centrés sur les personnes et inclusifs;</a:t>
            </a:r>
            <a:r>
              <a:rPr lang="fr-FR" sz="1200" b="0" i="1" u="none" strike="noStrike" baseline="0" dirty="0">
                <a:solidFill>
                  <a:srgbClr val="B366B3"/>
                </a:solidFill>
                <a:latin typeface="CMSY9"/>
              </a:rPr>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b="0" i="0" u="none" strike="noStrike" baseline="0" dirty="0">
                <a:solidFill>
                  <a:srgbClr val="000000"/>
                </a:solidFill>
                <a:latin typeface="HelveticaNeue-Light-Identity-H"/>
              </a:rPr>
              <a:t>Ne créer aucun préjudice (« do no </a:t>
            </a:r>
            <a:r>
              <a:rPr lang="fr-FR" sz="1200" b="0" i="0" u="none" strike="noStrike" baseline="0" dirty="0" err="1">
                <a:solidFill>
                  <a:srgbClr val="000000"/>
                </a:solidFill>
                <a:latin typeface="HelveticaNeue-Light-Identity-H"/>
              </a:rPr>
              <a:t>harm</a:t>
            </a:r>
            <a:r>
              <a:rPr lang="fr-FR" sz="1200" b="0" i="0" u="none" strike="noStrike" baseline="0" dirty="0">
                <a:solidFill>
                  <a:srgbClr val="000000"/>
                </a:solidFill>
                <a:latin typeface="HelveticaNeue-Light-Identity-H"/>
              </a:rPr>
              <a:t> »);</a:t>
            </a:r>
            <a:r>
              <a:rPr lang="es-ES" sz="1200" b="0" i="1" u="none" strike="noStrike" baseline="0" dirty="0">
                <a:solidFill>
                  <a:srgbClr val="B366B3"/>
                </a:solidFill>
                <a:latin typeface="CMSY9"/>
              </a:rPr>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200" b="0" i="0" u="none" strike="noStrike" baseline="0" dirty="0" err="1">
                <a:solidFill>
                  <a:srgbClr val="000000"/>
                </a:solidFill>
                <a:latin typeface="HelveticaNeue-Light-Identity-H"/>
              </a:rPr>
              <a:t>But</a:t>
            </a:r>
            <a:r>
              <a:rPr lang="es-ES" sz="1200" b="0" i="0" u="none" strike="noStrike" baseline="0" dirty="0">
                <a:solidFill>
                  <a:srgbClr val="000000"/>
                </a:solidFill>
                <a:latin typeface="HelveticaNeue-Light-Identity-H"/>
              </a:rPr>
              <a:t> </a:t>
            </a:r>
            <a:r>
              <a:rPr lang="es-ES" sz="1200" b="0" i="0" u="none" strike="noStrike" baseline="0" dirty="0" err="1">
                <a:solidFill>
                  <a:srgbClr val="000000"/>
                </a:solidFill>
                <a:latin typeface="HelveticaNeue-Light-Identity-H"/>
              </a:rPr>
              <a:t>défini</a:t>
            </a:r>
            <a:r>
              <a:rPr lang="es-ES" sz="1200" b="0" i="0" u="none" strike="noStrike" baseline="0" dirty="0">
                <a:solidFill>
                  <a:srgbClr val="000000"/>
                </a:solidFill>
                <a:latin typeface="HelveticaNeue-Light-Identity-H"/>
              </a:rPr>
              <a:t>;</a:t>
            </a:r>
            <a:r>
              <a:rPr lang="fr-FR" sz="1200" b="0" i="1" u="none" strike="noStrike" baseline="0" dirty="0">
                <a:solidFill>
                  <a:srgbClr val="B366B3"/>
                </a:solidFill>
                <a:latin typeface="CMSY9"/>
              </a:rPr>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b="0" i="0" u="none" strike="noStrike" baseline="0" dirty="0">
                <a:solidFill>
                  <a:srgbClr val="000000"/>
                </a:solidFill>
                <a:latin typeface="HelveticaNeue-Light-Identity-H"/>
              </a:rPr>
              <a:t>Consentement/avis éclairé et confidentialité;</a:t>
            </a:r>
            <a:r>
              <a:rPr lang="fr-FR" sz="1200" b="0" i="1" u="none" strike="noStrike" baseline="0" dirty="0">
                <a:solidFill>
                  <a:srgbClr val="B366B3"/>
                </a:solidFill>
                <a:latin typeface="CMSY9"/>
              </a:rPr>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b="0" i="0" u="none" strike="noStrike" baseline="0" dirty="0">
                <a:solidFill>
                  <a:srgbClr val="000000"/>
                </a:solidFill>
                <a:latin typeface="HelveticaNeue-Light-Identity-H"/>
              </a:rPr>
              <a:t>Responsabilité, protection et sécurité des données;</a:t>
            </a:r>
            <a:r>
              <a:rPr lang="es-ES" sz="1200" b="0" i="1" u="none" strike="noStrike" baseline="0" dirty="0">
                <a:solidFill>
                  <a:srgbClr val="B366B3"/>
                </a:solidFill>
                <a:latin typeface="CMSY9"/>
              </a:rPr>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200" b="0" i="0" u="none" strike="noStrike" baseline="0" dirty="0" err="1">
                <a:solidFill>
                  <a:srgbClr val="000000"/>
                </a:solidFill>
                <a:latin typeface="HelveticaNeue-Light-Identity-H"/>
              </a:rPr>
              <a:t>Compétence</a:t>
            </a:r>
            <a:r>
              <a:rPr lang="es-ES" sz="1200" b="0" i="0" u="none" strike="noStrike" baseline="0" dirty="0">
                <a:solidFill>
                  <a:srgbClr val="000000"/>
                </a:solidFill>
                <a:latin typeface="HelveticaNeue-Light-Identity-H"/>
              </a:rPr>
              <a:t> et capacité;</a:t>
            </a:r>
            <a:r>
              <a:rPr lang="es-ES" sz="1200" b="0" i="1" u="none" strike="noStrike" baseline="0" dirty="0">
                <a:solidFill>
                  <a:srgbClr val="B366B3"/>
                </a:solidFill>
                <a:latin typeface="CMSY9"/>
              </a:rPr>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200" b="0" i="0" u="none" strike="noStrike" baseline="0" dirty="0" err="1">
                <a:solidFill>
                  <a:srgbClr val="000000"/>
                </a:solidFill>
                <a:latin typeface="HelveticaNeue-Light-Identity-H"/>
              </a:rPr>
              <a:t>Impartialité</a:t>
            </a:r>
            <a:r>
              <a:rPr lang="es-ES" sz="1200" b="0" i="0" u="none" strike="noStrike" baseline="0" dirty="0">
                <a:solidFill>
                  <a:srgbClr val="000000"/>
                </a:solidFill>
                <a:latin typeface="HelveticaNeue-Light-Identity-H"/>
              </a:rPr>
              <a:t>; </a:t>
            </a:r>
            <a:r>
              <a:rPr lang="es-ES" sz="1200" b="0" i="1" u="none" strike="noStrike" baseline="0" dirty="0">
                <a:solidFill>
                  <a:srgbClr val="B366B3"/>
                </a:solidFill>
                <a:latin typeface="CMSY9"/>
              </a:rPr>
              <a:t>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200" b="0" i="0" u="none" strike="noStrike" baseline="0" dirty="0" err="1">
                <a:solidFill>
                  <a:srgbClr val="000000"/>
                </a:solidFill>
                <a:latin typeface="HelveticaNeue-Light-Identity-H"/>
              </a:rPr>
              <a:t>Coordination</a:t>
            </a:r>
            <a:r>
              <a:rPr lang="es-ES" sz="1200" b="0" i="0" u="none" strike="noStrike" baseline="0" dirty="0">
                <a:solidFill>
                  <a:srgbClr val="000000"/>
                </a:solidFill>
                <a:latin typeface="HelveticaNeue-Light-Identity-H"/>
              </a:rPr>
              <a:t> et </a:t>
            </a:r>
            <a:r>
              <a:rPr lang="es-ES" sz="1200" b="0" i="0" u="none" strike="noStrike" baseline="0" dirty="0" err="1">
                <a:solidFill>
                  <a:srgbClr val="000000"/>
                </a:solidFill>
                <a:latin typeface="HelveticaNeue-Light-Identity-H"/>
              </a:rPr>
              <a:t>collaboration</a:t>
            </a:r>
            <a:r>
              <a:rPr lang="es-ES" sz="1200" b="0" i="0" u="none" strike="noStrike" baseline="0" dirty="0">
                <a:solidFill>
                  <a:srgbClr val="000000"/>
                </a:solidFill>
                <a:latin typeface="HelveticaNeue-Light-Identity-H"/>
              </a:rPr>
              <a:t>.</a:t>
            </a:r>
            <a:r>
              <a:rPr lang="fr-FR" sz="1200" b="0" i="0" u="none" strike="noStrike" baseline="0" dirty="0">
                <a:solidFill>
                  <a:srgbClr val="FFFFFF"/>
                </a:solidFill>
                <a:latin typeface="HelveticaNeue-Roman-Identity-H"/>
              </a:rPr>
              <a:t> </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fr-FR" sz="1200" b="0" i="0" u="none" strike="noStrike" baseline="0" dirty="0">
              <a:solidFill>
                <a:srgbClr val="FFFFFF"/>
              </a:solidFill>
              <a:latin typeface="HelveticaNeue-Roman-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fr-FR" sz="1200" b="0" i="0" u="none" strike="noStrike" baseline="0" dirty="0">
                <a:latin typeface="HelveticaNeue-Light-Identity-H"/>
              </a:rPr>
              <a:t>Ces principes doivent être appliqués en plus des Principes des SMPE</a:t>
            </a:r>
            <a:r>
              <a:rPr lang="fr-FR" sz="1200" b="0" i="1" u="none" strike="noStrike" baseline="0" dirty="0">
                <a:latin typeface="HelveticaNeue-LightItalic-Identity-H"/>
              </a:rPr>
              <a: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0">
              <a:buFont typeface="Arial" panose="020B0604020202020204" pitchFamily="34" charset="0"/>
              <a:buNone/>
            </a:pPr>
            <a:r>
              <a:rPr lang="fr-FR" dirty="0"/>
              <a:t>DE QUOI AVEZ-VOUS BESOIN pour mettre en place un système de suivi de la protection de l'enfance ? </a:t>
            </a:r>
          </a:p>
          <a:p>
            <a:pPr marL="228600" indent="0">
              <a:buFont typeface="Arial" panose="020B0604020202020204" pitchFamily="34" charset="0"/>
              <a:buNone/>
            </a:pPr>
            <a:endParaRPr lang="fr-FR" dirty="0"/>
          </a:p>
          <a:p>
            <a:pPr marL="400050" indent="-171450">
              <a:buFont typeface="Arial" panose="020B0604020202020204" pitchFamily="34" charset="0"/>
              <a:buChar char="•"/>
            </a:pPr>
            <a:r>
              <a:rPr lang="en-US" dirty="0" err="1"/>
              <a:t>Définir</a:t>
            </a:r>
            <a:r>
              <a:rPr lang="en-US" dirty="0"/>
              <a:t> le but du </a:t>
            </a:r>
            <a:r>
              <a:rPr lang="en-US" dirty="0" err="1"/>
              <a:t>système</a:t>
            </a:r>
            <a:r>
              <a:rPr lang="en-US" dirty="0"/>
              <a:t> de </a:t>
            </a:r>
            <a:r>
              <a:rPr lang="fr-FR" sz="1800" b="0" i="0" u="none" strike="noStrike" baseline="0" dirty="0">
                <a:latin typeface="HelveticaNeue-Light-Identity-H"/>
              </a:rPr>
              <a:t>suivi de la protection de l’enfance et l’information à collecter</a:t>
            </a:r>
          </a:p>
          <a:p>
            <a:pPr marL="400050" indent="-171450">
              <a:buFont typeface="Arial" panose="020B0604020202020204" pitchFamily="34" charset="0"/>
              <a:buChar char="•"/>
            </a:pPr>
            <a:r>
              <a:rPr lang="fr-FR" sz="1800" b="0" i="0" u="none" strike="noStrike" baseline="0" dirty="0">
                <a:latin typeface="HelveticaNeue-Light-Identity-H"/>
              </a:rPr>
              <a:t>Cartographier et évaluer les sources de données et d’informations existantes</a:t>
            </a:r>
          </a:p>
          <a:p>
            <a:pPr marL="400050" indent="-171450">
              <a:buFont typeface="Arial" panose="020B0604020202020204" pitchFamily="34" charset="0"/>
              <a:buChar char="•"/>
            </a:pPr>
            <a:r>
              <a:rPr lang="fr-FR" sz="1800" b="0" i="0" u="none" strike="noStrike" baseline="0" dirty="0">
                <a:latin typeface="HelveticaNeue-Light-Identity-H"/>
              </a:rPr>
              <a:t>Définir un ensemble commun d’indicateurs contextualisés et culturellement adaptés avant de commencer la collecte de données </a:t>
            </a:r>
            <a:r>
              <a:rPr lang="es-ES" sz="1800" b="0" i="0" u="none" strike="noStrike" baseline="0" dirty="0" err="1">
                <a:latin typeface="HelveticaNeue-Light-Identity-H"/>
              </a:rPr>
              <a:t>primaires</a:t>
            </a:r>
            <a:endParaRPr lang="en-US" sz="1200" b="0" i="0" u="none" strike="noStrike" baseline="0" dirty="0">
              <a:latin typeface="Calibri"/>
            </a:endParaRPr>
          </a:p>
          <a:p>
            <a:pPr marL="400050" indent="-171450">
              <a:buFont typeface="Arial" panose="020B0604020202020204" pitchFamily="34" charset="0"/>
              <a:buChar char="•"/>
            </a:pPr>
            <a:r>
              <a:rPr lang="fr-FR" sz="1800" b="0" i="0" u="none" strike="noStrike" baseline="0" dirty="0">
                <a:latin typeface="HelveticaNeue-Light-Identity-H"/>
              </a:rPr>
              <a:t>Collaborer avec les autres acteurs de la protection de l’enfance, les secteurs humanitaires et les parties prenantes (y compris les enfants) pour identifier et convenir des rôles, des responsabilités et des méthodologies de suivi de la protection de l’enfance, y compris des options pilotées par des enfants</a:t>
            </a:r>
          </a:p>
          <a:p>
            <a:pPr marL="400050" indent="-171450">
              <a:buFont typeface="Arial" panose="020B0604020202020204" pitchFamily="34" charset="0"/>
              <a:buChar char="•"/>
            </a:pPr>
            <a:r>
              <a:rPr lang="fr-FR" sz="1800" b="0" i="0" u="none" strike="noStrike" baseline="0" dirty="0">
                <a:latin typeface="HelveticaNeue-Light-Identity-H"/>
              </a:rPr>
              <a:t>Évaluer et atténuer les risques potentiels pour les enfants, les familles et les communautés lors de la collecte, du traitement et du stockage </a:t>
            </a:r>
            <a:r>
              <a:rPr lang="es-ES" sz="1800" b="0" i="0" u="none" strike="noStrike" baseline="0" dirty="0">
                <a:latin typeface="HelveticaNeue-Light-Identity-H"/>
              </a:rPr>
              <a:t>des </a:t>
            </a:r>
            <a:r>
              <a:rPr lang="es-ES" sz="1800" b="0" i="0" u="none" strike="noStrike" baseline="0" dirty="0" err="1">
                <a:latin typeface="HelveticaNeue-Light-Identity-H"/>
              </a:rPr>
              <a:t>données</a:t>
            </a:r>
            <a:endParaRPr lang="es-ES" sz="1800" b="0" i="0" u="none" strike="noStrike" baseline="0" dirty="0">
              <a:latin typeface="HelveticaNeue-Light-Identity-H"/>
            </a:endParaRPr>
          </a:p>
          <a:p>
            <a:pPr marL="400050" indent="-171450">
              <a:buFont typeface="Arial" panose="020B0604020202020204" pitchFamily="34" charset="0"/>
              <a:buChar char="•"/>
            </a:pPr>
            <a:r>
              <a:rPr lang="fr-FR" sz="1800" b="0" i="0" u="none" strike="noStrike" baseline="0" dirty="0">
                <a:latin typeface="HelveticaNeue-Light-Identity-H"/>
              </a:rPr>
              <a:t>Établir des protocoles sûrs, responsables, ciblés et harmonisés pour le partage d’informations entre les parties prenantes concernées</a:t>
            </a:r>
          </a:p>
          <a:p>
            <a:pPr marL="400050" indent="-171450">
              <a:buFont typeface="Arial" panose="020B0604020202020204" pitchFamily="34" charset="0"/>
              <a:buChar char="•"/>
            </a:pPr>
            <a:r>
              <a:rPr lang="fr-FR" sz="1800" b="0" i="0" u="none" strike="noStrike" baseline="0" dirty="0">
                <a:latin typeface="HelveticaNeue-Light-Identity-H"/>
              </a:rPr>
              <a:t>Établir un partage efficace, en temps utiles et pertinent des informations, des processus de référencement, des calendriers de rapport et des modèles de suivi de la protection de l’enfance qui évitent les duplications et réduisent les lourdeurs des rapport</a:t>
            </a:r>
          </a:p>
          <a:p>
            <a:endParaRPr lang="fr-FR" dirty="0"/>
          </a:p>
          <a:p>
            <a:r>
              <a:rPr lang="fr-FR" dirty="0"/>
              <a:t>GARDER À L'ESPRIT: </a:t>
            </a:r>
          </a:p>
          <a:p>
            <a:pPr>
              <a:buFont typeface="Arial" panose="020B0604020202020204" pitchFamily="34" charset="0"/>
              <a:buChar char="•"/>
            </a:pPr>
            <a:r>
              <a:rPr lang="en-US" sz="1800" b="0" i="0" u="none" strike="noStrike" baseline="0" dirty="0">
                <a:latin typeface="HelveticaNeue-Light-Identity-H"/>
              </a:rPr>
              <a:t>Le </a:t>
            </a:r>
            <a:r>
              <a:rPr lang="fr-FR" sz="1800" b="0" i="0" u="none" strike="noStrike" baseline="0" dirty="0">
                <a:latin typeface="HelveticaNeue-Light-Identity-H"/>
              </a:rPr>
              <a:t>personnel qui suivent les problèmes de protection de l’enfance peuvent souffrir de </a:t>
            </a:r>
            <a:r>
              <a:rPr lang="es-ES" sz="1800" b="0" i="0" u="none" strike="noStrike" baseline="0" dirty="0" err="1">
                <a:latin typeface="HelveticaNeue-Light-Identity-H"/>
              </a:rPr>
              <a:t>traumatismes</a:t>
            </a:r>
            <a:r>
              <a:rPr lang="es-ES" sz="1800" b="0" i="0" u="none" strike="noStrike" baseline="0" dirty="0">
                <a:latin typeface="HelveticaNeue-Light-Identity-H"/>
              </a:rPr>
              <a:t> </a:t>
            </a:r>
            <a:r>
              <a:rPr lang="es-ES" sz="1800" b="0" i="0" u="none" strike="noStrike" baseline="0" dirty="0" err="1">
                <a:latin typeface="HelveticaNeue-Light-Identity-H"/>
              </a:rPr>
              <a:t>secondaires</a:t>
            </a:r>
            <a:r>
              <a:rPr lang="es-ES" sz="1800" b="0" i="0" u="none" strike="noStrike" baseline="0" dirty="0">
                <a:latin typeface="HelveticaNeue-Light-Identity-H"/>
              </a:rPr>
              <a:t> – </a:t>
            </a:r>
            <a:r>
              <a:rPr lang="es-ES" sz="1800" b="0" i="0" u="none" strike="noStrike" baseline="0" dirty="0" err="1">
                <a:latin typeface="HelveticaNeue-Light-Identity-H"/>
              </a:rPr>
              <a:t>nous</a:t>
            </a:r>
            <a:r>
              <a:rPr lang="es-ES" sz="1800" b="0" i="0" u="none" strike="noStrike" baseline="0" dirty="0">
                <a:latin typeface="HelveticaNeue-Light-Identity-H"/>
              </a:rPr>
              <a:t> </a:t>
            </a:r>
            <a:r>
              <a:rPr lang="es-ES" sz="1800" b="0" i="0" u="none" strike="noStrike" baseline="0" dirty="0" err="1">
                <a:latin typeface="HelveticaNeue-Light-Identity-H"/>
              </a:rPr>
              <a:t>devons</a:t>
            </a:r>
            <a:r>
              <a:rPr lang="es-ES" sz="1800" b="0" i="0" u="none" strike="noStrike" baseline="0" dirty="0">
                <a:latin typeface="HelveticaNeue-Light-Identity-H"/>
              </a:rPr>
              <a:t> </a:t>
            </a:r>
            <a:r>
              <a:rPr lang="es-ES" sz="1800" b="0" i="0" u="none" strike="noStrike" baseline="0" dirty="0" err="1">
                <a:latin typeface="HelveticaNeue-Light-Identity-H"/>
              </a:rPr>
              <a:t>leur</a:t>
            </a:r>
            <a:r>
              <a:rPr lang="es-ES" sz="1800" b="0" i="0" u="none" strike="noStrike" baseline="0" dirty="0">
                <a:latin typeface="HelveticaNeue-Light-Identity-H"/>
              </a:rPr>
              <a:t> </a:t>
            </a:r>
            <a:r>
              <a:rPr lang="es-ES" sz="1800" b="0" i="0" u="none" strike="noStrike" baseline="0" dirty="0" err="1">
                <a:latin typeface="HelveticaNeue-Light-Identity-H"/>
              </a:rPr>
              <a:t>apporter</a:t>
            </a:r>
            <a:r>
              <a:rPr lang="es-ES" sz="1800" b="0" i="0" u="none" strike="noStrike" baseline="0" dirty="0">
                <a:latin typeface="HelveticaNeue-Light-Identity-H"/>
              </a:rPr>
              <a:t> </a:t>
            </a:r>
            <a:r>
              <a:rPr lang="fr-FR" sz="1200" b="0" i="0" u="none" strike="noStrike" baseline="0" dirty="0">
                <a:latin typeface="HelveticaNeue-Light-Identity-H"/>
              </a:rPr>
              <a:t>un soutien psychosocial afin d’atténuer ces effets</a:t>
            </a:r>
            <a:endParaRPr lang="en-US" dirty="0"/>
          </a:p>
          <a:p>
            <a:pPr>
              <a:buFont typeface="Arial" panose="020B0604020202020204" pitchFamily="34" charset="0"/>
              <a:buChar char="•"/>
            </a:pPr>
            <a:r>
              <a:rPr lang="fr-FR" sz="1800" b="0" i="0" u="none" strike="noStrike" baseline="0" dirty="0">
                <a:latin typeface="HelveticaNeue-Light-Identity-H"/>
              </a:rPr>
              <a:t>L’intérêt supérieur de l’enfant et le consentement/accord éclairé des enfants et / ou des personnes en charge des enfants lors </a:t>
            </a:r>
            <a:r>
              <a:rPr lang="es-ES" sz="1800" b="0" i="0" u="none" strike="noStrike" baseline="0" dirty="0">
                <a:latin typeface="HelveticaNeue-Light-Identity-H"/>
              </a:rPr>
              <a:t>de la </a:t>
            </a:r>
            <a:r>
              <a:rPr lang="es-ES" sz="1800" b="0" i="0" u="none" strike="noStrike" baseline="0" dirty="0" err="1">
                <a:latin typeface="HelveticaNeue-Light-Identity-H"/>
              </a:rPr>
              <a:t>collecte</a:t>
            </a:r>
            <a:r>
              <a:rPr lang="es-ES" sz="1800" b="0" i="0" u="none" strike="noStrike" baseline="0" dirty="0">
                <a:latin typeface="HelveticaNeue-Light-Identity-H"/>
              </a:rPr>
              <a:t> </a:t>
            </a:r>
            <a:r>
              <a:rPr lang="es-ES" sz="1800" b="0" i="0" u="none" strike="noStrike" baseline="0" dirty="0" err="1">
                <a:latin typeface="HelveticaNeue-Light-Identity-H"/>
              </a:rPr>
              <a:t>d’informations</a:t>
            </a:r>
            <a:r>
              <a:rPr lang="es-ES" sz="1800" b="0" i="0" u="none" strike="noStrike" baseline="0" dirty="0">
                <a:latin typeface="HelveticaNeue-Light-Identity-H"/>
              </a:rPr>
              <a:t> </a:t>
            </a:r>
            <a:r>
              <a:rPr lang="es-ES" sz="1800" b="0" i="0" u="none" strike="noStrike" baseline="0" dirty="0" err="1">
                <a:latin typeface="HelveticaNeue-Light-Identity-H"/>
              </a:rPr>
              <a:t>doit</a:t>
            </a:r>
            <a:r>
              <a:rPr lang="es-ES" sz="1800" b="0" i="0" u="none" strike="noStrike" baseline="0" dirty="0">
                <a:latin typeface="HelveticaNeue-Light-Identity-H"/>
              </a:rPr>
              <a:t> </a:t>
            </a:r>
            <a:r>
              <a:rPr lang="es-ES" sz="1800" b="0" i="0" u="none" strike="noStrike" baseline="0" dirty="0" err="1">
                <a:latin typeface="HelveticaNeue-Light-Identity-H"/>
              </a:rPr>
              <a:t>toujours</a:t>
            </a:r>
            <a:r>
              <a:rPr lang="es-ES" sz="1800" b="0" i="0" u="none" strike="noStrike" baseline="0" dirty="0">
                <a:latin typeface="HelveticaNeue-Light-Identity-H"/>
              </a:rPr>
              <a:t> </a:t>
            </a:r>
            <a:r>
              <a:rPr lang="es-ES" sz="1800" b="0" i="0" u="none" strike="noStrike" baseline="0" dirty="0" err="1">
                <a:latin typeface="HelveticaNeue-Light-Identity-H"/>
              </a:rPr>
              <a:t>être</a:t>
            </a:r>
            <a:r>
              <a:rPr lang="es-ES" sz="1800" b="0" i="0" u="none" strike="noStrike" baseline="0" dirty="0">
                <a:latin typeface="HelveticaNeue-Light-Identity-H"/>
              </a:rPr>
              <a:t> </a:t>
            </a:r>
            <a:r>
              <a:rPr lang="es-ES" sz="1800" b="0" i="0" u="none" strike="noStrike" baseline="0" dirty="0" err="1">
                <a:latin typeface="HelveticaNeue-Light-Identity-H"/>
              </a:rPr>
              <a:t>privilégié</a:t>
            </a:r>
            <a:r>
              <a:rPr lang="es-ES" sz="1800" b="0" i="0" u="none" strike="noStrike" baseline="0" dirty="0">
                <a:latin typeface="HelveticaNeue-Light-Identity-H"/>
              </a:rPr>
              <a:t>.</a:t>
            </a:r>
            <a:endParaRPr lang="en-US" dirty="0"/>
          </a:p>
          <a:p>
            <a:pPr>
              <a:buFont typeface="Arial" panose="020B0604020202020204" pitchFamily="34" charset="0"/>
              <a:buChar char="•"/>
            </a:pPr>
            <a:r>
              <a:rPr lang="es-ES" sz="1800" b="0" i="0" u="none" strike="noStrike" baseline="0" dirty="0">
                <a:latin typeface="HelveticaNeue-Light-Identity-H"/>
              </a:rPr>
              <a:t>Les </a:t>
            </a:r>
            <a:r>
              <a:rPr lang="es-ES" sz="1800" b="0" i="0" u="none" strike="noStrike" baseline="0" dirty="0" err="1">
                <a:latin typeface="HelveticaNeue-Light-Identity-H"/>
              </a:rPr>
              <a:t>tendances</a:t>
            </a:r>
            <a:r>
              <a:rPr lang="es-ES" sz="1800" b="0" i="0" u="none" strike="noStrike" baseline="0" dirty="0">
                <a:latin typeface="HelveticaNeue-Light-Identity-H"/>
              </a:rPr>
              <a:t> de </a:t>
            </a:r>
            <a:r>
              <a:rPr lang="es-ES" sz="1800" b="0" i="0" u="none" strike="noStrike" baseline="0" dirty="0" err="1">
                <a:latin typeface="HelveticaNeue-Light-Identity-H"/>
              </a:rPr>
              <a:t>sous-déclaration</a:t>
            </a:r>
            <a:r>
              <a:rPr lang="es-ES" sz="1800" b="0" i="0" u="none" strike="noStrike" baseline="0" dirty="0">
                <a:latin typeface="HelveticaNeue-Light-Identity-H"/>
              </a:rPr>
              <a:t> </a:t>
            </a:r>
            <a:r>
              <a:rPr lang="fr-FR" sz="1800" b="0" i="0" u="none" strike="noStrike" baseline="0" dirty="0">
                <a:latin typeface="HelveticaNeue-Light-Identity-H"/>
              </a:rPr>
              <a:t>(le pourcentage de cas non signalés) ou de sur-déclaration (cas </a:t>
            </a:r>
            <a:r>
              <a:rPr lang="es-ES" sz="1800" b="0" i="0" u="none" strike="noStrike" baseline="0" dirty="0" err="1">
                <a:latin typeface="HelveticaNeue-Light-Identity-H"/>
              </a:rPr>
              <a:t>signalés</a:t>
            </a:r>
            <a:r>
              <a:rPr lang="es-ES" sz="1800" b="0" i="0" u="none" strike="noStrike" baseline="0" dirty="0">
                <a:latin typeface="HelveticaNeue-Light-Identity-H"/>
              </a:rPr>
              <a:t> à </a:t>
            </a:r>
            <a:r>
              <a:rPr lang="es-ES" sz="1800" b="0" i="0" u="none" strike="noStrike" baseline="0" dirty="0" err="1">
                <a:latin typeface="HelveticaNeue-Light-Identity-H"/>
              </a:rPr>
              <a:t>plusieurs</a:t>
            </a:r>
            <a:r>
              <a:rPr lang="es-ES" sz="1800" b="0" i="0" u="none" strike="noStrike" baseline="0" dirty="0">
                <a:latin typeface="HelveticaNeue-Light-Identity-H"/>
              </a:rPr>
              <a:t> reprises) </a:t>
            </a:r>
            <a:r>
              <a:rPr lang="es-ES" sz="1800" b="0" i="0" u="none" strike="noStrike" baseline="0" dirty="0" err="1">
                <a:latin typeface="HelveticaNeue-Light-Identity-H"/>
              </a:rPr>
              <a:t>sont</a:t>
            </a:r>
            <a:r>
              <a:rPr lang="es-ES" sz="1800" b="0" i="0" u="none" strike="noStrike" baseline="0" dirty="0">
                <a:latin typeface="HelveticaNeue-Light-Identity-H"/>
              </a:rPr>
              <a:t> </a:t>
            </a:r>
            <a:r>
              <a:rPr lang="es-ES" sz="1800" b="0" i="0" u="none" strike="noStrike" baseline="0" dirty="0" err="1">
                <a:latin typeface="HelveticaNeue-Light-Identity-H"/>
              </a:rPr>
              <a:t>possibles</a:t>
            </a:r>
            <a:r>
              <a:rPr lang="es-ES" sz="1800" b="0" i="0" u="none" strike="noStrike" baseline="0" dirty="0">
                <a:latin typeface="HelveticaNeue-Light-Identity-H"/>
              </a:rPr>
              <a:t> et </a:t>
            </a:r>
            <a:r>
              <a:rPr lang="es-ES" sz="1800" b="0" i="0" u="none" strike="noStrike" baseline="0" dirty="0" err="1">
                <a:latin typeface="HelveticaNeue-Light-Identity-H"/>
              </a:rPr>
              <a:t>doivent</a:t>
            </a:r>
            <a:r>
              <a:rPr lang="es-ES" sz="1800" b="0" i="0" u="none" strike="noStrike" baseline="0" dirty="0">
                <a:latin typeface="HelveticaNeue-Light-Identity-H"/>
              </a:rPr>
              <a:t> </a:t>
            </a:r>
            <a:r>
              <a:rPr lang="es-ES" sz="1800" b="0" i="0" u="none" strike="noStrike" baseline="0" dirty="0" err="1">
                <a:latin typeface="HelveticaNeue-Light-Identity-H"/>
              </a:rPr>
              <a:t>être</a:t>
            </a:r>
            <a:r>
              <a:rPr lang="es-ES" sz="1800" b="0" i="0" u="none" strike="noStrike" baseline="0" dirty="0">
                <a:latin typeface="HelveticaNeue-Light-Identity-H"/>
              </a:rPr>
              <a:t> </a:t>
            </a:r>
            <a:r>
              <a:rPr lang="es-ES" sz="1800" b="0" i="0" u="none" strike="noStrike" baseline="0" dirty="0" err="1">
                <a:latin typeface="HelveticaNeue-Light-Identity-H"/>
              </a:rPr>
              <a:t>estimées</a:t>
            </a:r>
            <a:r>
              <a:rPr lang="es-ES" sz="1800" b="0" i="0" u="none" strike="noStrike" baseline="0" dirty="0">
                <a:latin typeface="HelveticaNeue-Light-Identity-H"/>
              </a:rPr>
              <a:t> et/</a:t>
            </a:r>
            <a:r>
              <a:rPr lang="es-ES" sz="1800" b="0" i="0" u="none" strike="noStrike" baseline="0" dirty="0" err="1">
                <a:latin typeface="HelveticaNeue-Light-Identity-H"/>
              </a:rPr>
              <a:t>ou</a:t>
            </a:r>
            <a:r>
              <a:rPr lang="es-ES" sz="1800" b="0" i="0" u="none" strike="noStrike" baseline="0" dirty="0">
                <a:latin typeface="HelveticaNeue-Light-Identity-H"/>
              </a:rPr>
              <a:t> </a:t>
            </a:r>
            <a:r>
              <a:rPr lang="es-ES" sz="1800" b="0" i="0" u="none" strike="noStrike" baseline="0" dirty="0" err="1">
                <a:latin typeface="HelveticaNeue-Light-Identity-H"/>
              </a:rPr>
              <a:t>analysées</a:t>
            </a:r>
            <a:endParaRPr lang="es-ES" sz="1800" b="0" i="0" u="none" strike="noStrike" baseline="0" dirty="0">
              <a:latin typeface="HelveticaNeue-Light-Identity-H"/>
            </a:endParaRPr>
          </a:p>
          <a:p>
            <a:pPr>
              <a:buFont typeface="Arial" panose="020B0604020202020204" pitchFamily="34" charset="0"/>
              <a:buChar char="•"/>
            </a:pPr>
            <a:r>
              <a:rPr lang="es-ES" sz="1800" b="0" i="0" u="none" strike="noStrike" baseline="0" dirty="0">
                <a:latin typeface="HelveticaNeue-Light-Identity-H"/>
              </a:rPr>
              <a:t>L’</a:t>
            </a:r>
            <a:r>
              <a:rPr lang="fr-FR" sz="1800" b="0" i="0" u="none" strike="noStrike" baseline="0" dirty="0">
                <a:latin typeface="HelveticaNeue-Light-Identity-H"/>
              </a:rPr>
              <a:t>éthique, les principes et les bonnes pratiques sont essentiels pour la gestion de l’information (Voir Principes et </a:t>
            </a:r>
            <a:r>
              <a:rPr lang="es-ES" sz="1800" b="0" i="0" u="none" strike="noStrike" baseline="0" dirty="0">
                <a:latin typeface="HelveticaNeue-Light-Identity-H"/>
              </a:rPr>
              <a:t>Standard 5.) </a:t>
            </a:r>
            <a:r>
              <a:rPr lang="fr-FR" dirty="0"/>
              <a:t>Le principe de Ne pas nuire doit TOUJOURS guider ce que nous faisons ! La participation pertinente et ciblée de l'enfant ne doit pas être oubliée lors du suivi. </a:t>
            </a:r>
          </a:p>
          <a:p>
            <a:pPr marL="228600" indent="0">
              <a:buFont typeface="Arial" panose="020B0604020202020204" pitchFamily="34" charset="0"/>
              <a:buNone/>
            </a:pPr>
            <a:endParaRPr lang="fr-FR" dirty="0"/>
          </a:p>
          <a:p>
            <a:pPr marL="228600" indent="0">
              <a:buFont typeface="Arial" panose="020B0604020202020204" pitchFamily="34" charset="0"/>
              <a:buNone/>
            </a:pPr>
            <a:r>
              <a:rPr lang="fr-FR" dirty="0"/>
              <a:t>-------------**------------------</a:t>
            </a:r>
          </a:p>
          <a:p>
            <a:pPr algn="l"/>
            <a:r>
              <a:rPr lang="fr-FR" i="1" dirty="0"/>
              <a:t>Facilitateur : si cela est pertinent pour votre contexte, vous pouvez également mentionner et discuter ici des </a:t>
            </a:r>
            <a:r>
              <a:rPr lang="fr-FR" sz="1800" b="0" i="1" u="none" strike="noStrike" baseline="0" dirty="0">
                <a:solidFill>
                  <a:srgbClr val="333333"/>
                </a:solidFill>
                <a:latin typeface="HelveticaNeue-LightItalic-Identity-H"/>
              </a:rPr>
              <a:t>mécanisme de suivi et de communication de l’information (MRM) (sur les violations graves contre les enfants pendant les conflits </a:t>
            </a:r>
            <a:r>
              <a:rPr lang="es-ES" sz="1800" b="0" i="1" u="none" strike="noStrike" baseline="0" dirty="0" err="1">
                <a:solidFill>
                  <a:srgbClr val="333333"/>
                </a:solidFill>
                <a:latin typeface="HelveticaNeue-LightItalic-Identity-H"/>
              </a:rPr>
              <a:t>armés</a:t>
            </a:r>
            <a:r>
              <a:rPr lang="es-ES" sz="1800" b="0" i="1" u="none" strike="noStrike" baseline="0" dirty="0">
                <a:solidFill>
                  <a:srgbClr val="333333"/>
                </a:solidFill>
                <a:latin typeface="HelveticaNeue-LightItalic-Identity-H"/>
              </a:rPr>
              <a:t>)</a:t>
            </a:r>
            <a:r>
              <a:rPr lang="es-ES" sz="1800" b="0" i="0" u="none" strike="noStrike" baseline="0" dirty="0">
                <a:solidFill>
                  <a:srgbClr val="000000"/>
                </a:solidFill>
                <a:latin typeface="HelveticaNeue-Light-Identity-H"/>
              </a:rPr>
              <a:t>:</a:t>
            </a:r>
            <a:endParaRPr lang="en-US" i="1" dirty="0"/>
          </a:p>
          <a:p>
            <a:pPr marL="400050" indent="-171450">
              <a:buFont typeface="Arial" panose="020B0604020202020204" pitchFamily="34" charset="0"/>
              <a:buChar char="•"/>
            </a:pPr>
            <a:r>
              <a:rPr lang="fr-FR" i="1" dirty="0"/>
              <a:t>développé par le Groupe de travail national pour le suivi et la communication des informations sur les violations graves contre les enfants </a:t>
            </a:r>
            <a:endParaRPr lang="en-US" i="1" dirty="0"/>
          </a:p>
          <a:p>
            <a:pPr marL="400050" indent="-171450">
              <a:buFont typeface="Arial" panose="020B0604020202020204" pitchFamily="34" charset="0"/>
              <a:buChar char="•"/>
            </a:pPr>
            <a:r>
              <a:rPr lang="en-US" i="1" dirty="0"/>
              <a:t>DEF: </a:t>
            </a:r>
            <a:r>
              <a:rPr lang="fr-FR" i="1" dirty="0"/>
              <a:t>mécanisme systématique et complet </a:t>
            </a:r>
            <a:r>
              <a:rPr lang="en-US" i="1" dirty="0">
                <a:solidFill>
                  <a:schemeClr val="bg2"/>
                </a:solidFill>
                <a:hlinkClick r:id="rId3">
                  <a:extLst>
                    <a:ext uri="{A12FA001-AC4F-418D-AE19-62706E023703}">
                      <ahyp:hlinkClr xmlns:ahyp="http://schemas.microsoft.com/office/drawing/2018/hyperlinkcolor" val="tx"/>
                    </a:ext>
                  </a:extLst>
                </a:hlinkClick>
              </a:rPr>
              <a:t>(MRM)</a:t>
            </a:r>
            <a:r>
              <a:rPr lang="en-US" i="1" dirty="0">
                <a:solidFill>
                  <a:schemeClr val="bg2"/>
                </a:solidFill>
              </a:rPr>
              <a:t> </a:t>
            </a:r>
            <a:r>
              <a:rPr lang="en-US" sz="1200" b="0" i="1" u="none" strike="noStrike" baseline="0" dirty="0">
                <a:solidFill>
                  <a:schemeClr val="bg2"/>
                </a:solidFill>
                <a:latin typeface="Calibri"/>
              </a:rPr>
              <a:t>pour </a:t>
            </a:r>
            <a:r>
              <a:rPr lang="es-ES" sz="1800" b="0" i="1" u="none" strike="noStrike" baseline="0" dirty="0" err="1">
                <a:latin typeface="HelveticaNeue-Light-Identity-H"/>
              </a:rPr>
              <a:t>fournir</a:t>
            </a:r>
            <a:r>
              <a:rPr lang="es-ES" sz="1800" b="0" i="1" u="none" strike="noStrike" baseline="0" dirty="0">
                <a:latin typeface="HelveticaNeue-Light-Identity-H"/>
              </a:rPr>
              <a:t> des </a:t>
            </a:r>
            <a:r>
              <a:rPr lang="es-ES" sz="1800" b="0" i="1" u="none" strike="noStrike" baseline="0" dirty="0" err="1">
                <a:latin typeface="HelveticaNeue-Light-Identity-H"/>
              </a:rPr>
              <a:t>informations</a:t>
            </a:r>
            <a:r>
              <a:rPr lang="es-ES" sz="1800" b="0" i="1" u="none" strike="noStrike" baseline="0" dirty="0">
                <a:latin typeface="HelveticaNeue-Light-Identity-H"/>
              </a:rPr>
              <a:t> </a:t>
            </a:r>
            <a:r>
              <a:rPr lang="fr-FR" sz="1800" b="0" i="1" u="none" strike="noStrike" baseline="0" dirty="0">
                <a:latin typeface="HelveticaNeue-Light-Identity-H"/>
              </a:rPr>
              <a:t>en temps voulu, objectives, précises et fiables sur six violations graves contre des enfants perpétrées dans des situations de conflit armé (ou dont la situation </a:t>
            </a:r>
            <a:r>
              <a:rPr lang="es-ES" sz="1800" b="0" i="1" u="none" strike="noStrike" baseline="0" dirty="0" err="1">
                <a:latin typeface="HelveticaNeue-Light-Identity-H"/>
              </a:rPr>
              <a:t>est</a:t>
            </a:r>
            <a:r>
              <a:rPr lang="es-ES" sz="1800" b="0" i="1" u="none" strike="noStrike" baseline="0" dirty="0">
                <a:latin typeface="HelveticaNeue-Light-Identity-H"/>
              </a:rPr>
              <a:t> </a:t>
            </a:r>
            <a:r>
              <a:rPr lang="es-ES" sz="1800" b="0" i="1" u="none" strike="noStrike" baseline="0" dirty="0" err="1">
                <a:latin typeface="HelveticaNeue-Light-Identity-H"/>
              </a:rPr>
              <a:t>jugée</a:t>
            </a:r>
            <a:r>
              <a:rPr lang="es-ES" sz="1800" b="0" i="1" u="none" strike="noStrike" baseline="0" dirty="0">
                <a:latin typeface="HelveticaNeue-Light-Identity-H"/>
              </a:rPr>
              <a:t> </a:t>
            </a:r>
            <a:r>
              <a:rPr lang="es-ES" sz="1800" b="0" i="1" u="none" strike="noStrike" baseline="0" dirty="0" err="1">
                <a:latin typeface="HelveticaNeue-Light-Identity-H"/>
              </a:rPr>
              <a:t>préoccupante</a:t>
            </a:r>
            <a:r>
              <a:rPr lang="es-ES" sz="1800" b="0" i="1" u="none" strike="noStrike" baseline="0" dirty="0">
                <a:latin typeface="HelveticaNeue-Light-Identity-H"/>
              </a:rPr>
              <a:t>).</a:t>
            </a:r>
          </a:p>
          <a:p>
            <a:pPr marL="514350" indent="-285750" algn="l">
              <a:buFont typeface="Wingdings" panose="05000000000000000000" pitchFamily="2" charset="2"/>
              <a:buChar char="Ø"/>
            </a:pPr>
            <a:r>
              <a:rPr lang="fr-FR" sz="1800" b="0" i="1" u="none" strike="noStrike" baseline="0" dirty="0">
                <a:solidFill>
                  <a:srgbClr val="000000"/>
                </a:solidFill>
                <a:latin typeface="HelveticaNeue-Light-Identity-H"/>
              </a:rPr>
              <a:t>Les violations suivies par le MRM sont les suivantes:</a:t>
            </a:r>
          </a:p>
          <a:p>
            <a:pPr marL="514350" indent="-285750" algn="l">
              <a:buFont typeface="Wingdings" panose="05000000000000000000" pitchFamily="2" charset="2"/>
              <a:buChar char="Ø"/>
            </a:pPr>
            <a:r>
              <a:rPr lang="fr-FR" sz="1800" b="0" i="1" u="none" strike="noStrike" baseline="0" dirty="0">
                <a:solidFill>
                  <a:srgbClr val="000000"/>
                </a:solidFill>
                <a:latin typeface="HelveticaNeue-Light-Identity-H"/>
              </a:rPr>
              <a:t>Meurtre et mutilation des enfants;</a:t>
            </a:r>
            <a:endParaRPr lang="en-US" sz="1800" b="0" i="1" u="none" strike="noStrike" baseline="0" dirty="0">
              <a:solidFill>
                <a:schemeClr val="bg2"/>
              </a:solidFill>
              <a:latin typeface="HelveticaNeue-Light-Identity-H"/>
            </a:endParaRPr>
          </a:p>
          <a:p>
            <a:pPr marL="514350" indent="-285750" algn="l">
              <a:buFont typeface="Wingdings" panose="05000000000000000000" pitchFamily="2" charset="2"/>
              <a:buChar char="Ø"/>
            </a:pPr>
            <a:r>
              <a:rPr lang="fr-FR" sz="1800" b="0" i="1" u="none" strike="noStrike" baseline="0" dirty="0">
                <a:solidFill>
                  <a:srgbClr val="000000"/>
                </a:solidFill>
                <a:latin typeface="HelveticaNeue-Light-Identity-H"/>
              </a:rPr>
              <a:t>Recrutement et utilisation d’enfants dans les forces armées ou les groupes </a:t>
            </a:r>
            <a:r>
              <a:rPr lang="es-ES" sz="1800" b="0" i="1" u="none" strike="noStrike" baseline="0" dirty="0" err="1">
                <a:solidFill>
                  <a:srgbClr val="000000"/>
                </a:solidFill>
                <a:latin typeface="HelveticaNeue-Light-Identity-H"/>
              </a:rPr>
              <a:t>armés</a:t>
            </a:r>
            <a:r>
              <a:rPr lang="es-ES" sz="1800" b="0" i="1" u="none" strike="noStrike" baseline="0" dirty="0">
                <a:solidFill>
                  <a:srgbClr val="000000"/>
                </a:solidFill>
                <a:latin typeface="HelveticaNeue-Light-Identity-H"/>
              </a:rPr>
              <a:t>;</a:t>
            </a:r>
          </a:p>
          <a:p>
            <a:pPr marL="514350" indent="-285750" algn="l">
              <a:buFont typeface="Wingdings" panose="05000000000000000000" pitchFamily="2" charset="2"/>
              <a:buChar char="Ø"/>
            </a:pPr>
            <a:r>
              <a:rPr lang="fr-FR" sz="1800" b="0" i="1" u="none" strike="noStrike" baseline="0" dirty="0">
                <a:solidFill>
                  <a:srgbClr val="000000"/>
                </a:solidFill>
                <a:latin typeface="HelveticaNeue-Light-Identity-H"/>
              </a:rPr>
              <a:t>Attaques contre des écoles et des hôpitaux;</a:t>
            </a:r>
          </a:p>
          <a:p>
            <a:pPr marL="514350" indent="-285750" algn="l">
              <a:buFont typeface="Wingdings" panose="05000000000000000000" pitchFamily="2" charset="2"/>
              <a:buChar char="Ø"/>
            </a:pPr>
            <a:r>
              <a:rPr lang="fr-FR" sz="1800" b="0" i="1" u="none" strike="noStrike" baseline="0" dirty="0">
                <a:solidFill>
                  <a:srgbClr val="000000"/>
                </a:solidFill>
                <a:latin typeface="HelveticaNeue-Light-Identity-H"/>
              </a:rPr>
              <a:t>Viol et autres formes de violence sexuelle contre les enfants;</a:t>
            </a:r>
          </a:p>
          <a:p>
            <a:pPr marL="514350" indent="-285750" algn="l">
              <a:buFont typeface="Wingdings" panose="05000000000000000000" pitchFamily="2" charset="2"/>
              <a:buChar char="Ø"/>
            </a:pPr>
            <a:r>
              <a:rPr lang="es-ES" sz="1800" b="0" i="1" u="none" strike="noStrike" baseline="0" dirty="0" err="1">
                <a:solidFill>
                  <a:srgbClr val="000000"/>
                </a:solidFill>
                <a:latin typeface="HelveticaNeue-Light-Identity-H"/>
              </a:rPr>
              <a:t>Enlèvement</a:t>
            </a:r>
            <a:r>
              <a:rPr lang="es-ES" sz="1800" b="0" i="1" u="none" strike="noStrike" baseline="0" dirty="0">
                <a:solidFill>
                  <a:srgbClr val="000000"/>
                </a:solidFill>
                <a:latin typeface="HelveticaNeue-Light-Identity-H"/>
              </a:rPr>
              <a:t> </a:t>
            </a:r>
            <a:r>
              <a:rPr lang="es-ES" sz="1800" b="0" i="1" u="none" strike="noStrike" baseline="0" dirty="0" err="1">
                <a:solidFill>
                  <a:srgbClr val="000000"/>
                </a:solidFill>
                <a:latin typeface="HelveticaNeue-Light-Identity-H"/>
              </a:rPr>
              <a:t>d’enfants</a:t>
            </a:r>
            <a:r>
              <a:rPr lang="es-ES" sz="1800" b="0" i="1" u="none" strike="noStrike" baseline="0" dirty="0">
                <a:solidFill>
                  <a:srgbClr val="000000"/>
                </a:solidFill>
                <a:latin typeface="HelveticaNeue-Light-Identity-H"/>
              </a:rPr>
              <a:t>;</a:t>
            </a:r>
          </a:p>
          <a:p>
            <a:pPr marL="514350" indent="-285750" algn="l">
              <a:buFont typeface="Wingdings" panose="05000000000000000000" pitchFamily="2" charset="2"/>
              <a:buChar char="Ø"/>
            </a:pPr>
            <a:r>
              <a:rPr lang="fr-FR" sz="1800" b="0" i="1" u="none" strike="noStrike" baseline="0" dirty="0">
                <a:solidFill>
                  <a:srgbClr val="000000"/>
                </a:solidFill>
                <a:latin typeface="HelveticaNeue-Light-Identity-H"/>
              </a:rPr>
              <a:t>Déni d’accès humanitaire aux enfants.</a:t>
            </a:r>
          </a:p>
          <a:p>
            <a:pPr algn="l"/>
            <a:r>
              <a:rPr lang="fr-FR" sz="1800" b="0" i="1" u="none" strike="noStrike" baseline="0" dirty="0">
                <a:solidFill>
                  <a:srgbClr val="000000"/>
                </a:solidFill>
                <a:latin typeface="HelveticaNeue-Light-Identity-H"/>
              </a:rPr>
              <a:t>Le MRM fournit ces informations pour renforcer la redevabilité et la conformité des parties en conflit. Le MRM ne fournit pas le nombre total de violations graves commises contre des enfants. Le MRM doit être mis en </a:t>
            </a:r>
            <a:r>
              <a:rPr lang="fr-FR" sz="1800" b="0" i="1" u="none" strike="noStrike" baseline="0" dirty="0" err="1">
                <a:solidFill>
                  <a:srgbClr val="000000"/>
                </a:solidFill>
                <a:latin typeface="HelveticaNeue-Light-Identity-H"/>
              </a:rPr>
              <a:t>oeuvre</a:t>
            </a:r>
            <a:r>
              <a:rPr lang="fr-FR" sz="1800" b="0" i="1" u="none" strike="noStrike" baseline="0" dirty="0">
                <a:solidFill>
                  <a:srgbClr val="000000"/>
                </a:solidFill>
                <a:latin typeface="HelveticaNeue-Light-Identity-H"/>
              </a:rPr>
              <a:t> par des acteurs spécialisés ayant la capacité de rapporter et de vérifier conformément </a:t>
            </a:r>
            <a:r>
              <a:rPr lang="es-ES" sz="1800" b="0" i="1" u="none" strike="noStrike" baseline="0" dirty="0" err="1">
                <a:solidFill>
                  <a:srgbClr val="000000"/>
                </a:solidFill>
                <a:latin typeface="HelveticaNeue-Light-Identity-H"/>
              </a:rPr>
              <a:t>aux</a:t>
            </a:r>
            <a:r>
              <a:rPr lang="es-ES" sz="1800" b="0" i="1" u="none" strike="noStrike" baseline="0" dirty="0">
                <a:solidFill>
                  <a:srgbClr val="000000"/>
                </a:solidFill>
                <a:latin typeface="HelveticaNeue-Light-Identity-H"/>
              </a:rPr>
              <a:t> </a:t>
            </a:r>
            <a:r>
              <a:rPr lang="es-ES" sz="1800" b="0" i="1" u="none" strike="noStrike" baseline="0" dirty="0" err="1">
                <a:solidFill>
                  <a:srgbClr val="000000"/>
                </a:solidFill>
                <a:latin typeface="HelveticaNeue-Light-Identity-H"/>
              </a:rPr>
              <a:t>standards</a:t>
            </a:r>
            <a:r>
              <a:rPr lang="es-ES" sz="1800" b="0" i="1" u="none" strike="noStrike" baseline="0" dirty="0">
                <a:solidFill>
                  <a:srgbClr val="000000"/>
                </a:solidFill>
                <a:latin typeface="HelveticaNeue-Light-Identity-H"/>
              </a:rPr>
              <a:t> du MRM.</a:t>
            </a:r>
            <a:endParaRPr lang="fr-FR" i="1"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25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69588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handbook.spherestandards.org/en/cpms/#cpms_en_v1-g0010"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372532" y="365125"/>
            <a:ext cx="978467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6</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372532" y="1512923"/>
            <a:ext cx="10250338" cy="516514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sz="3200" dirty="0" err="1">
                <a:solidFill>
                  <a:schemeClr val="bg2"/>
                </a:solidFill>
                <a:latin typeface="Helvetica Neue" panose="020B0604020202020204" charset="0"/>
              </a:rPr>
              <a:t>Partie</a:t>
            </a:r>
            <a:r>
              <a:rPr lang="en-US" sz="3200" dirty="0">
                <a:solidFill>
                  <a:schemeClr val="bg2"/>
                </a:solidFill>
                <a:latin typeface="Helvetica Neue" panose="020B0604020202020204" charset="0"/>
              </a:rPr>
              <a:t> du </a:t>
            </a:r>
            <a:r>
              <a:rPr lang="en-US" sz="3200" dirty="0" err="1">
                <a:solidFill>
                  <a:schemeClr val="bg2"/>
                </a:solidFill>
                <a:latin typeface="Helvetica Neue" panose="020B0604020202020204" charset="0"/>
              </a:rPr>
              <a:t>Pilier</a:t>
            </a:r>
            <a:r>
              <a:rPr lang="en-US" sz="3200" dirty="0">
                <a:solidFill>
                  <a:schemeClr val="bg2"/>
                </a:solidFill>
                <a:latin typeface="Helvetica Neue" panose="020B0604020202020204" charset="0"/>
              </a:rPr>
              <a:t> 1 </a:t>
            </a:r>
            <a:r>
              <a:rPr lang="fr-FR" sz="3200" dirty="0">
                <a:solidFill>
                  <a:schemeClr val="bg2"/>
                </a:solidFill>
                <a:latin typeface="Helvetica Neue" panose="020B0604020202020204" charset="0"/>
              </a:rPr>
              <a:t>sur la qualité des interventions </a:t>
            </a:r>
            <a:endParaRPr lang="en-US"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latin typeface="Helvetica Neue" panose="020B0604020202020204" charset="0"/>
              </a:rPr>
              <a:t>A être utilisés avec tous les autres (7 - 28) &amp; les Principes SMPE</a:t>
            </a:r>
          </a:p>
          <a:p>
            <a:pPr marL="342900" indent="-342900">
              <a:spcBef>
                <a:spcPts val="0"/>
              </a:spcBef>
              <a:buClr>
                <a:schemeClr val="accent3"/>
              </a:buClr>
            </a:pPr>
            <a:endParaRPr lang="fr-FR" sz="3200" dirty="0">
              <a:solidFill>
                <a:schemeClr val="bg2"/>
              </a:solidFill>
              <a:latin typeface="Helvetica Neue" panose="020B0604020202020204" charset="0"/>
            </a:endParaRPr>
          </a:p>
          <a:p>
            <a:pPr marL="342900" indent="-342900">
              <a:spcBef>
                <a:spcPts val="0"/>
              </a:spcBef>
              <a:buClr>
                <a:schemeClr val="accent3"/>
              </a:buClr>
            </a:pPr>
            <a:r>
              <a:rPr lang="fr-FR" sz="3200" dirty="0">
                <a:solidFill>
                  <a:schemeClr val="bg2"/>
                </a:solidFill>
                <a:latin typeface="Helvetica Neue" panose="020B0604020202020204" charset="0"/>
              </a:rPr>
              <a:t>CHS &amp; </a:t>
            </a:r>
            <a:r>
              <a:rPr lang="fr-FR" sz="3200" dirty="0">
                <a:hlinkClick r:id="rId3"/>
              </a:rPr>
              <a:t>Cadre analytique de la protection de l’enfance</a:t>
            </a:r>
            <a:endParaRPr lang="fr-FR" sz="3200" dirty="0"/>
          </a:p>
          <a:p>
            <a:pPr marL="342900" indent="-342900">
              <a:buClr>
                <a:schemeClr val="accent3"/>
              </a:buClr>
              <a:buSzPct val="100000"/>
            </a:pPr>
            <a:r>
              <a:rPr lang="en-US" sz="3200" dirty="0" err="1">
                <a:solidFill>
                  <a:schemeClr val="bg2"/>
                </a:solidFill>
                <a:sym typeface="Arial"/>
              </a:rPr>
              <a:t>Risques</a:t>
            </a:r>
            <a:r>
              <a:rPr lang="en-US" sz="3200" dirty="0">
                <a:solidFill>
                  <a:schemeClr val="bg2"/>
                </a:solidFill>
                <a:latin typeface="Helvetica Neue" panose="020B0604020202020204" charset="0"/>
                <a:sym typeface="Arial"/>
              </a:rPr>
              <a:t>, </a:t>
            </a:r>
            <a:r>
              <a:rPr lang="fr-FR" sz="3200" dirty="0">
                <a:solidFill>
                  <a:schemeClr val="bg2"/>
                </a:solidFill>
                <a:latin typeface="Helvetica Neue" panose="020B0604020202020204" charset="0"/>
              </a:rPr>
              <a:t>besoins et capacités de protection de l'enfance </a:t>
            </a:r>
            <a:endParaRPr lang="en-US" sz="3200" dirty="0">
              <a:solidFill>
                <a:schemeClr val="bg2"/>
              </a:solidFill>
              <a:latin typeface="Helvetica Neue" panose="020B0604020202020204" charset="0"/>
              <a:sym typeface="Arial"/>
            </a:endParaRPr>
          </a:p>
          <a:p>
            <a:pPr marL="342900" indent="-342900">
              <a:buClr>
                <a:schemeClr val="accent3"/>
              </a:buClr>
              <a:buSzPct val="100000"/>
            </a:pPr>
            <a:r>
              <a:rPr lang="es-ES" sz="3200" dirty="0" err="1">
                <a:solidFill>
                  <a:schemeClr val="bg2"/>
                </a:solidFill>
                <a:latin typeface="Helvetica Neue" panose="020B0604020202020204" charset="0"/>
              </a:rPr>
              <a:t>But</a:t>
            </a:r>
            <a:endParaRPr lang="en-US" sz="3200" dirty="0">
              <a:solidFill>
                <a:schemeClr val="bg2"/>
              </a:solidFill>
              <a:latin typeface="Helvetica Neue" panose="020B0604020202020204" charset="0"/>
              <a:sym typeface="Arial"/>
            </a:endParaRPr>
          </a:p>
          <a:p>
            <a:pPr marL="342900" indent="-342900">
              <a:buClr>
                <a:schemeClr val="accent3"/>
              </a:buClr>
              <a:buSzPct val="100000"/>
            </a:pPr>
            <a:r>
              <a:rPr lang="fr-FR" sz="3200" dirty="0">
                <a:solidFill>
                  <a:schemeClr val="bg2"/>
                </a:solidFill>
                <a:latin typeface="Helvetica Neue" panose="020B0604020202020204" charset="0"/>
              </a:rPr>
              <a:t>Collecte de données secondaires </a:t>
            </a:r>
            <a:endParaRPr lang="en-US" sz="3200" dirty="0">
              <a:solidFill>
                <a:schemeClr val="bg2"/>
              </a:solidFill>
              <a:latin typeface="Helvetica Neue" panose="020B0604020202020204" charset="0"/>
              <a:sym typeface="Arial"/>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5796788" y="5770123"/>
            <a:ext cx="5215818" cy="1815882"/>
          </a:xfrm>
          <a:prstGeom prst="rect">
            <a:avLst/>
          </a:prstGeom>
          <a:noFill/>
        </p:spPr>
        <p:txBody>
          <a:bodyPr wrap="square">
            <a:spAutoFit/>
          </a:bodyPr>
          <a:lstStyle/>
          <a:p>
            <a:pPr algn="r"/>
            <a:r>
              <a:rPr lang="fr-FR" sz="2800" dirty="0">
                <a:latin typeface="Ink Free" panose="03080402000500000000" pitchFamily="66" charset="0"/>
              </a:rPr>
              <a:t>Que pouvez-vous éclairer et influencer avec le suivi de la PE ? </a:t>
            </a:r>
          </a:p>
          <a:p>
            <a:pPr algn="r"/>
            <a:endParaRPr lang="fr-FR" sz="2800" dirty="0">
              <a:latin typeface="Ink Free" panose="03080402000500000000" pitchFamily="66" charset="0"/>
            </a:endParaRP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59318" y="5670815"/>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4"/>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D6F06617-7038-4E9E-94F0-F6A966C26FBF}"/>
              </a:ext>
            </a:extLst>
          </p:cNvPr>
          <p:cNvPicPr>
            <a:picLocks noChangeAspect="1"/>
          </p:cNvPicPr>
          <p:nvPr/>
        </p:nvPicPr>
        <p:blipFill>
          <a:blip r:embed="rId7"/>
          <a:stretch>
            <a:fillRect/>
          </a:stretch>
        </p:blipFill>
        <p:spPr>
          <a:xfrm>
            <a:off x="10549701" y="3062921"/>
            <a:ext cx="852639" cy="851418"/>
          </a:xfrm>
          <a:prstGeom prst="rect">
            <a:avLst/>
          </a:prstGeom>
        </p:spPr>
      </p:pic>
      <p:pic>
        <p:nvPicPr>
          <p:cNvPr id="14" name="Google Shape;327;p14" descr="Screen Shot 2019-10-08 at 5.14.15 PM.png">
            <a:extLst>
              <a:ext uri="{FF2B5EF4-FFF2-40B4-BE49-F238E27FC236}">
                <a16:creationId xmlns:a16="http://schemas.microsoft.com/office/drawing/2014/main" id="{EA4867A9-B8F3-4DA8-B9B7-E1726DD04DC9}"/>
              </a:ext>
            </a:extLst>
          </p:cNvPr>
          <p:cNvPicPr preferRelativeResize="0"/>
          <p:nvPr/>
        </p:nvPicPr>
        <p:blipFill rotWithShape="1">
          <a:blip r:embed="rId8">
            <a:alphaModFix/>
          </a:blip>
          <a:srcRect/>
          <a:stretch/>
        </p:blipFill>
        <p:spPr>
          <a:xfrm>
            <a:off x="8820292" y="4767266"/>
            <a:ext cx="899540" cy="751039"/>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latin typeface="Helvetica Neue" panose="020B0604020202020204" charset="0"/>
              </a:rPr>
              <a:t>“</a:t>
            </a:r>
            <a:r>
              <a:rPr lang="fr-FR" sz="2400" dirty="0">
                <a:solidFill>
                  <a:schemeClr val="bg2"/>
                </a:solidFill>
                <a:latin typeface="Helvetica Neue" panose="020B0604020202020204" charset="0"/>
              </a:rPr>
              <a:t>Des données et informations objectives et actualisées sur les risques liés à la protection de l’enfance sont collectées, gérées, analysées et utilisées de manière raisonnée, éthique et collaborative afin de permettre la mise en </a:t>
            </a:r>
            <a:r>
              <a:rPr lang="fr-FR" sz="2400" dirty="0" err="1">
                <a:solidFill>
                  <a:schemeClr val="bg2"/>
                </a:solidFill>
                <a:latin typeface="Helvetica Neue" panose="020B0604020202020204" charset="0"/>
              </a:rPr>
              <a:t>oeuvre</a:t>
            </a:r>
            <a:r>
              <a:rPr lang="fr-FR" sz="2400" dirty="0">
                <a:solidFill>
                  <a:schemeClr val="bg2"/>
                </a:solidFill>
                <a:latin typeface="Helvetica Neue" panose="020B0604020202020204" charset="0"/>
              </a:rPr>
              <a:t> d’actions de prévention et d’intervention reposant sur des données factuelles</a:t>
            </a:r>
            <a:r>
              <a:rPr lang="en-US" sz="2400" dirty="0">
                <a:solidFill>
                  <a:schemeClr val="bg2"/>
                </a:solidFill>
                <a:latin typeface="Helvetica Neue" panose="020B0604020202020204" charset="0"/>
              </a:rPr>
              <a:t>.”</a:t>
            </a:r>
            <a:endParaRPr lang="fr-FR" sz="2400" dirty="0">
              <a:solidFill>
                <a:schemeClr val="bg2"/>
              </a:solidFill>
              <a:latin typeface="Helvetica Neue" panose="020B0604020202020204" charset="0"/>
            </a:endParaRPr>
          </a:p>
        </p:txBody>
      </p:sp>
      <p:pic>
        <p:nvPicPr>
          <p:cNvPr id="3" name="Image 2">
            <a:extLst>
              <a:ext uri="{FF2B5EF4-FFF2-40B4-BE49-F238E27FC236}">
                <a16:creationId xmlns:a16="http://schemas.microsoft.com/office/drawing/2014/main" id="{31A63390-A35D-41A0-9E06-68BC9F653FC4}"/>
              </a:ext>
            </a:extLst>
          </p:cNvPr>
          <p:cNvPicPr>
            <a:picLocks noChangeAspect="1"/>
          </p:cNvPicPr>
          <p:nvPr/>
        </p:nvPicPr>
        <p:blipFill>
          <a:blip r:embed="rId3"/>
          <a:stretch>
            <a:fillRect/>
          </a:stretch>
        </p:blipFill>
        <p:spPr>
          <a:xfrm>
            <a:off x="1892998" y="603588"/>
            <a:ext cx="2824779" cy="779249"/>
          </a:xfrm>
          <a:prstGeom prst="rect">
            <a:avLst/>
          </a:prstGeom>
        </p:spPr>
      </p:pic>
      <p:sp>
        <p:nvSpPr>
          <p:cNvPr id="9" name="ZoneTexte 8">
            <a:extLst>
              <a:ext uri="{FF2B5EF4-FFF2-40B4-BE49-F238E27FC236}">
                <a16:creationId xmlns:a16="http://schemas.microsoft.com/office/drawing/2014/main" id="{573484D4-05CA-450F-A0D7-473083E4C066}"/>
              </a:ext>
            </a:extLst>
          </p:cNvPr>
          <p:cNvSpPr txBox="1"/>
          <p:nvPr/>
        </p:nvSpPr>
        <p:spPr>
          <a:xfrm>
            <a:off x="7006712" y="1154237"/>
            <a:ext cx="3947432" cy="5632311"/>
          </a:xfrm>
          <a:prstGeom prst="rect">
            <a:avLst/>
          </a:prstGeom>
          <a:noFill/>
        </p:spPr>
        <p:txBody>
          <a:bodyPr wrap="square">
            <a:spAutoFit/>
          </a:bodyPr>
          <a:lstStyle/>
          <a:p>
            <a:r>
              <a:rPr lang="en-US" sz="2400" b="1" dirty="0" err="1">
                <a:latin typeface="Helvetica Neue" panose="020B0604020202020204" charset="0"/>
              </a:rPr>
              <a:t>Principes</a:t>
            </a:r>
            <a:r>
              <a:rPr lang="en-US" sz="2400" b="1" dirty="0">
                <a:latin typeface="Helvetica Neue" panose="020B0604020202020204" charset="0"/>
              </a:rPr>
              <a:t> PIM </a:t>
            </a:r>
            <a:r>
              <a:rPr lang="en-US" sz="2400" dirty="0">
                <a:latin typeface="Helvetica Neue" panose="020B0604020202020204" charset="0"/>
              </a:rPr>
              <a:t>:</a:t>
            </a:r>
          </a:p>
          <a:p>
            <a:pPr marL="342900" lvl="0" indent="-342900" algn="ctr">
              <a:buClr>
                <a:schemeClr val="dk1"/>
              </a:buClr>
              <a:buSzPts val="1200"/>
              <a:buFont typeface="Wingdings" panose="05000000000000000000" pitchFamily="2" charset="2"/>
              <a:buChar char="ü"/>
              <a:defRPr/>
            </a:pPr>
            <a:r>
              <a:rPr lang="fr-FR" sz="2400" dirty="0">
                <a:latin typeface="HelveticaNeue-Light-Identity-H"/>
              </a:rPr>
              <a:t>Centrés sur les personnes et inclusifs;</a:t>
            </a:r>
            <a:r>
              <a:rPr lang="fr-FR" sz="2400" i="1" dirty="0">
                <a:solidFill>
                  <a:srgbClr val="B366B3"/>
                </a:solidFill>
                <a:latin typeface="CMSY9"/>
              </a:rPr>
              <a:t> </a:t>
            </a:r>
          </a:p>
          <a:p>
            <a:pPr marL="342900" lvl="0" indent="-342900" algn="ctr">
              <a:buClr>
                <a:schemeClr val="dk1"/>
              </a:buClr>
              <a:buSzPts val="1200"/>
              <a:buFont typeface="Wingdings" panose="05000000000000000000" pitchFamily="2" charset="2"/>
              <a:buChar char="ü"/>
              <a:defRPr/>
            </a:pPr>
            <a:r>
              <a:rPr lang="fr-FR" sz="2400" dirty="0">
                <a:latin typeface="HelveticaNeue-Light-Identity-H"/>
              </a:rPr>
              <a:t>Ne créer aucun préjudice (« do no </a:t>
            </a:r>
            <a:r>
              <a:rPr lang="fr-FR" sz="2400" dirty="0" err="1">
                <a:latin typeface="HelveticaNeue-Light-Identity-H"/>
              </a:rPr>
              <a:t>harm</a:t>
            </a:r>
            <a:r>
              <a:rPr lang="fr-FR" sz="2400" dirty="0">
                <a:latin typeface="HelveticaNeue-Light-Identity-H"/>
              </a:rPr>
              <a:t> »);</a:t>
            </a:r>
            <a:r>
              <a:rPr lang="es-ES" sz="2400" i="1" dirty="0">
                <a:solidFill>
                  <a:srgbClr val="B366B3"/>
                </a:solidFill>
                <a:latin typeface="CMSY9"/>
              </a:rPr>
              <a:t> </a:t>
            </a:r>
          </a:p>
          <a:p>
            <a:pPr marL="342900" lvl="0" indent="-342900" algn="ctr">
              <a:buClr>
                <a:schemeClr val="dk1"/>
              </a:buClr>
              <a:buSzPts val="1200"/>
              <a:buFont typeface="Wingdings" panose="05000000000000000000" pitchFamily="2" charset="2"/>
              <a:buChar char="ü"/>
              <a:defRPr/>
            </a:pPr>
            <a:r>
              <a:rPr lang="es-ES" sz="2400" dirty="0" err="1">
                <a:latin typeface="HelveticaNeue-Light-Identity-H"/>
              </a:rPr>
              <a:t>But</a:t>
            </a:r>
            <a:r>
              <a:rPr lang="es-ES" sz="2400" dirty="0">
                <a:latin typeface="HelveticaNeue-Light-Identity-H"/>
              </a:rPr>
              <a:t> </a:t>
            </a:r>
            <a:r>
              <a:rPr lang="es-ES" sz="2400" dirty="0" err="1">
                <a:latin typeface="HelveticaNeue-Light-Identity-H"/>
              </a:rPr>
              <a:t>défini</a:t>
            </a:r>
            <a:r>
              <a:rPr lang="es-ES" sz="2400" dirty="0">
                <a:latin typeface="HelveticaNeue-Light-Identity-H"/>
              </a:rPr>
              <a:t>;</a:t>
            </a:r>
            <a:r>
              <a:rPr lang="fr-FR" sz="2400" i="1" dirty="0">
                <a:solidFill>
                  <a:srgbClr val="B366B3"/>
                </a:solidFill>
                <a:latin typeface="CMSY9"/>
              </a:rPr>
              <a:t> </a:t>
            </a:r>
          </a:p>
          <a:p>
            <a:pPr marL="342900" lvl="0" indent="-342900" algn="ctr">
              <a:buClr>
                <a:schemeClr val="dk1"/>
              </a:buClr>
              <a:buSzPts val="1200"/>
              <a:buFont typeface="Wingdings" panose="05000000000000000000" pitchFamily="2" charset="2"/>
              <a:buChar char="ü"/>
              <a:defRPr/>
            </a:pPr>
            <a:r>
              <a:rPr lang="fr-FR" sz="2400" dirty="0">
                <a:latin typeface="HelveticaNeue-Light-Identity-H"/>
              </a:rPr>
              <a:t>Consentement/avis éclairé et confidentialité;</a:t>
            </a:r>
            <a:r>
              <a:rPr lang="fr-FR" sz="2400" i="1" dirty="0">
                <a:solidFill>
                  <a:srgbClr val="B366B3"/>
                </a:solidFill>
                <a:latin typeface="CMSY9"/>
              </a:rPr>
              <a:t> </a:t>
            </a:r>
          </a:p>
          <a:p>
            <a:pPr marL="342900" lvl="0" indent="-342900" algn="ctr">
              <a:buClr>
                <a:schemeClr val="dk1"/>
              </a:buClr>
              <a:buSzPts val="1200"/>
              <a:buFont typeface="Wingdings" panose="05000000000000000000" pitchFamily="2" charset="2"/>
              <a:buChar char="ü"/>
              <a:defRPr/>
            </a:pPr>
            <a:r>
              <a:rPr lang="fr-FR" sz="2400" dirty="0">
                <a:latin typeface="HelveticaNeue-Light-Identity-H"/>
              </a:rPr>
              <a:t>Responsabilité, protection et sécurité des données;</a:t>
            </a:r>
            <a:r>
              <a:rPr lang="es-ES" sz="2400" i="1" dirty="0">
                <a:solidFill>
                  <a:srgbClr val="B366B3"/>
                </a:solidFill>
                <a:latin typeface="CMSY9"/>
              </a:rPr>
              <a:t> </a:t>
            </a:r>
          </a:p>
          <a:p>
            <a:pPr marL="342900" lvl="0" indent="-342900" algn="ctr">
              <a:buClr>
                <a:schemeClr val="dk1"/>
              </a:buClr>
              <a:buSzPts val="1200"/>
              <a:buFont typeface="Wingdings" panose="05000000000000000000" pitchFamily="2" charset="2"/>
              <a:buChar char="ü"/>
              <a:defRPr/>
            </a:pPr>
            <a:r>
              <a:rPr lang="es-ES" sz="2400" dirty="0" err="1">
                <a:latin typeface="HelveticaNeue-Light-Identity-H"/>
              </a:rPr>
              <a:t>Compétence</a:t>
            </a:r>
            <a:r>
              <a:rPr lang="es-ES" sz="2400" dirty="0">
                <a:latin typeface="HelveticaNeue-Light-Identity-H"/>
              </a:rPr>
              <a:t> et capacité;</a:t>
            </a:r>
            <a:r>
              <a:rPr lang="es-ES" sz="2400" i="1" dirty="0">
                <a:solidFill>
                  <a:srgbClr val="B366B3"/>
                </a:solidFill>
                <a:latin typeface="CMSY9"/>
              </a:rPr>
              <a:t> </a:t>
            </a:r>
          </a:p>
          <a:p>
            <a:pPr marL="342900" lvl="0" indent="-342900" algn="ctr">
              <a:buClr>
                <a:schemeClr val="dk1"/>
              </a:buClr>
              <a:buSzPts val="1200"/>
              <a:buFont typeface="Wingdings" panose="05000000000000000000" pitchFamily="2" charset="2"/>
              <a:buChar char="ü"/>
              <a:defRPr/>
            </a:pPr>
            <a:r>
              <a:rPr lang="es-ES" sz="2400" dirty="0" err="1">
                <a:latin typeface="HelveticaNeue-Light-Identity-H"/>
              </a:rPr>
              <a:t>Impartialité</a:t>
            </a:r>
            <a:r>
              <a:rPr lang="es-ES" sz="2400" dirty="0">
                <a:latin typeface="HelveticaNeue-Light-Identity-H"/>
              </a:rPr>
              <a:t>; </a:t>
            </a:r>
            <a:r>
              <a:rPr lang="es-ES" sz="2400" i="1" dirty="0">
                <a:solidFill>
                  <a:srgbClr val="B366B3"/>
                </a:solidFill>
                <a:latin typeface="CMSY9"/>
              </a:rPr>
              <a:t> </a:t>
            </a:r>
          </a:p>
          <a:p>
            <a:pPr marL="342900" lvl="0" indent="-342900" algn="ctr">
              <a:buClr>
                <a:schemeClr val="dk1"/>
              </a:buClr>
              <a:buSzPts val="1200"/>
              <a:buFont typeface="Wingdings" panose="05000000000000000000" pitchFamily="2" charset="2"/>
              <a:buChar char="ü"/>
              <a:defRPr/>
            </a:pPr>
            <a:r>
              <a:rPr lang="es-ES" sz="2400" dirty="0" err="1">
                <a:latin typeface="HelveticaNeue-Light-Identity-H"/>
              </a:rPr>
              <a:t>Coordination</a:t>
            </a:r>
            <a:r>
              <a:rPr lang="es-ES" sz="2400" dirty="0">
                <a:latin typeface="HelveticaNeue-Light-Identity-H"/>
              </a:rPr>
              <a:t> et </a:t>
            </a:r>
            <a:r>
              <a:rPr lang="es-ES" sz="2400" dirty="0" err="1">
                <a:latin typeface="HelveticaNeue-Light-Identity-H"/>
              </a:rPr>
              <a:t>collaboration</a:t>
            </a:r>
            <a:endParaRPr lang="fr-FR" sz="2400" dirty="0">
              <a:solidFill>
                <a:srgbClr val="FFFFFF"/>
              </a:solidFill>
              <a:latin typeface="HelveticaNeue-Roman-Identity-H"/>
            </a:endParaRPr>
          </a:p>
        </p:txBody>
      </p:sp>
      <p:pic>
        <p:nvPicPr>
          <p:cNvPr id="6" name="Image 5">
            <a:extLst>
              <a:ext uri="{FF2B5EF4-FFF2-40B4-BE49-F238E27FC236}">
                <a16:creationId xmlns:a16="http://schemas.microsoft.com/office/drawing/2014/main" id="{DF3B58EE-A218-428D-8650-1B25D2842AEE}"/>
              </a:ext>
            </a:extLst>
          </p:cNvPr>
          <p:cNvPicPr>
            <a:picLocks noChangeAspect="1"/>
          </p:cNvPicPr>
          <p:nvPr/>
        </p:nvPicPr>
        <p:blipFill>
          <a:blip r:embed="rId4"/>
          <a:stretch>
            <a:fillRect/>
          </a:stretch>
        </p:blipFill>
        <p:spPr>
          <a:xfrm>
            <a:off x="2652655" y="4567706"/>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2B93C-0FCA-4FE1-964E-D042A4A68C19}"/>
              </a:ext>
            </a:extLst>
          </p:cNvPr>
          <p:cNvSpPr>
            <a:spLocks noGrp="1"/>
          </p:cNvSpPr>
          <p:nvPr>
            <p:ph type="title"/>
          </p:nvPr>
        </p:nvSpPr>
        <p:spPr/>
        <p:txBody>
          <a:bodyPr/>
          <a:lstStyle/>
          <a:p>
            <a:r>
              <a:rPr lang="fr-FR" dirty="0"/>
              <a:t>Système de suivi de la protection de l'enfance</a:t>
            </a:r>
          </a:p>
        </p:txBody>
      </p:sp>
      <p:sp>
        <p:nvSpPr>
          <p:cNvPr id="3" name="Espace réservé du contenu 2">
            <a:extLst>
              <a:ext uri="{FF2B5EF4-FFF2-40B4-BE49-F238E27FC236}">
                <a16:creationId xmlns:a16="http://schemas.microsoft.com/office/drawing/2014/main" id="{2F86ED03-8C9C-450E-951C-50E0D48BF12C}"/>
              </a:ext>
            </a:extLst>
          </p:cNvPr>
          <p:cNvSpPr>
            <a:spLocks noGrp="1"/>
          </p:cNvSpPr>
          <p:nvPr>
            <p:ph sz="half" idx="1"/>
          </p:nvPr>
        </p:nvSpPr>
        <p:spPr/>
        <p:txBody>
          <a:bodyPr>
            <a:normAutofit fontScale="92500" lnSpcReduction="20000"/>
          </a:bodyPr>
          <a:lstStyle/>
          <a:p>
            <a:pPr marL="50800" indent="0">
              <a:buNone/>
            </a:pPr>
            <a:r>
              <a:rPr lang="fr-FR" dirty="0"/>
              <a:t>DE QUOI AVEZ-VOUS BESOIN? </a:t>
            </a:r>
          </a:p>
          <a:p>
            <a:r>
              <a:rPr lang="fr-FR" dirty="0"/>
              <a:t>B</a:t>
            </a:r>
            <a:r>
              <a:rPr lang="en-US" dirty="0" err="1"/>
              <a:t>ut</a:t>
            </a:r>
            <a:endParaRPr lang="fr-FR" dirty="0"/>
          </a:p>
          <a:p>
            <a:r>
              <a:rPr lang="fr-FR" dirty="0"/>
              <a:t>Sources d’information</a:t>
            </a:r>
          </a:p>
          <a:p>
            <a:r>
              <a:rPr lang="fr-FR" dirty="0">
                <a:latin typeface="HelveticaNeue-Light-Identity-H"/>
              </a:rPr>
              <a:t>d’indicateurs contextualisés et culturellement adaptés </a:t>
            </a:r>
          </a:p>
          <a:p>
            <a:r>
              <a:rPr lang="fr-FR" dirty="0"/>
              <a:t>Rôles, </a:t>
            </a:r>
            <a:r>
              <a:rPr lang="fr-FR" dirty="0">
                <a:latin typeface="HelveticaNeue-Light-Identity-H"/>
              </a:rPr>
              <a:t>responsabilités et des méthodologies </a:t>
            </a:r>
          </a:p>
          <a:p>
            <a:r>
              <a:rPr lang="fr-FR" dirty="0">
                <a:latin typeface="HelveticaNeue-Light-Identity-H"/>
              </a:rPr>
              <a:t>risques potentiels </a:t>
            </a:r>
          </a:p>
          <a:p>
            <a:r>
              <a:rPr lang="fr-FR" dirty="0">
                <a:latin typeface="HelveticaNeue-Light-Identity-H"/>
              </a:rPr>
              <a:t>Protocole de partage d’informations </a:t>
            </a:r>
          </a:p>
          <a:p>
            <a:r>
              <a:rPr lang="fr-FR" dirty="0">
                <a:latin typeface="HelveticaNeue-Light-Identity-H"/>
              </a:rPr>
              <a:t>Processus de référencement</a:t>
            </a:r>
            <a:endParaRPr lang="fr-FR" dirty="0"/>
          </a:p>
        </p:txBody>
      </p:sp>
      <p:sp>
        <p:nvSpPr>
          <p:cNvPr id="4" name="Espace réservé du contenu 3">
            <a:extLst>
              <a:ext uri="{FF2B5EF4-FFF2-40B4-BE49-F238E27FC236}">
                <a16:creationId xmlns:a16="http://schemas.microsoft.com/office/drawing/2014/main" id="{2EF667A6-F356-48D0-94DE-9BB5C2096F2F}"/>
              </a:ext>
            </a:extLst>
          </p:cNvPr>
          <p:cNvSpPr>
            <a:spLocks noGrp="1"/>
          </p:cNvSpPr>
          <p:nvPr>
            <p:ph sz="half" idx="2"/>
          </p:nvPr>
        </p:nvSpPr>
        <p:spPr>
          <a:xfrm>
            <a:off x="7010400" y="2506662"/>
            <a:ext cx="5181600" cy="4351338"/>
          </a:xfrm>
        </p:spPr>
        <p:txBody>
          <a:bodyPr>
            <a:normAutofit fontScale="92500" lnSpcReduction="20000"/>
          </a:bodyPr>
          <a:lstStyle/>
          <a:p>
            <a:pPr marL="50800" indent="0">
              <a:buNone/>
            </a:pPr>
            <a:r>
              <a:rPr lang="fr-FR" dirty="0"/>
              <a:t>GARDER À L'ESPRIT: </a:t>
            </a:r>
          </a:p>
          <a:p>
            <a:r>
              <a:rPr lang="es-ES" dirty="0" err="1">
                <a:latin typeface="HelveticaNeue-Light-Identity-H"/>
              </a:rPr>
              <a:t>Traumatismes</a:t>
            </a:r>
            <a:r>
              <a:rPr lang="es-ES" dirty="0">
                <a:latin typeface="HelveticaNeue-Light-Identity-H"/>
              </a:rPr>
              <a:t> </a:t>
            </a:r>
            <a:r>
              <a:rPr lang="es-ES" dirty="0" err="1">
                <a:latin typeface="HelveticaNeue-Light-Identity-H"/>
              </a:rPr>
              <a:t>secondaires</a:t>
            </a:r>
            <a:endParaRPr lang="es-ES" dirty="0">
              <a:latin typeface="HelveticaNeue-Light-Identity-H"/>
            </a:endParaRPr>
          </a:p>
          <a:p>
            <a:r>
              <a:rPr lang="fr-FR" dirty="0">
                <a:latin typeface="HelveticaNeue-Light-Identity-H"/>
              </a:rPr>
              <a:t>L’intérêt supérieur de l’enfant </a:t>
            </a:r>
          </a:p>
          <a:p>
            <a:r>
              <a:rPr lang="es-ES" dirty="0" err="1">
                <a:latin typeface="HelveticaNeue-Light-Identity-H"/>
              </a:rPr>
              <a:t>Sous</a:t>
            </a:r>
            <a:r>
              <a:rPr lang="es-ES" dirty="0">
                <a:latin typeface="HelveticaNeue-Light-Identity-H"/>
              </a:rPr>
              <a:t>/sur-</a:t>
            </a:r>
            <a:r>
              <a:rPr lang="es-ES" dirty="0" err="1">
                <a:latin typeface="HelveticaNeue-Light-Identity-H"/>
              </a:rPr>
              <a:t>déclaration</a:t>
            </a:r>
            <a:endParaRPr lang="es-ES" dirty="0">
              <a:latin typeface="HelveticaNeue-Light-Identity-H"/>
            </a:endParaRPr>
          </a:p>
          <a:p>
            <a:r>
              <a:rPr lang="fr-FR" dirty="0">
                <a:latin typeface="HelveticaNeue-Light-Identity-H"/>
              </a:rPr>
              <a:t>Ethique, principes et bonnes pratiques, en particulier </a:t>
            </a:r>
            <a:r>
              <a:rPr lang="fr-FR" dirty="0"/>
              <a:t>Ne pas nuire</a:t>
            </a:r>
            <a:r>
              <a:rPr lang="fr-FR" dirty="0">
                <a:latin typeface="HelveticaNeue-Light-Identity-H"/>
              </a:rPr>
              <a:t> </a:t>
            </a:r>
            <a:endParaRPr lang="fr-FR" dirty="0"/>
          </a:p>
        </p:txBody>
      </p:sp>
    </p:spTree>
    <p:extLst>
      <p:ext uri="{BB962C8B-B14F-4D97-AF65-F5344CB8AC3E}">
        <p14:creationId xmlns:p14="http://schemas.microsoft.com/office/powerpoint/2010/main" val="34213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2900</Words>
  <Application>Microsoft Office PowerPoint</Application>
  <PresentationFormat>Widescreen</PresentationFormat>
  <Paragraphs>207</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CMSY9</vt:lpstr>
      <vt:lpstr>Ink Free</vt:lpstr>
      <vt:lpstr>Helvetica Neue</vt:lpstr>
      <vt:lpstr>Arial</vt:lpstr>
      <vt:lpstr>HelveticaNeue-Roman-Identity-H</vt:lpstr>
      <vt:lpstr>Symbol</vt:lpstr>
      <vt:lpstr>Calibri</vt:lpstr>
      <vt:lpstr>HelveticaNeue-Light-Identity-H</vt:lpstr>
      <vt:lpstr>Wingdings</vt:lpstr>
      <vt:lpstr>HelveticaNeue-LightItalic-Identity-H</vt:lpstr>
      <vt:lpstr>Times New Roman</vt:lpstr>
      <vt:lpstr>Office Theme</vt:lpstr>
      <vt:lpstr>Standards Minimums pour la Protection de l’Enfance dans l’Action Humanitaire. - SMPE -</vt:lpstr>
      <vt:lpstr>But des Standards </vt:lpstr>
      <vt:lpstr>PowerPoint Presentation</vt:lpstr>
      <vt:lpstr>Introduction générale au Standard 6</vt:lpstr>
      <vt:lpstr>PowerPoint Presentation</vt:lpstr>
      <vt:lpstr>Système de suivi de la protection de l'enfance</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139</cp:revision>
  <dcterms:created xsi:type="dcterms:W3CDTF">2017-12-20T18:51:03Z</dcterms:created>
  <dcterms:modified xsi:type="dcterms:W3CDTF">2022-12-07T18:04:19Z</dcterms:modified>
</cp:coreProperties>
</file>