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0"/>
  </p:notesMasterIdLst>
  <p:sldIdLst>
    <p:sldId id="285" r:id="rId2"/>
    <p:sldId id="291" r:id="rId3"/>
    <p:sldId id="292" r:id="rId4"/>
    <p:sldId id="288" r:id="rId5"/>
    <p:sldId id="261" r:id="rId6"/>
    <p:sldId id="290" r:id="rId7"/>
    <p:sldId id="293" r:id="rId8"/>
    <p:sldId id="294" r:id="rId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5" autoAdjust="0"/>
    <p:restoredTop sz="87619" autoAdjust="0"/>
  </p:normalViewPr>
  <p:slideViewPr>
    <p:cSldViewPr snapToGrid="0">
      <p:cViewPr varScale="1">
        <p:scale>
          <a:sx n="107" d="100"/>
          <a:sy n="107" d="100"/>
        </p:scale>
        <p:origin x="1160" y="16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38" Type="http://schemas.openxmlformats.org/officeDocument/2006/relationships/commentAuthors" Target="commentAuthors.xml"/><Relationship Id="rId2" Type="http://schemas.openxmlformats.org/officeDocument/2006/relationships/slide" Target="slides/slide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1hmsyy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C:/Users/Caudy/Desktop/CPMS%20ref%20group%20comments/CPMS%20complete%20for%20final%20delivery%20with%20ref%20group%20comments%20included.docx#_1hmsyys"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mrmtools.org/mrm/mrmtk.html" TargetMode="External"/><Relationship Id="rId4" Type="http://schemas.openxmlformats.org/officeDocument/2006/relationships/hyperlink" Target="file:///C:/Users/Caudy/Desktop/CPMS%20ref%20group%20comments/CPMS%20complete%20for%20final%20delivery%20with%20ref%20group%20comments%20included.docx#_3mzq4wv"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lvl="0" indent="0" algn="r" rtl="0">
              <a:spcBef>
                <a:spcPts val="0"/>
              </a:spcBef>
              <a:spcAft>
                <a:spcPts val="0"/>
              </a:spcAft>
              <a:buNone/>
            </a:pPr>
            <a:r>
              <a:rPr lang="ar" b="1" dirty="0"/>
              <a:t>للميسّرين:</a:t>
            </a:r>
            <a:endParaRPr lang="en-US" dirty="0"/>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تتوجّه هذه الإحاطة إلى </a:t>
            </a:r>
            <a:r>
              <a:rPr lang="ar-SA" sz="1800" u="sng" dirty="0">
                <a:effectLst/>
                <a:latin typeface="Calibri" panose="020F0502020204030204" pitchFamily="34" charset="0"/>
                <a:ea typeface="MS Mincho" panose="02020609040205080304" pitchFamily="49" charset="-128"/>
                <a:cs typeface="Arial" panose="020B0604020202020204" pitchFamily="34" charset="0"/>
              </a:rPr>
              <a:t>أيّ مستخدم محتمل</a:t>
            </a:r>
            <a:r>
              <a:rPr lang="ar-SA" sz="1800" dirty="0">
                <a:effectLst/>
                <a:latin typeface="Calibri" panose="020F0502020204030204" pitchFamily="34" charset="0"/>
                <a:ea typeface="MS Mincho" panose="02020609040205080304" pitchFamily="49" charset="-128"/>
                <a:cs typeface="Arial" panose="020B0604020202020204" pitchFamily="34" charset="0"/>
              </a:rPr>
              <a:t> للمعايير الدنيا لحماية الطفل</a:t>
            </a:r>
            <a:r>
              <a:rPr lang="ar-LB" sz="1800" dirty="0">
                <a:effectLst/>
                <a:latin typeface="Calibri" panose="020F0502020204030204" pitchFamily="34" charset="0"/>
                <a:ea typeface="MS Mincho" panose="02020609040205080304" pitchFamily="49" charset="-128"/>
                <a:cs typeface="Arial" panose="020B0604020202020204" pitchFamily="34" charset="0"/>
              </a:rPr>
              <a:t>. </a:t>
            </a:r>
            <a:r>
              <a:rPr lang="ar-SA" sz="1800" dirty="0">
                <a:effectLst/>
                <a:latin typeface="Calibri" panose="020F0502020204030204" pitchFamily="34" charset="0"/>
                <a:ea typeface="MS Mincho" panose="02020609040205080304" pitchFamily="49" charset="-128"/>
                <a:cs typeface="Arial" panose="020B0604020202020204" pitchFamily="34" charset="0"/>
              </a:rPr>
              <a:t>وهي موجّهة بشكل أساسي إلى</a:t>
            </a:r>
            <a:r>
              <a:rPr lang="ar-LB" sz="1800" dirty="0">
                <a:effectLst/>
                <a:latin typeface="Calibri" panose="020F0502020204030204" pitchFamily="34" charset="0"/>
                <a:ea typeface="MS Mincho" panose="02020609040205080304" pitchFamily="49" charset="-128"/>
                <a:cs typeface="Arial" panose="020B0604020202020204" pitchFamily="34" charset="0"/>
              </a:rPr>
              <a:t> الموّظفين</a:t>
            </a:r>
            <a:r>
              <a:rPr lang="ar-SA" sz="1800" dirty="0">
                <a:effectLst/>
                <a:latin typeface="Calibri" panose="020F0502020204030204" pitchFamily="34" charset="0"/>
                <a:ea typeface="MS Mincho" panose="02020609040205080304" pitchFamily="49" charset="-128"/>
                <a:cs typeface="Arial" panose="020B0604020202020204" pitchFamily="34" charset="0"/>
              </a:rPr>
              <a:t> العاملين في مجال حماية الطفل، لذلك، فكّروا في توسيع إطار بعض الأسئلة أو إعطاء تفاصيل أكثر، في حال انضمّ إليكم زملاء من قطاعات أخرى.</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SA" sz="1800" dirty="0">
                <a:effectLst/>
                <a:latin typeface="Calibri" panose="020F0502020204030204" pitchFamily="34" charset="0"/>
                <a:ea typeface="MS Mincho" panose="02020609040205080304" pitchFamily="49" charset="-128"/>
                <a:cs typeface="Arial" panose="020B0604020202020204" pitchFamily="34" charset="0"/>
              </a:rPr>
              <a:t>نفترض أنّ كلّ مجموعة ستتألّف من 20 شخصًا تقريبًا، وأنّ جميع الحاضرين في القاعة يعرفون بعضهم البعض (ربّما يكونون زملاء من وكالتكم أو من مجموعة تنسيق حماية الطفل). إذا كانوا لا يعرفون بعضهم البعض، أضيفوا 5 دقائق للتعارف السريع.</a:t>
            </a: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sz="1800" dirty="0">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r>
              <a:rPr lang="ar-LB" sz="1800" dirty="0">
                <a:effectLst/>
                <a:latin typeface="Calibri" panose="020F0502020204030204" pitchFamily="34" charset="0"/>
                <a:ea typeface="MS Mincho" panose="02020609040205080304" pitchFamily="49" charset="-128"/>
                <a:cs typeface="Arial" panose="020B0604020202020204" pitchFamily="34" charset="0"/>
              </a:rPr>
              <a:t>حضروا: لوح</a:t>
            </a:r>
            <a:r>
              <a:rPr lang="ar-SA" sz="1800" dirty="0">
                <a:effectLst/>
                <a:latin typeface="Calibri" panose="020F0502020204030204" pitchFamily="34" charset="0"/>
                <a:ea typeface="MS Mincho" panose="02020609040205080304" pitchFamily="49" charset="-128"/>
                <a:cs typeface="Arial" panose="020B0604020202020204" pitchFamily="34" charset="0"/>
              </a:rPr>
              <a:t> قلاّب </a:t>
            </a:r>
            <a:r>
              <a:rPr lang="ar-LB" sz="1800" dirty="0">
                <a:effectLst/>
                <a:latin typeface="Calibri" panose="020F0502020204030204" pitchFamily="34" charset="0"/>
                <a:ea typeface="MS Mincho" panose="02020609040205080304" pitchFamily="49" charset="-128"/>
                <a:cs typeface="Arial" panose="020B0604020202020204" pitchFamily="34" charset="0"/>
              </a:rPr>
              <a:t>ي</a:t>
            </a:r>
            <a:r>
              <a:rPr lang="ar-SA" sz="1800" dirty="0">
                <a:effectLst/>
                <a:latin typeface="Calibri" panose="020F0502020204030204" pitchFamily="34" charset="0"/>
                <a:ea typeface="MS Mincho" panose="02020609040205080304" pitchFamily="49" charset="-128"/>
                <a:cs typeface="Arial" panose="020B0604020202020204" pitchFamily="34" charset="0"/>
              </a:rPr>
              <a:t>بيّن </a:t>
            </a:r>
            <a:r>
              <a:rPr lang="ar-SA" sz="1800" b="1" dirty="0">
                <a:effectLst/>
                <a:latin typeface="Calibri" panose="020F0502020204030204" pitchFamily="34" charset="0"/>
                <a:ea typeface="MS Mincho" panose="02020609040205080304" pitchFamily="49" charset="-128"/>
                <a:cs typeface="Arial" panose="020B0604020202020204" pitchFamily="34" charset="0"/>
              </a:rPr>
              <a:t>أهداف</a:t>
            </a:r>
            <a:r>
              <a:rPr lang="ar-SA" sz="1800" dirty="0">
                <a:effectLst/>
                <a:latin typeface="Calibri" panose="020F0502020204030204" pitchFamily="34" charset="0"/>
                <a:ea typeface="MS Mincho" panose="02020609040205080304" pitchFamily="49" charset="-128"/>
                <a:cs typeface="Arial" panose="020B0604020202020204" pitchFamily="34" charset="0"/>
              </a:rPr>
              <a:t> الجلسة </a:t>
            </a:r>
            <a:endParaRPr lang="ar-LB" sz="1800" b="0" i="0" dirty="0">
              <a:solidFill>
                <a:srgbClr val="1B2733"/>
              </a:solidFill>
              <a:effectLst/>
              <a:latin typeface="Calibri" panose="020F0502020204030204" pitchFamily="34" charset="0"/>
              <a:ea typeface="MS Mincho" panose="02020609040205080304" pitchFamily="49" charset="-128"/>
              <a:cs typeface="Arial" panose="020B0604020202020204" pitchFamily="34" charset="0"/>
            </a:endParaRPr>
          </a:p>
          <a:p>
            <a:pPr marL="0" lvl="0" indent="0" algn="r" rtl="0">
              <a:spcBef>
                <a:spcPts val="0"/>
              </a:spcBef>
              <a:spcAft>
                <a:spcPts val="0"/>
              </a:spcAft>
              <a:buNone/>
            </a:pPr>
            <a:endParaRPr lang="ar-LB" b="0" i="0" dirty="0">
              <a:solidFill>
                <a:srgbClr val="1B2733"/>
              </a:solidFill>
              <a:effectLst/>
              <a:latin typeface="Calibri" panose="020F0502020204030204" pitchFamily="34" charset="0"/>
              <a:cs typeface="Calibri" panose="020F0502020204030204" pitchFamily="34" charset="0"/>
            </a:endParaRPr>
          </a:p>
          <a:p>
            <a:pPr marL="0" lvl="0" indent="0" algn="r" rtl="0">
              <a:spcBef>
                <a:spcPts val="0"/>
              </a:spcBef>
              <a:spcAft>
                <a:spcPts val="0"/>
              </a:spcAft>
              <a:buNone/>
            </a:pPr>
            <a:r>
              <a:rPr lang="ar" b="0" i="0" dirty="0">
                <a:solidFill>
                  <a:srgbClr val="1B2733"/>
                </a:solidFill>
                <a:effectLst/>
                <a:latin typeface="Calibri" panose="020F0502020204030204" pitchFamily="34" charset="0"/>
                <a:cs typeface="Calibri" panose="020F0502020204030204" pitchFamily="34" charset="0"/>
              </a:rPr>
              <a:t>في نهاية هذه الجلسة، سيكون المشاركون قادرين على:</a:t>
            </a:r>
            <a:endParaRPr lang="en-US" dirty="0">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وصف محتوى </a:t>
            </a:r>
            <a:r>
              <a:rPr lang="ar-LB" b="0" i="0" dirty="0">
                <a:solidFill>
                  <a:srgbClr val="1B2733"/>
                </a:solidFill>
                <a:effectLst/>
                <a:latin typeface="Calibri" panose="020F0502020204030204" pitchFamily="34" charset="0"/>
                <a:cs typeface="Calibri" panose="020F0502020204030204" pitchFamily="34" charset="0"/>
              </a:rPr>
              <a:t>المعيار 6</a:t>
            </a:r>
          </a:p>
          <a:p>
            <a:pPr marL="171450" lvl="0" indent="-171450" algn="r" rtl="1">
              <a:spcBef>
                <a:spcPts val="0"/>
              </a:spcBef>
              <a:spcAft>
                <a:spcPts val="0"/>
              </a:spcAft>
              <a:buClr>
                <a:schemeClr val="dk1"/>
              </a:buClr>
              <a:buSzPts val="1200"/>
              <a:buFont typeface="Arial"/>
              <a:buChar char="•"/>
            </a:pPr>
            <a:r>
              <a:rPr lang="ar-LB" b="0" i="0" dirty="0">
                <a:solidFill>
                  <a:srgbClr val="1B2733"/>
                </a:solidFill>
                <a:effectLst/>
                <a:latin typeface="Calibri" panose="020F0502020204030204" pitchFamily="34" charset="0"/>
                <a:cs typeface="Calibri" panose="020F0502020204030204" pitchFamily="34" charset="0"/>
              </a:rPr>
              <a:t>شرح وتشارك الرسائل الأساسية</a:t>
            </a:r>
            <a:endParaRPr lang="ar" b="0" i="0" dirty="0">
              <a:solidFill>
                <a:srgbClr val="1B2733"/>
              </a:solidFill>
              <a:effectLst/>
              <a:latin typeface="Calibri" panose="020F0502020204030204" pitchFamily="34" charset="0"/>
              <a:cs typeface="Calibri" panose="020F0502020204030204" pitchFamily="34" charset="0"/>
            </a:endParaRPr>
          </a:p>
          <a:p>
            <a:pPr marL="171450" lvl="0" indent="-171450" algn="r" rtl="1">
              <a:spcBef>
                <a:spcPts val="0"/>
              </a:spcBef>
              <a:spcAft>
                <a:spcPts val="0"/>
              </a:spcAft>
              <a:buClr>
                <a:schemeClr val="dk1"/>
              </a:buClr>
              <a:buSzPts val="1200"/>
              <a:buFont typeface="Arial"/>
              <a:buChar char="•"/>
            </a:pPr>
            <a:r>
              <a:rPr lang="ar" b="0" i="0" dirty="0">
                <a:solidFill>
                  <a:srgbClr val="1B2733"/>
                </a:solidFill>
                <a:effectLst/>
                <a:latin typeface="Calibri" panose="020F0502020204030204" pitchFamily="34" charset="0"/>
                <a:cs typeface="Calibri" panose="020F0502020204030204" pitchFamily="34" charset="0"/>
              </a:rPr>
              <a:t>تبيان كيف ولماذا نستخدم الدليل</a:t>
            </a:r>
          </a:p>
          <a:p>
            <a:pPr marL="0" lvl="0" indent="0" algn="r" rtl="0">
              <a:spcBef>
                <a:spcPts val="0"/>
              </a:spcBef>
              <a:spcAft>
                <a:spcPts val="0"/>
              </a:spcAft>
              <a:buClr>
                <a:schemeClr val="dk1"/>
              </a:buClr>
              <a:buSzPts val="1200"/>
              <a:buFont typeface="Arial"/>
              <a:buNone/>
            </a:pPr>
            <a:endParaRPr lang="en-US" b="1" dirty="0"/>
          </a:p>
          <a:p>
            <a:pPr marL="457200" marR="0" lvl="0" indent="-228600" algn="r" defTabSz="914400" rtl="0" eaLnBrk="1" fontAlgn="auto" latinLnBrk="0" hangingPunct="1">
              <a:lnSpc>
                <a:spcPct val="100000"/>
              </a:lnSpc>
              <a:spcBef>
                <a:spcPts val="0"/>
              </a:spcBef>
              <a:spcAft>
                <a:spcPts val="0"/>
              </a:spcAft>
              <a:buClr>
                <a:srgbClr val="000000"/>
              </a:buClr>
              <a:buSzPts val="1400"/>
              <a:buFont typeface="Arial"/>
              <a:buNone/>
              <a:tabLst/>
              <a:defRPr/>
            </a:pPr>
            <a:r>
              <a:rPr lang="ar" dirty="0"/>
              <a:t>ملاحظة: إذا كنتم قد عقدتم أصلاً جلسة عن ركيزة (ركائز)،</a:t>
            </a:r>
            <a:r>
              <a:rPr lang="ar-LB" dirty="0"/>
              <a:t> أو مبادئ، أو معيار (معايير)</a:t>
            </a:r>
            <a:r>
              <a:rPr lang="ar" dirty="0"/>
              <a:t> </a:t>
            </a:r>
            <a:r>
              <a:rPr lang="ar-LB" dirty="0"/>
              <a:t>أخرى، ف</a:t>
            </a:r>
            <a:r>
              <a:rPr lang="ar"/>
              <a:t>تخطّوا الشريحتَين </a:t>
            </a:r>
            <a:r>
              <a:rPr lang="ar" dirty="0"/>
              <a:t>2 </a:t>
            </a:r>
            <a:r>
              <a:rPr lang="ar-LB" dirty="0"/>
              <a:t>و8</a:t>
            </a:r>
            <a:endParaRPr lang="ar" dirty="0"/>
          </a:p>
          <a:p>
            <a:pPr algn="r" rtl="0"/>
            <a:endParaRPr lang="fr-FR" b="1" dirty="0"/>
          </a:p>
          <a:p>
            <a:pPr algn="r" rtl="1"/>
            <a:r>
              <a:rPr lang="ar" b="1" dirty="0"/>
              <a:t>نصيحة: الشرائح متحرّكة </a:t>
            </a:r>
            <a:r>
              <a:rPr lang="ar" dirty="0"/>
              <a:t>- مع كلّ نقرة تنقرونها، س</a:t>
            </a:r>
            <a:r>
              <a:rPr lang="ar-LB" dirty="0"/>
              <a:t>ي</a:t>
            </a:r>
            <a:r>
              <a:rPr lang="ar" dirty="0"/>
              <a:t>ظهر </a:t>
            </a:r>
            <a:r>
              <a:rPr lang="ar-LB" dirty="0"/>
              <a:t>عدد من</a:t>
            </a:r>
            <a:r>
              <a:rPr lang="ar" dirty="0"/>
              <a:t> </a:t>
            </a:r>
            <a:r>
              <a:rPr lang="ar-LB" dirty="0"/>
              <a:t>ال</a:t>
            </a:r>
            <a:r>
              <a:rPr lang="ar" dirty="0"/>
              <a:t>كلمات، أو عنوان، أو صورة على الشريحة. </a:t>
            </a:r>
          </a:p>
          <a:p>
            <a:pPr algn="r" rtl="1"/>
            <a:r>
              <a:rPr lang="ar" dirty="0"/>
              <a:t>اقرأوا الملاحظات الملائمة من الملاحظات للميسّرين، قبل أن تعرضوا المحتوى التالي، كي يتسنّى للمشاركين الوقت حتّى يستوعبوا ما تقولونه، و</a:t>
            </a:r>
            <a:r>
              <a:rPr lang="ar-LB" dirty="0"/>
              <a:t>ا</a:t>
            </a:r>
            <a:r>
              <a:rPr lang="ar" dirty="0"/>
              <a:t>قرأوا كلّ نقطة على حدة. </a:t>
            </a:r>
          </a:p>
        </p:txBody>
      </p:sp>
      <p:sp>
        <p:nvSpPr>
          <p:cNvPr id="4" name="Espace réservé du numéro de diapositive 3"/>
          <p:cNvSpPr>
            <a:spLocks noGrp="1"/>
          </p:cNvSpPr>
          <p:nvPr>
            <p:ph type="sldNum" sz="quarter" idx="5"/>
          </p:nvPr>
        </p:nvSpPr>
        <p:spPr/>
        <p:txBody>
          <a:bodyPr rtlCol="1"/>
          <a:lstStyle/>
          <a:p>
            <a:pPr rtl="1"/>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r>
              <a:rPr lang="ar-LB" dirty="0"/>
              <a:t>إن </a:t>
            </a:r>
            <a:r>
              <a:rPr lang="ar" dirty="0"/>
              <a:t>الجهات المانحة، والحكومات المحلّية، </a:t>
            </a:r>
            <a:r>
              <a:rPr lang="ar-LB" dirty="0"/>
              <a:t>والزملاء من القطاعات الأخرى، </a:t>
            </a:r>
            <a:r>
              <a:rPr lang="ar" dirty="0"/>
              <a:t>وكذلك المستفيدون من خدماتنا</a:t>
            </a:r>
            <a:r>
              <a:rPr lang="ar-LB" dirty="0"/>
              <a:t>، يريدون</a:t>
            </a:r>
            <a:r>
              <a:rPr lang="ar" dirty="0"/>
              <a:t> أن يعرفوا ما الذي نفعله ولماذا.  وعليه، فإنّ المعايير الدنيا لحماية الطفل هي وثيقتنا المرجعية. ف</a:t>
            </a:r>
            <a:r>
              <a:rPr lang="ar-LB" dirty="0"/>
              <a:t>هذه </a:t>
            </a:r>
            <a:r>
              <a:rPr lang="ar" dirty="0"/>
              <a:t>المعايير تمثّل الطريقة الأساسية لتفعيل حقوق الأطفال أو جعلها </a:t>
            </a:r>
            <a:r>
              <a:rPr lang="ar-LB" dirty="0"/>
              <a:t>فعلية</a:t>
            </a:r>
            <a:r>
              <a:rPr lang="ar" dirty="0"/>
              <a:t> </a:t>
            </a:r>
            <a:r>
              <a:rPr lang="ar-LB" dirty="0"/>
              <a:t>في ممارسة </a:t>
            </a:r>
            <a:r>
              <a:rPr lang="ar" dirty="0"/>
              <a:t>الاستجابة الإنسانية. </a:t>
            </a:r>
            <a:endParaRPr dirty="0"/>
          </a:p>
          <a:p>
            <a:pPr marL="0" lvl="0" indent="0" algn="r" rtl="1">
              <a:spcBef>
                <a:spcPts val="0"/>
              </a:spcBef>
              <a:spcAft>
                <a:spcPts val="0"/>
              </a:spcAft>
              <a:buNone/>
            </a:pPr>
            <a:endParaRPr dirty="0"/>
          </a:p>
          <a:p>
            <a:pPr marL="0" lvl="0" indent="0" algn="r" rtl="1">
              <a:lnSpc>
                <a:spcPct val="115000"/>
              </a:lnSpc>
              <a:spcBef>
                <a:spcPts val="0"/>
              </a:spcBef>
              <a:spcAft>
                <a:spcPts val="0"/>
              </a:spcAft>
              <a:buSzPts val="1100"/>
              <a:buNone/>
            </a:pPr>
            <a:r>
              <a:rPr lang="ar" dirty="0"/>
              <a:t>وهي أداة تعاونية، مشتركة بين الوكالات، تؤمّن الرابط مع المبادرات الأخرى مثل المعيار الإنساني الأساسي، وإنسباير، ومعايير الدمج الإنساني</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حيثما كان ذلك ملائمًا، تماشت المعايير الدنيا لحماية الطفل مع استراتيجيات إنسباير السبع لإنهاء العنف ضد الأطفال - في الواقع، تنتشر رموز هذه المبادرة في الوثيقة بكاملها.  بالإضافة إلى ذلك، يتمّ تسليط الضوء على المعيار الإنساني الأساسي </a:t>
            </a:r>
            <a:r>
              <a:rPr lang="ar-LB" dirty="0"/>
              <a:t>حول</a:t>
            </a:r>
            <a:r>
              <a:rPr lang="ar-LB" baseline="0" dirty="0"/>
              <a:t> ا</a:t>
            </a:r>
            <a:r>
              <a:rPr lang="ar" dirty="0"/>
              <a:t>لجودة والمساءلة في المقدّمة، ثمّ يتكرّر ذكره على امتداد الدليل. </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LB" dirty="0"/>
              <a:t>التكييف وفقًا للسياق </a:t>
            </a:r>
            <a:r>
              <a:rPr lang="ar" dirty="0"/>
              <a:t>أمر محبَّذ ويمكنه أن يخلق تبنّيًا للمعايير على جميع المستويات. فهو يخلق فهمًا أعمق لحماية الطفل في السياق المحدّد بالنسبة إلى مجموعة واسعة من الجهات الفاعلة. وعليه، نشجّع مجموعات التنسيق الوطنية على اعتماد المعايير الدنيا لحماية الطفل. الرجاء أن تطرحوا موضوع اعتماد المعايير مع الزملاء </a:t>
            </a:r>
            <a:r>
              <a:rPr lang="ar-LB" dirty="0"/>
              <a:t>على المستوى ال</a:t>
            </a:r>
            <a:r>
              <a:rPr lang="ar" dirty="0"/>
              <a:t>محلّي، ثمّ اطلبوا التوجيهات من الفريق العالمي للمعايير الدنيا لحماية الطفل. للمزيد من المعلومات، الرجاء مشاهدة الفيديو حو</a:t>
            </a:r>
            <a:r>
              <a:rPr lang="ar-LB" dirty="0"/>
              <a:t>ل التكييف وفقًا للسياق </a:t>
            </a:r>
            <a:r>
              <a:rPr lang="ar" dirty="0"/>
              <a:t>على قناة اليوتيوب الخاصّة بالتحالف.</a:t>
            </a:r>
            <a:endParaRPr dirty="0"/>
          </a:p>
          <a:p>
            <a:pPr marL="0" lvl="0" indent="0" algn="r" rtl="1">
              <a:lnSpc>
                <a:spcPct val="115000"/>
              </a:lnSpc>
              <a:spcBef>
                <a:spcPts val="0"/>
              </a:spcBef>
              <a:spcAft>
                <a:spcPts val="0"/>
              </a:spcAft>
              <a:buSzPts val="1100"/>
              <a:buNone/>
            </a:pPr>
            <a:endParaRPr dirty="0"/>
          </a:p>
          <a:p>
            <a:pPr marL="0" lvl="0" indent="0" algn="r" rtl="1">
              <a:lnSpc>
                <a:spcPct val="115000"/>
              </a:lnSpc>
              <a:spcBef>
                <a:spcPts val="0"/>
              </a:spcBef>
              <a:spcAft>
                <a:spcPts val="0"/>
              </a:spcAft>
              <a:buSzPts val="1100"/>
              <a:buNone/>
            </a:pPr>
            <a:r>
              <a:rPr lang="ar" dirty="0"/>
              <a:t>المربّع: تهدف المعايير الدنيا لحماية الطفل إلى تحسين جودة ومساءلة برامجنا وإلى زيادة التأثير على حماية الأطفال ورفاههم في العمل الإنساني (في جميع السياقات)، من خلال إرساء مبادئ</a:t>
            </a:r>
            <a:r>
              <a:rPr lang="ar-LB" dirty="0"/>
              <a:t>،</a:t>
            </a:r>
            <a:r>
              <a:rPr lang="ar" dirty="0"/>
              <a:t> وأدلّة، وعمليات وقاية، وأهداف مشتركة.  فهي توفّر مجموعة من الممارسات الجيّدة والدروس المستفادة حتّى الآن.</a:t>
            </a:r>
            <a:endParaRPr dirty="0"/>
          </a:p>
          <a:p>
            <a:pPr marL="0" lvl="0" indent="0" algn="l" rtl="1">
              <a:spcBef>
                <a:spcPts val="0"/>
              </a:spcBef>
              <a:spcAft>
                <a:spcPts val="0"/>
              </a:spcAft>
              <a:buNone/>
            </a:pPr>
            <a:endParaRPr dirty="0"/>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34872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lvl="0" indent="0" algn="r" rtl="1">
              <a:spcBef>
                <a:spcPts val="0"/>
              </a:spcBef>
              <a:spcAft>
                <a:spcPts val="0"/>
              </a:spcAft>
              <a:buNone/>
            </a:pPr>
            <a:endParaRPr lang="en-US" dirty="0"/>
          </a:p>
          <a:p>
            <a:pPr marL="0" lvl="0" indent="0" algn="r" rtl="1">
              <a:spcBef>
                <a:spcPts val="0"/>
              </a:spcBef>
              <a:spcAft>
                <a:spcPts val="0"/>
              </a:spcAft>
              <a:buNone/>
            </a:pPr>
            <a:r>
              <a:rPr lang="ar" dirty="0"/>
              <a:t>هذه لمحة عامّة عن هيكلية المعايير الدنيا لحماية الطفل: فهي تتألّف من 28 معيارًا </a:t>
            </a:r>
            <a:r>
              <a:rPr lang="ar-LB" dirty="0"/>
              <a:t>ضمن </a:t>
            </a:r>
            <a:r>
              <a:rPr lang="ar" dirty="0"/>
              <a:t>4 ركائز، ومن 10 مبادئ لحماية الطفل في العمل الإنساني موزّعة في الدليل بكامله. </a:t>
            </a:r>
          </a:p>
          <a:p>
            <a:pPr marL="0" lvl="0" indent="0" algn="r" rtl="1">
              <a:spcBef>
                <a:spcPts val="0"/>
              </a:spcBef>
              <a:spcAft>
                <a:spcPts val="0"/>
              </a:spcAft>
              <a:buNone/>
            </a:pPr>
            <a:r>
              <a:rPr lang="ar" dirty="0"/>
              <a:t>يمكنكم أن تجدوا هذه اللمحة العامّة في نهاية دليل المعايير الدنيا لحماية الطفل أو في نسخة الدليل على الإنترنت. فهذه طريقة عملية كي تجدوا بسرعة موضوعًا محدّدًا في الدليل.</a:t>
            </a:r>
          </a:p>
          <a:p>
            <a:pPr marL="0" lvl="0" indent="0" algn="r" rtl="1">
              <a:spcBef>
                <a:spcPts val="0"/>
              </a:spcBef>
              <a:spcAft>
                <a:spcPts val="0"/>
              </a:spcAft>
              <a:buNone/>
            </a:pPr>
            <a:endParaRPr lang="en-US" dirty="0"/>
          </a:p>
          <a:p>
            <a:pPr marL="0" lvl="0" indent="0" algn="r" rtl="1">
              <a:spcBef>
                <a:spcPts val="0"/>
              </a:spcBef>
              <a:spcAft>
                <a:spcPts val="0"/>
              </a:spcAft>
              <a:buNone/>
            </a:pPr>
            <a:r>
              <a:rPr lang="ar" dirty="0"/>
              <a:t>يركّز هذا العرض على </a:t>
            </a:r>
            <a:r>
              <a:rPr lang="ar-LB" dirty="0"/>
              <a:t>المعيار 6: رصد حماية الطفل</a:t>
            </a:r>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4536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يشكل هذا المعيار جزءًا من الركيزة 1 من المعايير المتعلقة بالاستجابة ذات الجودة، وهي معايير </a:t>
            </a:r>
            <a:r>
              <a:rPr lang="ar-SA" sz="1800" dirty="0">
                <a:effectLst/>
                <a:ea typeface="Calibri" panose="020F0502020204030204" pitchFamily="34" charset="0"/>
                <a:cs typeface="Simplified Arabic" panose="02020603050405020304" pitchFamily="18" charset="-78"/>
              </a:rPr>
              <a:t>مشتركة</a:t>
            </a:r>
            <a:r>
              <a:rPr lang="ar-LB" sz="1800" dirty="0">
                <a:effectLst/>
                <a:ea typeface="Calibri" panose="020F0502020204030204" pitchFamily="34" charset="0"/>
                <a:cs typeface="Simplified Arabic" panose="02020603050405020304" pitchFamily="18" charset="-78"/>
              </a:rPr>
              <a:t> </a:t>
            </a:r>
            <a:r>
              <a:rPr lang="ar-SA" sz="1800" dirty="0">
                <a:effectLst/>
                <a:ea typeface="Calibri" panose="020F0502020204030204" pitchFamily="34" charset="0"/>
                <a:cs typeface="Simplified Arabic" panose="02020603050405020304" pitchFamily="18" charset="-78"/>
              </a:rPr>
              <a:t>في جميع المجالات المعنية بوضع البرامج الخاصة بحماية الطفل ويمكن تطبيقها في كل الحالات</a:t>
            </a:r>
            <a:r>
              <a:rPr lang="ar-LB" sz="1800" dirty="0">
                <a:effectLst/>
                <a:ea typeface="Calibri" panose="020F0502020204030204" pitchFamily="34" charset="0"/>
                <a:cs typeface="Simplified Arabic" panose="02020603050405020304" pitchFamily="18" charset="-78"/>
              </a:rPr>
              <a:t> والسياقات</a:t>
            </a:r>
            <a:r>
              <a:rPr lang="ar-LB" dirty="0"/>
              <a:t>، خلال مراحل الاستعداد والاستجابة. وهي </a:t>
            </a:r>
            <a:r>
              <a:rPr lang="ar-LB" b="1" u="none" dirty="0"/>
              <a:t>جميعًا</a:t>
            </a:r>
            <a:r>
              <a:rPr lang="ar-LB" dirty="0"/>
              <a:t> أساسية للتوصل إلى الجودة التي نهدف إليها نحن الممارسين.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يجب استخدام معايير</a:t>
            </a:r>
            <a:r>
              <a:rPr lang="ar-LB" sz="1800" dirty="0">
                <a:effectLst/>
                <a:ea typeface="Calibri" panose="020F0502020204030204" pitchFamily="34" charset="0"/>
                <a:cs typeface="Simplified Arabic" panose="02020603050405020304" pitchFamily="18" charset="-78"/>
              </a:rPr>
              <a:t> الجودة هذه</a:t>
            </a:r>
            <a:r>
              <a:rPr lang="ar-SA" sz="1800" dirty="0">
                <a:effectLst/>
                <a:ea typeface="Calibri" panose="020F0502020204030204" pitchFamily="34" charset="0"/>
                <a:cs typeface="Simplified Arabic" panose="02020603050405020304" pitchFamily="18" charset="-78"/>
              </a:rPr>
              <a:t> بالتزامن مع </a:t>
            </a:r>
            <a:r>
              <a:rPr lang="ar-LB" sz="1800" dirty="0">
                <a:effectLst/>
                <a:ea typeface="Calibri" panose="020F0502020204030204" pitchFamily="34" charset="0"/>
                <a:cs typeface="Simplified Arabic" panose="02020603050405020304" pitchFamily="18" charset="-78"/>
              </a:rPr>
              <a:t>بقية </a:t>
            </a:r>
            <a:r>
              <a:rPr lang="ar-SA" sz="1800" dirty="0">
                <a:effectLst/>
                <a:ea typeface="Calibri" panose="020F0502020204030204" pitchFamily="34" charset="0"/>
                <a:cs typeface="Simplified Arabic" panose="02020603050405020304" pitchFamily="18" charset="-78"/>
              </a:rPr>
              <a:t>المعايير </a:t>
            </a:r>
            <a:r>
              <a:rPr lang="ar-LB" sz="1800" dirty="0">
                <a:effectLst/>
                <a:ea typeface="Calibri" panose="020F0502020204030204" pitchFamily="34" charset="0"/>
                <a:cs typeface="Simplified Arabic" panose="02020603050405020304" pitchFamily="18" charset="-78"/>
              </a:rPr>
              <a:t>(7-28)</a:t>
            </a:r>
            <a:r>
              <a:rPr lang="ar-LB" dirty="0"/>
              <a:t> الباقية ومبادئ المعايير الإنسانية لحماية الطفل.</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هذا المعيار مكمل لل</a:t>
            </a:r>
            <a:r>
              <a:rPr lang="ar-LB" u="sng" dirty="0"/>
              <a:t>معيار الإنساني الأساسي للجودة والمساءلة</a:t>
            </a:r>
            <a:r>
              <a:rPr lang="ar-LB" dirty="0"/>
              <a:t> ككل، ول</a:t>
            </a:r>
            <a:r>
              <a:rPr lang="ar-LB" u="sng" dirty="0"/>
              <a:t>لإطار التحليلي لحماية الطفل</a:t>
            </a:r>
            <a:r>
              <a:rPr lang="ar-LB" dirty="0"/>
              <a:t>، ويجب استخدامه معهما. </a:t>
            </a:r>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endParaRPr lang="ar-LB" dirty="0"/>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effectLst/>
                <a:ea typeface="Calibri" panose="020F0502020204030204" pitchFamily="34" charset="0"/>
                <a:cs typeface="Simplified Arabic" panose="02020603050405020304" pitchFamily="18" charset="-78"/>
              </a:rPr>
              <a:t>التعريف: </a:t>
            </a:r>
            <a:r>
              <a:rPr lang="ar-SA" sz="1800" dirty="0">
                <a:effectLst/>
                <a:ea typeface="Calibri" panose="020F0502020204030204" pitchFamily="34" charset="0"/>
                <a:cs typeface="Simplified Arabic" panose="02020603050405020304" pitchFamily="18" charset="-78"/>
              </a:rPr>
              <a:t>يشير </a:t>
            </a:r>
            <a:r>
              <a:rPr lang="ar-SA" sz="1800" u="sng" dirty="0">
                <a:effectLst/>
                <a:ea typeface="Calibri" panose="020F0502020204030204" pitchFamily="34" charset="0"/>
                <a:cs typeface="Simplified Arabic" panose="02020603050405020304" pitchFamily="18" charset="-78"/>
              </a:rPr>
              <a:t>رصد </a:t>
            </a:r>
            <a:r>
              <a:rPr lang="ar-LB" sz="1800" u="sng" dirty="0">
                <a:effectLst/>
                <a:ea typeface="Calibri" panose="020F0502020204030204" pitchFamily="34" charset="0"/>
                <a:cs typeface="Simplified Arabic" panose="02020603050405020304" pitchFamily="18" charset="-78"/>
              </a:rPr>
              <a:t>وضع </a:t>
            </a:r>
            <a:r>
              <a:rPr lang="ar-SA" sz="1800" dirty="0">
                <a:effectLst/>
                <a:ea typeface="Calibri" panose="020F0502020204030204" pitchFamily="34" charset="0"/>
                <a:cs typeface="Simplified Arabic" panose="02020603050405020304" pitchFamily="18" charset="-78"/>
              </a:rPr>
              <a:t>حماية الطفل إلى المراقبة (الرصد) الدورية والمنظمة للمخاطر، والانتهاكات، والقدرات في مجال حماية الطفل في سياق إنساني معين</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SA" sz="1800" dirty="0">
                <a:effectLst/>
                <a:ea typeface="Calibri" panose="020F0502020204030204" pitchFamily="34" charset="0"/>
                <a:cs typeface="Simplified Arabic" panose="02020603050405020304" pitchFamily="18" charset="-78"/>
              </a:rPr>
              <a:t>يكمن الهدف منه في تقديم أدلة </a:t>
            </a:r>
            <a:r>
              <a:rPr lang="ar-LB" sz="1800" dirty="0">
                <a:effectLst/>
                <a:ea typeface="Calibri" panose="020F0502020204030204" pitchFamily="34" charset="0"/>
                <a:cs typeface="Simplified Arabic" panose="02020603050405020304" pitchFamily="18" charset="-78"/>
              </a:rPr>
              <a:t>عن الوضع متعلقة بمخاطر حماية الطفل  وقدرات الاستجابة الموجودة </a:t>
            </a:r>
            <a:r>
              <a:rPr lang="ar-SA" sz="1800" dirty="0">
                <a:effectLst/>
                <a:ea typeface="Calibri" panose="020F0502020204030204" pitchFamily="34" charset="0"/>
                <a:cs typeface="Simplified Arabic" panose="02020603050405020304" pitchFamily="18" charset="-78"/>
              </a:rPr>
              <a:t>لإرشاد </a:t>
            </a:r>
            <a:r>
              <a:rPr lang="ar-LB" sz="1800" dirty="0">
                <a:effectLst/>
                <a:ea typeface="Calibri" panose="020F0502020204030204" pitchFamily="34" charset="0"/>
                <a:cs typeface="Simplified Arabic" panose="02020603050405020304" pitchFamily="18" charset="-78"/>
              </a:rPr>
              <a:t>وتكييف الاستجابة. أما </a:t>
            </a:r>
            <a:r>
              <a:rPr lang="ar-LB" sz="1800" u="sng" dirty="0">
                <a:effectLst/>
                <a:ea typeface="Calibri" panose="020F0502020204030204" pitchFamily="34" charset="0"/>
                <a:cs typeface="Simplified Arabic" panose="02020603050405020304" pitchFamily="18" charset="-78"/>
              </a:rPr>
              <a:t>رصد الاستجابة </a:t>
            </a:r>
            <a:r>
              <a:rPr lang="ar-LB" sz="1800" dirty="0">
                <a:effectLst/>
                <a:ea typeface="Calibri" panose="020F0502020204030204" pitchFamily="34" charset="0"/>
                <a:cs typeface="Simplified Arabic" panose="02020603050405020304" pitchFamily="18" charset="-78"/>
              </a:rPr>
              <a:t>فهو القياس المستمر والمنسق للاستجابة الإنسانية في سياق إنساني معين، أي الأنشطة التي تخطط لها وتنفذها الجهات الفاعلة في المجال الإنساني</a:t>
            </a:r>
            <a:r>
              <a:rPr lang="ar-SY" sz="1800" dirty="0">
                <a:effectLst/>
                <a:ea typeface="Calibri" panose="020F0502020204030204" pitchFamily="34" charset="0"/>
                <a:cs typeface="Simplified Arabic" panose="02020603050405020304" pitchFamily="18" charset="-78"/>
              </a:rPr>
              <a:t>.</a:t>
            </a:r>
            <a:endParaRPr lang="ar-LB" sz="1800" dirty="0">
              <a:effectLst/>
              <a:ea typeface="Calibri" panose="020F0502020204030204" pitchFamily="34" charset="0"/>
              <a:cs typeface="Simplified Arabic" panose="02020603050405020304" pitchFamily="18" charset="-78"/>
            </a:endParaRP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يجب أن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يتم جمع البيانات والمعلومات </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المتعلقة برصد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حماية الطفل </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و</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إدارتها وتحليلها واستخدامها بطريقة آمنة وتعاونية تستند إلى المبادئ</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البيانات الثانوية هي أي معلومات مأخوذة من مصادر المعلومات الموجودة، مثل التقارير، وبيانات التقييم، وبيانات إدارة الحالات، إلخ. ومن خلال مزيج من مصادر المعلومات الكمية والنوعية، يمكن توليد تحليل أولي عن وضع الاحتياجات والقدرات في مجال حماية الطفل. </a:t>
            </a:r>
            <a:r>
              <a:rPr lang="ar-SA" sz="1800" dirty="0">
                <a:effectLst/>
                <a:ea typeface="Calibri" panose="020F0502020204030204" pitchFamily="34" charset="0"/>
                <a:cs typeface="Simplified Arabic" panose="02020603050405020304" pitchFamily="18" charset="-78"/>
              </a:rPr>
              <a:t>يمكن أن تساعد مراجعة البيانات الثانوية في تحديد البيانات والمعلومات الموجودة، وكذلك الثغرات المحتملة والطرق الملائمة لمعالجة هذه الثغرات</a:t>
            </a:r>
            <a:r>
              <a:rPr lang="ar-SY" sz="1800" dirty="0">
                <a:effectLst/>
                <a:ea typeface="Calibri" panose="020F0502020204030204" pitchFamily="34" charset="0"/>
                <a:cs typeface="Simplified Arabic" panose="02020603050405020304" pitchFamily="18" charset="-78"/>
              </a:rPr>
              <a:t>. </a:t>
            </a:r>
            <a:r>
              <a:rPr lang="ar-LB" dirty="0"/>
              <a:t> </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lang="ar-LB" dirty="0"/>
              <a:t>يرتبط هذا المعيار بشكل خاص بنهج </a:t>
            </a:r>
            <a:r>
              <a:rPr lang="ar-LB" b="1" dirty="0"/>
              <a:t>الوقاية</a:t>
            </a:r>
            <a:r>
              <a:rPr lang="ar-LB" dirty="0"/>
              <a:t>،</a:t>
            </a:r>
            <a:r>
              <a:rPr lang="ar-LB" sz="1200" dirty="0">
                <a:effectLst/>
                <a:ea typeface="Calibri" panose="020F0502020204030204" pitchFamily="34" charset="0"/>
                <a:cs typeface="Simplified Arabic" panose="02020603050405020304" pitchFamily="18" charset="-78"/>
              </a:rPr>
              <a:t> ويسعى إلى التخفيف من أي مخاطر على الأطفال وعائلاتهم عند جمع البيانات ومعالجتها وحفظها في سجلات </a:t>
            </a:r>
            <a:r>
              <a:rPr lang="ar-LB" sz="1200" i="0" dirty="0">
                <a:latin typeface="Arial" panose="020B0604020202020204" pitchFamily="34" charset="0"/>
                <a:ea typeface="Arial"/>
                <a:cs typeface="Arial" panose="020B0604020202020204" pitchFamily="34" charset="0"/>
                <a:sym typeface="Arial"/>
              </a:rPr>
              <a:t>[← </a:t>
            </a:r>
            <a:r>
              <a:rPr lang="ar-LB" sz="1200" i="0" dirty="0">
                <a:latin typeface="Arial"/>
                <a:ea typeface="Arial"/>
                <a:cs typeface="Arial"/>
                <a:sym typeface="Arial"/>
              </a:rPr>
              <a:t>رمز الوقاية]</a:t>
            </a:r>
          </a:p>
          <a:p>
            <a:pPr marL="171450" marR="0" lvl="0" indent="-1714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r" defTabSz="914400" rtl="1" eaLnBrk="1" fontAlgn="auto" latinLnBrk="0" hangingPunct="1">
              <a:lnSpc>
                <a:spcPct val="100000"/>
              </a:lnSpc>
              <a:spcBef>
                <a:spcPts val="0"/>
              </a:spcBef>
              <a:spcAft>
                <a:spcPts val="0"/>
              </a:spcAft>
              <a:buClrTx/>
              <a:buSzTx/>
              <a:buFont typeface="Arial" panose="020B0604020202020204" pitchFamily="34" charset="0"/>
              <a:buNone/>
              <a:tabLst/>
              <a:defRPr/>
            </a:pPr>
            <a:r>
              <a:rPr lang="ar-LB" sz="1200" b="1" dirty="0">
                <a:effectLst/>
                <a:cs typeface="Simplified Arabic" panose="02020603050405020304" pitchFamily="18" charset="-78"/>
              </a:rPr>
              <a:t>إطلاق المناقشة: </a:t>
            </a:r>
            <a:r>
              <a:rPr lang="ar-LB" sz="1200" dirty="0">
                <a:effectLst/>
                <a:cs typeface="Simplified Arabic" panose="02020603050405020304" pitchFamily="18" charset="-78"/>
              </a:rPr>
              <a:t>ما الذي تستطيعون إرشاده والتأثير عليه بواسطة رصد حماية الطفل؟</a:t>
            </a:r>
          </a:p>
          <a:p>
            <a:pPr marL="0" marR="0" algn="just" rtl="1">
              <a:lnSpc>
                <a:spcPct val="106000"/>
              </a:lnSpc>
              <a:spcBef>
                <a:spcPts val="0"/>
              </a:spcBef>
              <a:spcAft>
                <a:spcPts val="800"/>
              </a:spcAft>
            </a:pPr>
            <a:r>
              <a:rPr lang="ar-LB" sz="1000" i="0" dirty="0">
                <a:latin typeface="Arial" panose="020B0604020202020204" pitchFamily="34" charset="0"/>
                <a:ea typeface="Arial"/>
                <a:cs typeface="Arial" panose="020B0604020202020204" pitchFamily="34" charset="0"/>
                <a:sym typeface="Arial"/>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يرشد رصد حماية الطفل ويؤثر في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أنشطة الوقاية والاستجابة على مستوى الفرد والعائلة والمجتمع المحلّي؛</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المناصرة التي تحترم وتحمي وتعزز وتؤكد إنفاذ حقوق الأطفال كما هي مذكورة في القوانين والقرارات المحلّية والدولية ذات الصلة؛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ea typeface="Calibri" panose="020F0502020204030204" pitchFamily="34" charset="0"/>
                <a:cs typeface="Simplified Arabic" panose="02020603050405020304" pitchFamily="18" charset="-78"/>
              </a:rPr>
              <a:t>تحديد الأولويات بحيث تعالج التدخّلات مخاطر وثغرات حماية الطفل الأكثر خطورة</a:t>
            </a:r>
            <a:r>
              <a:rPr lang="ar-LB" sz="1100" dirty="0">
                <a:solidFill>
                  <a:srgbClr val="000000"/>
                </a:solidFill>
                <a:effectLst/>
                <a:ea typeface="Calibri" panose="020F0502020204030204" pitchFamily="34" charset="0"/>
                <a:cs typeface="Simplified Arabic" panose="02020603050405020304" pitchFamily="18" charset="-78"/>
              </a:rPr>
              <a:t>.</a:t>
            </a:r>
            <a:endParaRPr lang="en-US" b="1" dirty="0">
              <a:latin typeface="Arial"/>
              <a:ea typeface="Arial"/>
              <a:cs typeface="Arial"/>
              <a:sym typeface="Arial"/>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ar-LB" sz="1200" b="0" i="0" u="none" strike="noStrike" baseline="0" dirty="0">
              <a:latin typeface="Calibri"/>
            </a:endParaRPr>
          </a:p>
          <a:p>
            <a:pPr marL="0" marR="0" lvl="0" indent="0" algn="r" rtl="1">
              <a:lnSpc>
                <a:spcPct val="100000"/>
              </a:lnSpc>
              <a:spcBef>
                <a:spcPts val="0"/>
              </a:spcBef>
              <a:spcAft>
                <a:spcPts val="0"/>
              </a:spcAft>
              <a:buClr>
                <a:schemeClr val="dk1"/>
              </a:buClr>
              <a:buSzPts val="1200"/>
              <a:buFont typeface="Calibri"/>
              <a:buNone/>
            </a:pPr>
            <a:r>
              <a:rPr lang="ar-LB" sz="1200" b="0" i="0" u="none" strike="noStrike" baseline="0" dirty="0">
                <a:latin typeface="Calibri"/>
              </a:rPr>
              <a:t>ينص المعيار 6 على ما يلي: "</a:t>
            </a:r>
            <a:r>
              <a:rPr lang="ar-S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يتم جمع البيانات والمعلومات الموضوعية حول مخاطر حماية الطفل في موعدها المحدد، وتتم إدارتها وتحليلها واستخدامها بطريقة آمنة وتعاونية تستند إلى المبادئ، وذلك لتصير ممكنة إجراءاتُ الوقاية والاستجابة المبنية على الأدلة.</a:t>
            </a:r>
            <a:r>
              <a:rPr lang="ar-L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r" rtl="1">
              <a:lnSpc>
                <a:spcPct val="100000"/>
              </a:lnSpc>
              <a:spcBef>
                <a:spcPts val="0"/>
              </a:spcBef>
              <a:spcAft>
                <a:spcPts val="0"/>
              </a:spcAft>
              <a:buClr>
                <a:schemeClr val="dk1"/>
              </a:buClr>
              <a:buSzPts val="1200"/>
              <a:buFont typeface="Calibri"/>
              <a:buNone/>
            </a:pPr>
            <a:endParaRPr lang="ar-LB" sz="1800" b="0" i="0" u="none" strike="noStrike" baseline="0" dirty="0">
              <a:solidFill>
                <a:srgbClr val="000000"/>
              </a:solidFill>
              <a:effectLst/>
              <a:latin typeface="Calibri" panose="020F0502020204030204" pitchFamily="34" charset="0"/>
              <a:cs typeface="Times New Roman" panose="02020603050405020304" pitchFamily="18" charset="0"/>
            </a:endParaRPr>
          </a:p>
          <a:p>
            <a:pPr marL="0" marR="0" algn="just" rtl="1">
              <a:lnSpc>
                <a:spcPct val="106000"/>
              </a:lnSpc>
              <a:spcBef>
                <a:spcPts val="0"/>
              </a:spcBef>
              <a:spcAft>
                <a:spcPts val="800"/>
              </a:spcAft>
            </a:pPr>
            <a:r>
              <a:rPr lang="ar-SA" sz="1100" dirty="0">
                <a:effectLst/>
                <a:latin typeface="Calibri" panose="020F0502020204030204" pitchFamily="34" charset="0"/>
                <a:ea typeface="Calibri" panose="020F0502020204030204" pitchFamily="34" charset="0"/>
                <a:cs typeface="Simplified Arabic" panose="02020603050405020304" pitchFamily="18" charset="-78"/>
              </a:rPr>
              <a:t>يجب أن يتبع تصميم وتنفيذ وتقييم أنظمة رصد حماية الطفل، مبادئ إدراة معلومات الحماية، وهي</a:t>
            </a:r>
            <a:r>
              <a:rPr lang="ar-SY" sz="1100" dirty="0">
                <a:effectLst/>
                <a:latin typeface="Calibri" panose="020F0502020204030204" pitchFamily="34" charset="0"/>
                <a:ea typeface="Calibri" panose="020F0502020204030204" pitchFamily="34" charset="0"/>
                <a:cs typeface="Simplified Arabic" panose="02020603050405020304" pitchFamily="18" charset="-78"/>
              </a:rPr>
              <a:t>:</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التمحور حول الإنسان والإدماج؛ </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عدم إلحاق الأذى؛</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الغرض المحدد؛</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الموافقة المستنيرة/القبول المستنير والسرية؛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مسؤولية وحماية وأمن البيانات؛</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الكفاءة والقدرة؛</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عدم التحيز؛</a:t>
            </a:r>
            <a:endParaRPr lang="ar-LB" sz="1100" dirty="0">
              <a:solidFill>
                <a:srgbClr val="000000"/>
              </a:solidFill>
              <a:effectLst/>
              <a:latin typeface="Noto Sans Symbols"/>
              <a:ea typeface="Noto Sans Symbols"/>
              <a:cs typeface="Simplified Arabic" panose="02020603050405020304" pitchFamily="18" charset="-78"/>
            </a:endParaRPr>
          </a:p>
          <a:p>
            <a:pPr marL="0" marR="0" algn="just" rtl="1">
              <a:lnSpc>
                <a:spcPct val="106000"/>
              </a:lnSpc>
              <a:spcBef>
                <a:spcPts val="0"/>
              </a:spcBef>
              <a:spcAft>
                <a:spcPts val="800"/>
              </a:spcAft>
              <a:buFont typeface="Arial" panose="020B0604020202020204" pitchFamily="34" charset="0"/>
              <a:buChar char="•"/>
            </a:pPr>
            <a:r>
              <a:rPr lang="ar-SA" sz="1100" dirty="0">
                <a:solidFill>
                  <a:srgbClr val="000000"/>
                </a:solidFill>
                <a:effectLst/>
                <a:latin typeface="Noto Sans Symbols"/>
                <a:ea typeface="Noto Sans Symbols"/>
                <a:cs typeface="Simplified Arabic" panose="02020603050405020304" pitchFamily="18" charset="-78"/>
              </a:rPr>
              <a:t>التنسيق والتعاون</a:t>
            </a:r>
            <a:r>
              <a:rPr lang="ar-SY" sz="1100" dirty="0">
                <a:solidFill>
                  <a:srgbClr val="000000"/>
                </a:solidFill>
                <a:effectLst/>
                <a:latin typeface="Noto Sans Symbols"/>
                <a:ea typeface="Noto Sans Symbols"/>
                <a:cs typeface="Simplified Arabic" panose="02020603050405020304" pitchFamily="18" charset="-78"/>
              </a:rPr>
              <a:t>.</a:t>
            </a:r>
            <a:endParaRPr lang="ar-LB" sz="1100" dirty="0">
              <a:solidFill>
                <a:srgbClr val="000000"/>
              </a:solidFill>
              <a:effectLst/>
              <a:latin typeface="Noto Sans Symbols"/>
              <a:ea typeface="Noto Sans Symbols"/>
              <a:cs typeface="Simplified Arabic" panose="02020603050405020304" pitchFamily="18" charset="-78"/>
            </a:endParaRPr>
          </a:p>
          <a:p>
            <a:pPr marL="2286000" marR="0" lvl="5" indent="0" algn="just" rtl="1">
              <a:lnSpc>
                <a:spcPct val="106000"/>
              </a:lnSpc>
              <a:spcBef>
                <a:spcPts val="0"/>
              </a:spcBef>
              <a:spcAft>
                <a:spcPts val="0"/>
              </a:spcAft>
              <a:buFont typeface="Arial" panose="020B0604020202020204" pitchFamily="34" charset="0"/>
              <a:buNone/>
            </a:pPr>
            <a:endParaRPr lang="en-US" sz="1100" dirty="0">
              <a:effectLst/>
              <a:latin typeface="Noto Sans Symbols"/>
              <a:ea typeface="Noto Sans Symbols"/>
              <a:cs typeface="Noto Sans Symbols"/>
            </a:endParaRPr>
          </a:p>
          <a:p>
            <a:pPr marL="0" marR="0" lvl="0" indent="0" algn="r" rtl="1">
              <a:lnSpc>
                <a:spcPct val="100000"/>
              </a:lnSpc>
              <a:spcBef>
                <a:spcPts val="0"/>
              </a:spcBef>
              <a:spcAft>
                <a:spcPts val="0"/>
              </a:spcAft>
              <a:buClr>
                <a:schemeClr val="dk1"/>
              </a:buClr>
              <a:buSzPts val="1200"/>
              <a:buFont typeface="Calibri"/>
              <a:buNone/>
            </a:pPr>
            <a:r>
              <a:rPr lang="ar-SA" sz="1800" dirty="0">
                <a:effectLst/>
                <a:ea typeface="Calibri" panose="020F0502020204030204" pitchFamily="34" charset="0"/>
                <a:cs typeface="Simplified Arabic" panose="02020603050405020304" pitchFamily="18" charset="-78"/>
              </a:rPr>
              <a:t>يجب أن تطبق هذه المبادئ بالإضافة إلى مبادئ </a:t>
            </a:r>
            <a:r>
              <a:rPr lang="ar-SA" sz="1800" u="sng" dirty="0">
                <a:solidFill>
                  <a:srgbClr val="0563C1"/>
                </a:solidFill>
                <a:effectLst/>
                <a:ea typeface="Calibri" panose="020F0502020204030204" pitchFamily="34" charset="0"/>
                <a:cs typeface="Simplified Arabic" panose="02020603050405020304" pitchFamily="18" charset="-78"/>
                <a:hlinkClick r:id="rId3"/>
              </a:rPr>
              <a:t>المعايير الدنيا لحماية الطفل</a:t>
            </a:r>
            <a:r>
              <a:rPr lang="ar-SY" sz="1800" dirty="0">
                <a:effectLst/>
                <a:ea typeface="Calibri" panose="020F0502020204030204" pitchFamily="34" charset="0"/>
                <a:cs typeface="Simplified Arabic" panose="02020603050405020304" pitchFamily="18" charset="-78"/>
              </a:rPr>
              <a:t>.</a:t>
            </a:r>
            <a:endParaRPr lang="ar-LB" dirty="0"/>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rtl="1"/>
            <a:r>
              <a:rPr lang="ar-LB" dirty="0"/>
              <a:t>إلى ماذا تحتاجون لإنشاء نظام رصد حماية الطفل؟</a:t>
            </a:r>
          </a:p>
          <a:p>
            <a:pPr marL="285750" marR="0" lvl="0" indent="-285750" algn="just" rtl="1">
              <a:lnSpc>
                <a:spcPct val="106000"/>
              </a:lnSpc>
              <a:spcBef>
                <a:spcPts val="0"/>
              </a:spcBef>
              <a:spcAft>
                <a:spcPts val="0"/>
              </a:spcAft>
              <a:buSzPts val="1100"/>
              <a:buFont typeface="Arial" panose="020B0604020202020204" pitchFamily="34" charset="0"/>
              <a:buChar char="•"/>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تحديد الغرض من نظام رصد حماية الطفل والمعلومات التي ينبغي جمعها</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1">
              <a:lnSpc>
                <a:spcPct val="106000"/>
              </a:lnSpc>
              <a:spcBef>
                <a:spcPts val="0"/>
              </a:spcBef>
              <a:spcAft>
                <a:spcPts val="0"/>
              </a:spcAft>
              <a:buSzPts val="1100"/>
              <a:buFont typeface="Arial" panose="020B0604020202020204" pitchFamily="34" charset="0"/>
              <a:buChar char="•"/>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إجراء مسح لمصادر المعلومات الموجودة وتقييمها</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1">
              <a:lnSpc>
                <a:spcPct val="106000"/>
              </a:lnSpc>
              <a:spcBef>
                <a:spcPts val="0"/>
              </a:spcBef>
              <a:spcAft>
                <a:spcPts val="0"/>
              </a:spcAft>
              <a:buSzPts val="1100"/>
              <a:buFont typeface="Arial" panose="020B0604020202020204" pitchFamily="34" charset="0"/>
              <a:buChar char="•"/>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تحديد مجموعة المؤشرات المشتركة المدرجة ضمن السياق، والملائمة ثقافيًا، قبل البدء بجمع البيانات الأولية</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1">
              <a:lnSpc>
                <a:spcPct val="106000"/>
              </a:lnSpc>
              <a:spcBef>
                <a:spcPts val="0"/>
              </a:spcBef>
              <a:spcAft>
                <a:spcPts val="0"/>
              </a:spcAft>
              <a:buSzPts val="1100"/>
              <a:buFont typeface="Arial" panose="020B0604020202020204" pitchFamily="34" charset="0"/>
              <a:buChar char="•"/>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التعاون مع الجهات الفاعلة الأخرى في مجال حماية الطفل، والقطاعات الإنسانية الأخرى، وغيرهم من الجهات المعنية</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بمن فيهم الأطفال</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لتحديد الأدوار والمسؤوليات والمنهجيات والاتفاق عليها، من أجل رصد حماية الطفل، بما في ذلك الخيارات بقيادة الأطفال</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1">
              <a:lnSpc>
                <a:spcPct val="106000"/>
              </a:lnSpc>
              <a:spcBef>
                <a:spcPts val="0"/>
              </a:spcBef>
              <a:spcAft>
                <a:spcPts val="0"/>
              </a:spcAft>
              <a:buSzPts val="1100"/>
              <a:buFont typeface="Arial" panose="020B0604020202020204" pitchFamily="34" charset="0"/>
              <a:buChar char="•"/>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تقييم والحد من المخاطر المحتملة على الأطفال والعائلات والمجتمعات المحلّية خلال جمع البيانات ومعالجتها وتخزينها</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285750" marR="0" lvl="0" indent="-285750" algn="just" rtl="1">
              <a:lnSpc>
                <a:spcPct val="106000"/>
              </a:lnSpc>
              <a:spcBef>
                <a:spcPts val="0"/>
              </a:spcBef>
              <a:spcAft>
                <a:spcPts val="0"/>
              </a:spcAft>
              <a:buSzPts val="1100"/>
              <a:buFont typeface="Arial" panose="020B0604020202020204" pitchFamily="34" charset="0"/>
              <a:buChar char="•"/>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إنشاء بروتوكولات آمنة ومسؤولة وهادفة ومتناغمة لتشارك المعلومات بين الجهات المعنية ذات الصلة</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285750" marR="0" lvl="0" indent="-285750" algn="just" rtl="1">
              <a:lnSpc>
                <a:spcPct val="106000"/>
              </a:lnSpc>
              <a:spcBef>
                <a:spcPts val="0"/>
              </a:spcBef>
              <a:spcAft>
                <a:spcPts val="0"/>
              </a:spcAft>
              <a:buSzPts val="1100"/>
              <a:buFont typeface="Arial" panose="020B0604020202020204" pitchFamily="34" charset="0"/>
              <a:buChar char="•"/>
            </a:pP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إنشاء طريقة فعالة ودقيقة التوقيت وملائمة لتشارك المعلومات، وعمليات الإحالة، </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ومواعيد</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التقارير، والنماذج المعدة مسبقًا، لرصد حماية الطفل، </a:t>
            </a:r>
            <a:r>
              <a:rPr lang="ar-LB"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التي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من شأنها تفادي التكرار والتقليل من أعباء إعداد التقارير</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ar-LB" dirty="0"/>
          </a:p>
          <a:p>
            <a:endParaRPr lang="ar-LB" dirty="0"/>
          </a:p>
          <a:p>
            <a:pPr algn="r" rtl="1"/>
            <a:r>
              <a:rPr lang="ar-LB" dirty="0"/>
              <a:t>تذكروا:</a:t>
            </a:r>
          </a:p>
          <a:p>
            <a:pPr algn="r" rtl="1">
              <a:buFont typeface="Arial" panose="020B0604020202020204" pitchFamily="34" charset="0"/>
              <a:buChar char="•"/>
            </a:pPr>
            <a:r>
              <a:rPr lang="ar-LB" dirty="0"/>
              <a:t>يمكن أن يطور الموظفون الذين يرصدون شواغل حماية الطفل آثارًا للصدمة النفسية الثانوية، وعلينا </a:t>
            </a:r>
            <a:r>
              <a:rPr lang="ar-SA" sz="1800" dirty="0">
                <a:solidFill>
                  <a:srgbClr val="000000"/>
                </a:solidFill>
                <a:effectLst/>
                <a:ea typeface="Calibri" panose="020F0502020204030204" pitchFamily="34" charset="0"/>
                <a:cs typeface="Simplified Arabic" panose="02020603050405020304" pitchFamily="18" charset="-78"/>
              </a:rPr>
              <a:t>تزويد</a:t>
            </a:r>
            <a:r>
              <a:rPr lang="ar-LB" sz="1800" dirty="0">
                <a:solidFill>
                  <a:srgbClr val="000000"/>
                </a:solidFill>
                <a:effectLst/>
                <a:ea typeface="Calibri" panose="020F0502020204030204" pitchFamily="34" charset="0"/>
                <a:cs typeface="Simplified Arabic" panose="02020603050405020304" pitchFamily="18" charset="-78"/>
              </a:rPr>
              <a:t>هم</a:t>
            </a:r>
            <a:r>
              <a:rPr lang="ar-SA" sz="1800" dirty="0">
                <a:solidFill>
                  <a:srgbClr val="000000"/>
                </a:solidFill>
                <a:effectLst/>
                <a:ea typeface="Calibri" panose="020F0502020204030204" pitchFamily="34" charset="0"/>
                <a:cs typeface="Simplified Arabic" panose="02020603050405020304" pitchFamily="18" charset="-78"/>
              </a:rPr>
              <a:t> بالدعم النفسي الاجتماعي ل</a:t>
            </a:r>
            <a:r>
              <a:rPr lang="ar-LB" sz="1800" dirty="0">
                <a:solidFill>
                  <a:srgbClr val="000000"/>
                </a:solidFill>
                <a:effectLst/>
                <a:ea typeface="Calibri" panose="020F0502020204030204" pitchFamily="34" charset="0"/>
                <a:cs typeface="Simplified Arabic" panose="02020603050405020304" pitchFamily="18" charset="-78"/>
              </a:rPr>
              <a:t>ل</a:t>
            </a:r>
            <a:r>
              <a:rPr lang="ar-SA" sz="1800" dirty="0">
                <a:solidFill>
                  <a:srgbClr val="000000"/>
                </a:solidFill>
                <a:effectLst/>
                <a:ea typeface="Calibri" panose="020F0502020204030204" pitchFamily="34" charset="0"/>
                <a:cs typeface="Simplified Arabic" panose="02020603050405020304" pitchFamily="18" charset="-78"/>
              </a:rPr>
              <a:t>تخفيف </a:t>
            </a:r>
            <a:r>
              <a:rPr lang="ar-LB" sz="1800" dirty="0">
                <a:solidFill>
                  <a:srgbClr val="000000"/>
                </a:solidFill>
                <a:effectLst/>
                <a:ea typeface="Calibri" panose="020F0502020204030204" pitchFamily="34" charset="0"/>
                <a:cs typeface="Simplified Arabic" panose="02020603050405020304" pitchFamily="18" charset="-78"/>
              </a:rPr>
              <a:t>من </a:t>
            </a:r>
            <a:r>
              <a:rPr lang="ar-SA" sz="1800" dirty="0">
                <a:solidFill>
                  <a:srgbClr val="000000"/>
                </a:solidFill>
                <a:effectLst/>
                <a:ea typeface="Calibri" panose="020F0502020204030204" pitchFamily="34" charset="0"/>
                <a:cs typeface="Simplified Arabic" panose="02020603050405020304" pitchFamily="18" charset="-78"/>
              </a:rPr>
              <a:t>آثار</a:t>
            </a:r>
            <a:r>
              <a:rPr lang="ar-LB" sz="1800" dirty="0">
                <a:solidFill>
                  <a:srgbClr val="000000"/>
                </a:solidFill>
                <a:effectLst/>
                <a:ea typeface="Calibri" panose="020F0502020204030204" pitchFamily="34" charset="0"/>
                <a:cs typeface="Simplified Arabic" panose="02020603050405020304" pitchFamily="18" charset="-78"/>
              </a:rPr>
              <a:t> هذه الصدمة.</a:t>
            </a:r>
          </a:p>
          <a:p>
            <a:pPr marL="457200" marR="0" lvl="0" indent="-22860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800" dirty="0">
                <a:solidFill>
                  <a:srgbClr val="000000"/>
                </a:solidFill>
                <a:effectLst/>
                <a:ea typeface="Calibri" panose="020F0502020204030204" pitchFamily="34" charset="0"/>
                <a:cs typeface="Simplified Arabic" panose="02020603050405020304" pitchFamily="18" charset="-78"/>
              </a:rPr>
              <a:t>يجب </a:t>
            </a:r>
            <a:r>
              <a:rPr lang="ar-SA"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إعطاء الأولوية لمصالح الطفل الفضلى وللموافقة المستنيرة/القبول المستنير للأطفال و/أو مقدّمي الرعاية عند جمع المعلومات</a:t>
            </a:r>
            <a:r>
              <a:rPr lang="ar-SY" sz="18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a:t>
            </a: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r" rtl="1">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أنماط نقص الإبلاغ</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نسبة الحالات التي لم يتمّ الإبلاغ عنها</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أو الزيادة في الإبلاغ</a:t>
            </a:r>
            <a:r>
              <a:rPr lang="ar-SY" sz="1800" dirty="0">
                <a:solidFill>
                  <a:srgbClr val="000000"/>
                </a:solidFill>
                <a:effectLst/>
                <a:ea typeface="Calibri" panose="020F0502020204030204" pitchFamily="34" charset="0"/>
                <a:cs typeface="Simplified Arabic" panose="02020603050405020304" pitchFamily="18" charset="-78"/>
              </a:rPr>
              <a:t> (</a:t>
            </a:r>
            <a:r>
              <a:rPr lang="ar-SA" sz="1800" dirty="0">
                <a:solidFill>
                  <a:srgbClr val="000000"/>
                </a:solidFill>
                <a:effectLst/>
                <a:ea typeface="Calibri" panose="020F0502020204030204" pitchFamily="34" charset="0"/>
                <a:cs typeface="Simplified Arabic" panose="02020603050405020304" pitchFamily="18" charset="-78"/>
              </a:rPr>
              <a:t>الحالات التي تمّ الإبلاغ عنها عدة مرات</a:t>
            </a:r>
            <a:r>
              <a:rPr lang="ar-SY"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هي أنماط ممكنةـ ويجب </a:t>
            </a:r>
            <a:r>
              <a:rPr lang="ar-SA" sz="1800" dirty="0">
                <a:solidFill>
                  <a:srgbClr val="000000"/>
                </a:solidFill>
                <a:effectLst/>
                <a:ea typeface="Calibri" panose="020F0502020204030204" pitchFamily="34" charset="0"/>
                <a:cs typeface="Simplified Arabic" panose="02020603050405020304" pitchFamily="18" charset="-78"/>
              </a:rPr>
              <a:t>تقديرها، و/أو تحليلها</a:t>
            </a:r>
            <a:endParaRPr lang="ar-LB" sz="1800" dirty="0">
              <a:solidFill>
                <a:srgbClr val="000000"/>
              </a:solidFill>
              <a:effectLst/>
              <a:ea typeface="Calibri" panose="020F0502020204030204" pitchFamily="34" charset="0"/>
              <a:cs typeface="Simplified Arabic" panose="02020603050405020304" pitchFamily="18" charset="-78"/>
            </a:endParaRPr>
          </a:p>
          <a:p>
            <a:pPr algn="r" rtl="1">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الأخلاقيات والمبادئ والممارسات الجيدة </a:t>
            </a:r>
            <a:r>
              <a:rPr lang="ar-LB" sz="1800" dirty="0">
                <a:solidFill>
                  <a:srgbClr val="000000"/>
                </a:solidFill>
                <a:effectLst/>
                <a:ea typeface="Calibri" panose="020F0502020204030204" pitchFamily="34" charset="0"/>
                <a:cs typeface="Simplified Arabic" panose="02020603050405020304" pitchFamily="18" charset="-78"/>
              </a:rPr>
              <a:t>أساسية </a:t>
            </a:r>
            <a:r>
              <a:rPr lang="ar-SA" sz="1800" dirty="0">
                <a:solidFill>
                  <a:srgbClr val="000000"/>
                </a:solidFill>
                <a:effectLst/>
                <a:ea typeface="Calibri" panose="020F0502020204030204" pitchFamily="34" charset="0"/>
                <a:cs typeface="Simplified Arabic" panose="02020603050405020304" pitchFamily="18" charset="-78"/>
              </a:rPr>
              <a:t>في إدارة المعلومات</a:t>
            </a:r>
            <a:r>
              <a:rPr lang="ar-LB" sz="1800" dirty="0">
                <a:solidFill>
                  <a:srgbClr val="000000"/>
                </a:solidFill>
                <a:effectLst/>
                <a:ea typeface="Calibri" panose="020F0502020204030204" pitchFamily="34" charset="0"/>
                <a:cs typeface="Simplified Arabic" panose="02020603050405020304" pitchFamily="18" charset="-78"/>
              </a:rPr>
              <a:t>. </a:t>
            </a:r>
            <a:r>
              <a:rPr lang="ar-SY" sz="1800" dirty="0">
                <a:solidFill>
                  <a:srgbClr val="000000"/>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انظر</a:t>
            </a:r>
            <a:r>
              <a:rPr lang="ar-LB" sz="1800" dirty="0">
                <a:solidFill>
                  <a:srgbClr val="000000"/>
                </a:solidFill>
                <a:effectLst/>
                <a:ea typeface="Calibri" panose="020F0502020204030204" pitchFamily="34" charset="0"/>
                <a:cs typeface="Simplified Arabic" panose="02020603050405020304" pitchFamily="18" charset="-78"/>
              </a:rPr>
              <a:t>وا</a:t>
            </a:r>
            <a:r>
              <a:rPr lang="ar-SA" sz="1800" dirty="0">
                <a:solidFill>
                  <a:srgbClr val="000000"/>
                </a:solidFill>
                <a:effectLst/>
                <a:ea typeface="Calibri" panose="020F0502020204030204" pitchFamily="34" charset="0"/>
                <a:cs typeface="Simplified Arabic" panose="02020603050405020304" pitchFamily="18" charset="-78"/>
              </a:rPr>
              <a:t> </a:t>
            </a:r>
            <a:r>
              <a:rPr lang="ar-SA" sz="1800" u="sng" dirty="0">
                <a:solidFill>
                  <a:srgbClr val="0563C1"/>
                </a:solidFill>
                <a:effectLst/>
                <a:ea typeface="Calibri" panose="020F0502020204030204" pitchFamily="34" charset="0"/>
                <a:cs typeface="Simplified Arabic" panose="02020603050405020304" pitchFamily="18" charset="-78"/>
                <a:hlinkClick r:id="rId3"/>
              </a:rPr>
              <a:t>المبادئ</a:t>
            </a:r>
            <a:r>
              <a:rPr lang="ar-SA" sz="1800" dirty="0">
                <a:solidFill>
                  <a:srgbClr val="000000"/>
                </a:solidFill>
                <a:effectLst/>
                <a:ea typeface="Calibri" panose="020F0502020204030204" pitchFamily="34" charset="0"/>
                <a:cs typeface="Simplified Arabic" panose="02020603050405020304" pitchFamily="18" charset="-78"/>
              </a:rPr>
              <a:t> و</a:t>
            </a:r>
            <a:r>
              <a:rPr lang="ar-SA" sz="1800" u="sng" dirty="0">
                <a:solidFill>
                  <a:srgbClr val="0563C1"/>
                </a:solidFill>
                <a:effectLst/>
                <a:ea typeface="Calibri" panose="020F0502020204030204" pitchFamily="34" charset="0"/>
                <a:cs typeface="Simplified Arabic" panose="02020603050405020304" pitchFamily="18" charset="-78"/>
                <a:hlinkClick r:id="rId4"/>
              </a:rPr>
              <a:t>المعيار 5</a:t>
            </a:r>
            <a:r>
              <a:rPr lang="ar-SA" sz="1800" u="sng" dirty="0">
                <a:solidFill>
                  <a:srgbClr val="0563C1"/>
                </a:solidFill>
                <a:effectLst/>
                <a:ea typeface="Calibri" panose="020F0502020204030204" pitchFamily="34" charset="0"/>
                <a:cs typeface="Simplified Arabic" panose="02020603050405020304" pitchFamily="18" charset="-78"/>
              </a:rPr>
              <a:t>).</a:t>
            </a:r>
            <a:r>
              <a:rPr lang="ar-SA" sz="1800" dirty="0">
                <a:solidFill>
                  <a:srgbClr val="000000"/>
                </a:solidFill>
                <a:effectLst/>
                <a:ea typeface="Calibri" panose="020F0502020204030204" pitchFamily="34" charset="0"/>
                <a:cs typeface="Simplified Arabic" panose="02020603050405020304" pitchFamily="18" charset="-78"/>
              </a:rPr>
              <a:t> </a:t>
            </a:r>
            <a:r>
              <a:rPr lang="ar-LB" sz="1800" dirty="0">
                <a:solidFill>
                  <a:srgbClr val="000000"/>
                </a:solidFill>
                <a:effectLst/>
                <a:ea typeface="Calibri" panose="020F0502020204030204" pitchFamily="34" charset="0"/>
                <a:cs typeface="Simplified Arabic" panose="02020603050405020304" pitchFamily="18" charset="-78"/>
              </a:rPr>
              <a:t>ويجب أن تسترشد أعمالنا دائمًا بمبدأ عدم إلحاق الأذى! ولا ينبغي أن ننسى مشاركة الأطفال المهمة والهادفة عند القيام بالرصد. </a:t>
            </a:r>
          </a:p>
          <a:p>
            <a:pPr algn="r" rtl="1"/>
            <a:endParaRPr lang="fr-FR" dirty="0"/>
          </a:p>
          <a:p>
            <a:pPr marL="228600" indent="0" algn="r">
              <a:buFont typeface="Arial" panose="020B0604020202020204" pitchFamily="34" charset="0"/>
              <a:buNone/>
            </a:pPr>
            <a:r>
              <a:rPr lang="fr-FR" dirty="0"/>
              <a:t>-------------**------------------</a:t>
            </a:r>
          </a:p>
          <a:p>
            <a:pPr marL="228600" indent="0" algn="r" rtl="1">
              <a:buFont typeface="Arial" panose="020B0604020202020204" pitchFamily="34" charset="0"/>
              <a:buNone/>
            </a:pPr>
            <a:r>
              <a:rPr lang="ar-LB" i="0" dirty="0"/>
              <a:t>للميسرين: في حال كان ذلك ملائمًا في سياقكم، يمكنكم أن تذكروا وتناقشوا أيضًا هنا آلية وبروتوكولات الرصد والإبلاغ: </a:t>
            </a:r>
          </a:p>
          <a:p>
            <a:pPr marL="400050" indent="-171450" algn="r" rtl="1">
              <a:buFont typeface="Arial" panose="020B0604020202020204" pitchFamily="34" charset="0"/>
              <a:buChar char="•"/>
            </a:pPr>
            <a:r>
              <a:rPr lang="ar-SA" sz="1800" dirty="0">
                <a:solidFill>
                  <a:srgbClr val="000000"/>
                </a:solidFill>
                <a:effectLst/>
                <a:ea typeface="Calibri" panose="020F0502020204030204" pitchFamily="34" charset="0"/>
                <a:cs typeface="Simplified Arabic" panose="02020603050405020304" pitchFamily="18" charset="-78"/>
              </a:rPr>
              <a:t>وضعتها فرقة العمل القطرية للرصد والإبلاغ عن الانتهاكات الخطيرة ضدّ الأطفال</a:t>
            </a:r>
            <a:endParaRPr lang="ar-LB" sz="1800" i="0" dirty="0">
              <a:solidFill>
                <a:srgbClr val="000000"/>
              </a:solidFill>
              <a:effectLst/>
              <a:ea typeface="Calibri" panose="020F0502020204030204" pitchFamily="34" charset="0"/>
              <a:cs typeface="Simplified Arabic" panose="02020603050405020304" pitchFamily="18" charset="-78"/>
            </a:endParaRPr>
          </a:p>
          <a:p>
            <a:pPr marL="57150" marR="0" indent="-285750" algn="just" rtl="1">
              <a:lnSpc>
                <a:spcPct val="106000"/>
              </a:lnSpc>
              <a:spcBef>
                <a:spcPts val="0"/>
              </a:spcBef>
              <a:spcAft>
                <a:spcPts val="800"/>
              </a:spcAft>
              <a:buFont typeface="Arial" panose="020B0604020202020204" pitchFamily="34" charset="0"/>
              <a:buChar char="•"/>
            </a:pPr>
            <a:r>
              <a:rPr lang="ar-LB" sz="1800" i="0" dirty="0">
                <a:solidFill>
                  <a:srgbClr val="000000"/>
                </a:solidFill>
                <a:effectLst/>
                <a:cs typeface="Simplified Arabic" panose="02020603050405020304" pitchFamily="18" charset="-78"/>
              </a:rPr>
              <a:t>التعريف: </a:t>
            </a:r>
            <a:r>
              <a:rPr lang="ar-SA" sz="1100" u="sng" dirty="0">
                <a:solidFill>
                  <a:srgbClr val="5B9BD5"/>
                </a:solidFill>
                <a:effectLst/>
                <a:latin typeface="Calibri" panose="020F0502020204030204" pitchFamily="34" charset="0"/>
                <a:ea typeface="Calibri" panose="020F0502020204030204" pitchFamily="34" charset="0"/>
                <a:cs typeface="Simplified Arabic" panose="02020603050405020304" pitchFamily="18" charset="-78"/>
                <a:hlinkClick r:id="rId5"/>
              </a:rPr>
              <a:t> والإبلاغ </a:t>
            </a:r>
            <a:r>
              <a:rPr lang="ar-SA" sz="1100" u="sng" dirty="0">
                <a:solidFill>
                  <a:srgbClr val="0563C1"/>
                </a:solidFill>
                <a:effectLst/>
                <a:latin typeface="Calibri" panose="020F0502020204030204" pitchFamily="34" charset="0"/>
                <a:ea typeface="Calibri" panose="020F0502020204030204" pitchFamily="34" charset="0"/>
                <a:cs typeface="Simplified Arabic" panose="02020603050405020304" pitchFamily="18" charset="-78"/>
                <a:hlinkClick r:id="rId5"/>
              </a:rPr>
              <a:t>وهي آلية منهجية وشاملة لتقديم</a:t>
            </a:r>
            <a:r>
              <a:rPr lang="ar-SA" sz="1100" u="sng" dirty="0">
                <a:solidFill>
                  <a:srgbClr val="5B9BD5"/>
                </a:solidFill>
                <a:effectLst/>
                <a:latin typeface="Calibri" panose="020F0502020204030204" pitchFamily="34" charset="0"/>
                <a:ea typeface="Calibri" panose="020F0502020204030204" pitchFamily="34" charset="0"/>
                <a:cs typeface="Simplified Arabic" panose="02020603050405020304" pitchFamily="18" charset="-78"/>
                <a:hlinkClick r:id="rId5"/>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معلومات موضوعية ودقيقة وموثوقة وفي الوقت المناسب عن ستة انتهاكات جسيمة ضدّ الأطفال مرتكبة في حالات النزاع المسلّح</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أو الحالات المثيرة للقلق</a:t>
            </a:r>
            <a:r>
              <a:rPr lang="ar-SY" sz="1100" dirty="0">
                <a:effectLst/>
                <a:latin typeface="Calibri" panose="020F0502020204030204" pitchFamily="34" charset="0"/>
                <a:ea typeface="Calibri" panose="020F0502020204030204" pitchFamily="34" charset="0"/>
                <a:cs typeface="Simplified Arabic" panose="02020603050405020304" pitchFamily="18" charset="-78"/>
              </a:rPr>
              <a:t>). </a:t>
            </a:r>
            <a:r>
              <a:rPr lang="ar-SA" sz="1100" dirty="0">
                <a:effectLst/>
                <a:latin typeface="Calibri" panose="020F0502020204030204" pitchFamily="34" charset="0"/>
                <a:ea typeface="Calibri" panose="020F0502020204030204" pitchFamily="34" charset="0"/>
                <a:cs typeface="Simplified Arabic" panose="02020603050405020304" pitchFamily="18" charset="-78"/>
              </a:rPr>
              <a:t>أمّا الانتهاكات الجسيمة الستة التي ترصدها هذه الآلية فهي</a:t>
            </a:r>
            <a:endParaRPr lang="ar-LB" sz="1100" dirty="0">
              <a:effectLst/>
              <a:latin typeface="Calibri" panose="020F0502020204030204" pitchFamily="34" charset="0"/>
              <a:ea typeface="Calibri" panose="020F0502020204030204" pitchFamily="34" charset="0"/>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قتل الأطفال وتشويههم؛</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تجنيد واستغلال الأطفال في القوّات المسلّحة أو الجماعات المسلّحة؛</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شن الهجمات على المدارس والمستشفيات؛</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الاغتصاب وغيره من أشكال العنف الجنسي ضدّ الأطفال؛</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اختطاف الأطفال؛ </a:t>
            </a:r>
            <a:endParaRPr lang="ar-LB" sz="1100" dirty="0">
              <a:solidFill>
                <a:srgbClr val="000000"/>
              </a:solidFill>
              <a:effectLst/>
              <a:latin typeface="Noto Sans Symbols"/>
              <a:ea typeface="Noto Sans Symbols"/>
              <a:cs typeface="Simplified Arabic" panose="02020603050405020304" pitchFamily="18" charset="-78"/>
            </a:endParaRPr>
          </a:p>
          <a:p>
            <a:pPr marL="171450" marR="0" indent="-171450" algn="just" rtl="1">
              <a:lnSpc>
                <a:spcPct val="106000"/>
              </a:lnSpc>
              <a:spcBef>
                <a:spcPts val="0"/>
              </a:spcBef>
              <a:spcAft>
                <a:spcPts val="800"/>
              </a:spcAft>
              <a:buFontTx/>
              <a:buChar char="-"/>
            </a:pPr>
            <a:r>
              <a:rPr lang="ar-SA" sz="1100" dirty="0">
                <a:solidFill>
                  <a:srgbClr val="000000"/>
                </a:solidFill>
                <a:effectLst/>
                <a:latin typeface="Noto Sans Symbols"/>
                <a:ea typeface="Noto Sans Symbols"/>
                <a:cs typeface="Simplified Arabic" panose="02020603050405020304" pitchFamily="18" charset="-78"/>
              </a:rPr>
              <a:t>منع وصول المساعدة الإنسانية إلى الأطفال</a:t>
            </a:r>
            <a:r>
              <a:rPr lang="ar-SY" sz="1100" dirty="0">
                <a:solidFill>
                  <a:srgbClr val="000000"/>
                </a:solidFill>
                <a:effectLst/>
                <a:latin typeface="Noto Sans Symbols"/>
                <a:ea typeface="Noto Sans Symbols"/>
                <a:cs typeface="Simplified Arabic" panose="02020603050405020304" pitchFamily="18" charset="-78"/>
              </a:rPr>
              <a:t>.</a:t>
            </a:r>
            <a:endParaRPr lang="en-US" sz="1100" dirty="0">
              <a:effectLst/>
              <a:latin typeface="Noto Sans Symbols"/>
              <a:ea typeface="Noto Sans Symbols"/>
              <a:cs typeface="Noto Sans Symbols"/>
            </a:endParaRPr>
          </a:p>
          <a:p>
            <a:pPr marL="400050" indent="-171450" algn="r" rtl="1">
              <a:buFont typeface="Arial" panose="020B0604020202020204" pitchFamily="34" charset="0"/>
              <a:buChar char="•"/>
            </a:pPr>
            <a:endParaRPr lang="ar-LB" i="0" dirty="0"/>
          </a:p>
          <a:p>
            <a:pPr marL="228600" marR="0" lvl="0" indent="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ar-SA" sz="1800" dirty="0">
                <a:effectLst/>
                <a:latin typeface="Calibri" panose="020F0502020204030204" pitchFamily="34" charset="0"/>
                <a:ea typeface="Calibri" panose="020F0502020204030204" pitchFamily="34" charset="0"/>
                <a:cs typeface="Simplified Arabic" panose="02020603050405020304" pitchFamily="18" charset="-78"/>
              </a:rPr>
              <a:t>تقدم آلية الرصد والإبلاغ هذه المعلومات لتعزيز مساءلة وامتثال أطراف النزاع</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ولا تقدم آلية الرصد والإبلاغ العدد الإجمالي للانتهاكات الجسيمة المرتكبة ضدّ الأطفال</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r>
              <a:rPr lang="ar-SA" sz="1800" dirty="0">
                <a:effectLst/>
                <a:latin typeface="Calibri" panose="020F0502020204030204" pitchFamily="34" charset="0"/>
                <a:ea typeface="Calibri" panose="020F0502020204030204" pitchFamily="34" charset="0"/>
                <a:cs typeface="Simplified Arabic" panose="02020603050405020304" pitchFamily="18" charset="-78"/>
              </a:rPr>
              <a:t>يجب أن يتم تنفيذ آلية الرصد والإبلاغ من قبل جهات فاعلة متخصصة قادرة على الإبلاغ والتحقق وفقًا لمعايير الآلية</a:t>
            </a:r>
            <a:r>
              <a:rPr lang="ar-SY" sz="1800" dirty="0">
                <a:effectLst/>
                <a:latin typeface="Calibri" panose="020F0502020204030204" pitchFamily="34" charset="0"/>
                <a:ea typeface="Calibri" panose="020F0502020204030204" pitchFamily="34" charset="0"/>
                <a:cs typeface="Simplified Arabic" panose="02020603050405020304" pitchFamily="18" charset="-78"/>
              </a:rPr>
              <a:t>. </a:t>
            </a:r>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1259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rtlCol="1"/>
          <a:lstStyle/>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بحسب الوقت المتاح لكم في التيسير، فكّروا في أن تضيفوا هنا أمثلة من المنطقة/البلد/الاستجابة، عن برامج تستوفي المعايير.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يمكن أن تكون هذه مسودّة شريحة تستطيعون تحديثها أو إلغاءها عند الضرورة.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لكلّ مثال، يمكنكم أن تضيفوا:</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جملة قصيرة، مختصرة، رئيسية تعريفية بشأن</a:t>
            </a:r>
            <a:r>
              <a:rPr lang="ar-LB" dirty="0"/>
              <a:t> برنامج/مشروع محدد يستخدم المعيار 6</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أضيفوا أسماء المنظمات والشركاء المشاركين معكم</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أضيفوا الدروس المستفادة العملية، والإجراءات </a:t>
            </a:r>
            <a:r>
              <a:rPr lang="ar-LB" sz="1200" b="0" i="0" u="none" strike="noStrike" cap="none" dirty="0">
                <a:solidFill>
                  <a:schemeClr val="dk1"/>
                </a:solidFill>
                <a:effectLst/>
                <a:latin typeface="Calibri"/>
                <a:ea typeface="Calibri"/>
                <a:cs typeface="Calibri"/>
                <a:sym typeface="Calibri"/>
              </a:rPr>
              <a:t>أ</a:t>
            </a:r>
            <a:r>
              <a:rPr lang="ar-SA" sz="1200" b="0" i="0" u="none" strike="noStrike" cap="none" dirty="0">
                <a:solidFill>
                  <a:schemeClr val="dk1"/>
                </a:solidFill>
                <a:effectLst/>
                <a:latin typeface="Calibri"/>
                <a:ea typeface="Calibri"/>
                <a:cs typeface="Calibri"/>
                <a:sym typeface="Calibri"/>
              </a:rPr>
              <a:t>و</a:t>
            </a:r>
            <a:r>
              <a:rPr lang="ar-LB" sz="1200" b="0" i="0" u="none" strike="noStrike" cap="none" dirty="0">
                <a:solidFill>
                  <a:schemeClr val="dk1"/>
                </a:solidFill>
                <a:effectLst/>
                <a:latin typeface="Calibri"/>
                <a:ea typeface="Calibri"/>
                <a:cs typeface="Calibri"/>
                <a:sym typeface="Calibri"/>
              </a:rPr>
              <a:t> </a:t>
            </a:r>
            <a:r>
              <a:rPr lang="ar-SA" sz="1200" b="0" i="0" u="none" strike="noStrike" cap="none" dirty="0">
                <a:solidFill>
                  <a:schemeClr val="dk1"/>
                </a:solidFill>
                <a:effectLst/>
                <a:latin typeface="Calibri"/>
                <a:ea typeface="Calibri"/>
                <a:cs typeface="Calibri"/>
                <a:sym typeface="Calibri"/>
              </a:rPr>
              <a:t>الرسالة أو الأرقام</a:t>
            </a:r>
            <a:r>
              <a:rPr lang="ar-LB" sz="1200" b="0" i="0" u="none" strike="noStrike" cap="none" dirty="0">
                <a:solidFill>
                  <a:schemeClr val="dk1"/>
                </a:solidFill>
                <a:effectLst/>
                <a:latin typeface="Calibri"/>
                <a:ea typeface="Calibri"/>
                <a:cs typeface="Calibri"/>
                <a:sym typeface="Calibri"/>
              </a:rPr>
              <a:t> الأساسية</a:t>
            </a:r>
            <a:r>
              <a:rPr lang="ar-SA" sz="1200" b="0" i="0" u="none" strike="noStrike" cap="none" dirty="0">
                <a:solidFill>
                  <a:schemeClr val="dk1"/>
                </a:solidFill>
                <a:effectLst/>
                <a:latin typeface="Calibri"/>
                <a:ea typeface="Calibri"/>
                <a:cs typeface="Calibri"/>
                <a:sym typeface="Calibri"/>
              </a:rPr>
              <a:t>، التي تثير اهتمام </a:t>
            </a:r>
            <a:r>
              <a:rPr lang="ar-LB" sz="1200" b="0" i="0" u="none" strike="noStrike" cap="none" dirty="0">
                <a:solidFill>
                  <a:schemeClr val="dk1"/>
                </a:solidFill>
                <a:effectLst/>
                <a:latin typeface="Calibri"/>
                <a:ea typeface="Calibri"/>
                <a:cs typeface="Calibri"/>
                <a:sym typeface="Calibri"/>
              </a:rPr>
              <a:t>المشاركين معكم </a:t>
            </a: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أمّا الخيار الآخر، في حال أتيح لكم مجال تيسير </a:t>
            </a:r>
            <a:r>
              <a:rPr lang="ar-LB" sz="1200" b="0" i="0" u="none" strike="noStrike" cap="none" dirty="0">
                <a:solidFill>
                  <a:schemeClr val="dk1"/>
                </a:solidFill>
                <a:effectLst/>
                <a:latin typeface="Calibri"/>
                <a:ea typeface="Calibri"/>
                <a:cs typeface="Calibri"/>
                <a:sym typeface="Calibri"/>
              </a:rPr>
              <a:t>أوسع</a:t>
            </a:r>
            <a:r>
              <a:rPr lang="ar-SA" sz="1200" b="0" i="0" u="none" strike="noStrike" cap="none" dirty="0">
                <a:solidFill>
                  <a:schemeClr val="dk1"/>
                </a:solidFill>
                <a:effectLst/>
                <a:latin typeface="Calibri"/>
                <a:ea typeface="Calibri"/>
                <a:cs typeface="Calibri"/>
                <a:sym typeface="Calibri"/>
              </a:rPr>
              <a:t> (وأيضًا بحسب مجموعتكم)، فهو ملء هذه الشريحة بطريقة تفاعلية خلال الجلسة.</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في هذه الحال، يمكنكم أن:</a:t>
            </a:r>
            <a:r>
              <a:rPr lang="ar-LB" sz="1200" b="0" i="0" u="none" strike="noStrike" cap="none" dirty="0">
                <a:solidFill>
                  <a:schemeClr val="dk1"/>
                </a:solidFill>
                <a:effectLst/>
                <a:latin typeface="Calibri"/>
                <a:ea typeface="Calibri"/>
                <a:cs typeface="Calibri"/>
                <a:sym typeface="Calibri"/>
              </a:rPr>
              <a:t> </a:t>
            </a: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توزّعوا مجموعتكم ضمن مجموعتَين أو 3 مجموعات أصغر،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LB" sz="1200" b="0" i="0" u="none" strike="noStrike" cap="none" dirty="0">
                <a:solidFill>
                  <a:schemeClr val="dk1"/>
                </a:solidFill>
                <a:effectLst/>
                <a:latin typeface="Calibri"/>
                <a:ea typeface="Calibri"/>
                <a:cs typeface="Calibri"/>
                <a:sym typeface="Calibri"/>
              </a:rPr>
              <a:t>تتيحوا ل</a:t>
            </a:r>
            <a:r>
              <a:rPr lang="ar-SA" sz="1200" b="0" i="0" u="none" strike="noStrike" cap="none" dirty="0">
                <a:solidFill>
                  <a:schemeClr val="dk1"/>
                </a:solidFill>
                <a:effectLst/>
                <a:latin typeface="Calibri"/>
                <a:ea typeface="Calibri"/>
                <a:cs typeface="Calibri"/>
                <a:sym typeface="Calibri"/>
              </a:rPr>
              <a:t>لمشاركين 15-20 دقيقية ليحضّروا عرضًا قصيرًا عن مثال من المنطقة/البلد/الاستجابة لبرنامج يستوفي المعيار</a:t>
            </a:r>
            <a:endParaRPr lang="ar-LB" sz="1200" b="0" i="0" u="none" strike="noStrike" cap="none" dirty="0">
              <a:solidFill>
                <a:schemeClr val="dk1"/>
              </a:solidFill>
              <a:effectLst/>
              <a:latin typeface="Calibri"/>
              <a:ea typeface="Calibri"/>
              <a:cs typeface="Calibri"/>
              <a:sym typeface="Calibri"/>
            </a:endParaRPr>
          </a:p>
          <a:p>
            <a:pPr marL="171450" marR="0" lvl="0" indent="-171450" algn="r" defTabSz="914400" rtl="1"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ar-SA" sz="1200" b="0" i="0" u="none" strike="noStrike" cap="none" dirty="0">
                <a:solidFill>
                  <a:schemeClr val="dk1"/>
                </a:solidFill>
                <a:effectLst/>
                <a:latin typeface="Calibri"/>
                <a:ea typeface="Calibri"/>
                <a:cs typeface="Calibri"/>
                <a:sym typeface="Calibri"/>
              </a:rPr>
              <a:t>تطلبوا من المجموعات أن تقدّم أمثلتها في الجلسة العامّة، وتناقشوا/ تقارنوا الدروس المستفادة منها.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0" i="0" u="none" strike="noStrike" cap="none" dirty="0">
                <a:solidFill>
                  <a:schemeClr val="dk1"/>
                </a:solidFill>
                <a:effectLst/>
                <a:latin typeface="Calibri"/>
                <a:ea typeface="Calibri"/>
                <a:cs typeface="Calibri"/>
                <a:sym typeface="Calibri"/>
              </a:rPr>
              <a:t>إذا كنتم سترسلون هذا العرض إلى المشاركين بعد التدريب، يمكنكم أن تملأوا هذه الشريحة، كي تحفظوا سجلاّت عن العروض. </a:t>
            </a: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endParaRPr lang="ar-LB" sz="1200" b="0" i="0" u="none" strike="noStrike" cap="none" dirty="0">
              <a:solidFill>
                <a:schemeClr val="dk1"/>
              </a:solidFill>
              <a:effectLst/>
              <a:latin typeface="Calibri"/>
              <a:ea typeface="Calibri"/>
              <a:cs typeface="Calibri"/>
              <a:sym typeface="Calibri"/>
            </a:endParaRPr>
          </a:p>
          <a:p>
            <a:pPr marL="0" marR="0" lvl="0" indent="0" algn="r" defTabSz="914400" rtl="1" eaLnBrk="1" fontAlgn="auto" latinLnBrk="0" hangingPunct="1">
              <a:lnSpc>
                <a:spcPct val="100000"/>
              </a:lnSpc>
              <a:spcBef>
                <a:spcPts val="0"/>
              </a:spcBef>
              <a:spcAft>
                <a:spcPts val="0"/>
              </a:spcAft>
              <a:buClr>
                <a:srgbClr val="000000"/>
              </a:buClr>
              <a:buSzPts val="1400"/>
              <a:buFontTx/>
              <a:buNone/>
              <a:tabLst/>
              <a:defRPr/>
            </a:pPr>
            <a:r>
              <a:rPr lang="ar-SA" sz="1200" b="1" i="0" u="none" strike="noStrike" cap="none" dirty="0">
                <a:solidFill>
                  <a:schemeClr val="dk1"/>
                </a:solidFill>
                <a:effectLst/>
                <a:latin typeface="Calibri"/>
                <a:ea typeface="Calibri"/>
                <a:cs typeface="Calibri"/>
                <a:sym typeface="Calibri"/>
              </a:rPr>
              <a:t>نصيحة: </a:t>
            </a:r>
            <a:r>
              <a:rPr lang="ar-SA" sz="1200" b="0" i="0" u="none" strike="noStrike" cap="none" dirty="0">
                <a:solidFill>
                  <a:schemeClr val="dk1"/>
                </a:solidFill>
                <a:effectLst/>
                <a:latin typeface="Calibri"/>
                <a:ea typeface="Calibri"/>
                <a:cs typeface="Calibri"/>
                <a:sym typeface="Calibri"/>
              </a:rPr>
              <a:t>يمكنكم أن تستخدموا </a:t>
            </a:r>
            <a:r>
              <a:rPr lang="en-US" sz="1200" b="0" i="0" u="none" strike="noStrike" cap="none" dirty="0">
                <a:solidFill>
                  <a:schemeClr val="dk1"/>
                </a:solidFill>
                <a:effectLst/>
                <a:latin typeface="Calibri"/>
                <a:ea typeface="Calibri"/>
                <a:cs typeface="Calibri"/>
                <a:sym typeface="Calibri"/>
              </a:rPr>
              <a:t>https://thenounproject.com</a:t>
            </a:r>
            <a:r>
              <a:rPr lang="ar-SA" sz="1200" b="0" i="0" u="none" strike="noStrike" cap="none" dirty="0">
                <a:solidFill>
                  <a:schemeClr val="dk1"/>
                </a:solidFill>
                <a:effectLst/>
                <a:latin typeface="Calibri"/>
                <a:ea typeface="Calibri"/>
                <a:cs typeface="Calibri"/>
                <a:sym typeface="Calibri"/>
              </a:rPr>
              <a:t>/ للحصول على خرائط مماثلة. </a:t>
            </a:r>
            <a:endParaRPr lang="ar" b="0" i="1" u="none" dirty="0"/>
          </a:p>
        </p:txBody>
      </p:sp>
      <p:sp>
        <p:nvSpPr>
          <p:cNvPr id="4" name="Espace réservé du numéro de diapositive 3"/>
          <p:cNvSpPr>
            <a:spLocks noGrp="1"/>
          </p:cNvSpPr>
          <p:nvPr>
            <p:ph type="sldNum" idx="12"/>
          </p:nvPr>
        </p:nvSpPr>
        <p:spPr/>
        <p:txBody>
          <a:bodyPr rtlCol="1"/>
          <a:lstStyle/>
          <a:p>
            <a:pPr marL="0" marR="0" lvl="0" indent="0" algn="r" rtl="1">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rtlCol="1" anchor="t" anchorCtr="0">
            <a:noAutofit/>
          </a:bodyPr>
          <a:lstStyle/>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 في حال استطعتم أن تقدّموا المعلومات من الإنترنت عبر العاكس، نقترح عليكم أن تساعدوا المشاركين في الوصول إلى الموقع وأن تروهم إيّاه] </a:t>
            </a:r>
            <a:r>
              <a:rPr lang="ar-SA" u="sng" dirty="0"/>
              <a:t> </a:t>
            </a:r>
          </a:p>
          <a:p>
            <a:pPr marL="0" marR="0" lvl="0" indent="0" algn="r" rtl="1">
              <a:lnSpc>
                <a:spcPct val="100000"/>
              </a:lnSpc>
              <a:spcBef>
                <a:spcPts val="0"/>
              </a:spcBef>
              <a:spcAft>
                <a:spcPts val="0"/>
              </a:spcAft>
              <a:buClr>
                <a:schemeClr val="dk1"/>
              </a:buClr>
              <a:buSzPts val="1200"/>
              <a:buFont typeface="Calibri"/>
              <a:buNone/>
            </a:pPr>
            <a:endParaRPr lang="ar-SA" u="sng" dirty="0"/>
          </a:p>
          <a:p>
            <a:pPr marL="0" marR="0" lvl="0" indent="0" algn="r" rtl="1">
              <a:lnSpc>
                <a:spcPct val="100000"/>
              </a:lnSpc>
              <a:spcBef>
                <a:spcPts val="0"/>
              </a:spcBef>
              <a:spcAft>
                <a:spcPts val="0"/>
              </a:spcAft>
              <a:buClr>
                <a:schemeClr val="dk1"/>
              </a:buClr>
              <a:buSzPts val="1200"/>
              <a:buFont typeface="Calibri"/>
              <a:buNone/>
            </a:pPr>
            <a:r>
              <a:rPr lang="ar-SA" b="1" u="none" dirty="0"/>
              <a:t>شراكة المعايير الإنسانية:</a:t>
            </a:r>
          </a:p>
          <a:p>
            <a:pPr marL="0" marR="0" lvl="0" indent="0" algn="r" rtl="1">
              <a:lnSpc>
                <a:spcPct val="100000"/>
              </a:lnSpc>
              <a:spcBef>
                <a:spcPts val="0"/>
              </a:spcBef>
              <a:spcAft>
                <a:spcPts val="0"/>
              </a:spcAft>
              <a:buClr>
                <a:schemeClr val="dk1"/>
              </a:buClr>
              <a:buSzPts val="1200"/>
              <a:buFont typeface="Calibri"/>
              <a:buNone/>
            </a:pPr>
            <a:r>
              <a:rPr lang="ar-SA" u="sng" dirty="0"/>
              <a:t>1. الدليل على الإنترنت</a:t>
            </a:r>
          </a:p>
          <a:p>
            <a:pPr marL="0" lvl="0" indent="0" algn="r" rtl="1">
              <a:spcBef>
                <a:spcPts val="0"/>
              </a:spcBef>
              <a:spcAft>
                <a:spcPts val="0"/>
              </a:spcAft>
              <a:buNone/>
            </a:pPr>
            <a:r>
              <a:rPr lang="ar-SA" u="sng" dirty="0"/>
              <a:t>2. تطبيق شراكة المعايير الإنسانية   </a:t>
            </a:r>
            <a:endParaRPr lang="ar-SA" dirty="0"/>
          </a:p>
          <a:p>
            <a:pPr marL="0" lvl="0" indent="0" algn="r" rtl="1">
              <a:spcBef>
                <a:spcPts val="0"/>
              </a:spcBef>
              <a:spcAft>
                <a:spcPts val="0"/>
              </a:spcAft>
              <a:buNone/>
            </a:pPr>
            <a:r>
              <a:rPr lang="ar-SA" dirty="0"/>
              <a:t>- هو ثاني أكثر تطبيق شعبية على الموقع بعد تطبيق اسفير</a:t>
            </a:r>
          </a:p>
          <a:p>
            <a:pPr marL="0" lvl="0" indent="0" algn="r" rtl="1">
              <a:spcBef>
                <a:spcPts val="0"/>
              </a:spcBef>
              <a:spcAft>
                <a:spcPts val="0"/>
              </a:spcAft>
              <a:buNone/>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u="none" dirty="0"/>
              <a:t>صفحة المعايير الدنيا لحماية الطفل:</a:t>
            </a: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u="sng" dirty="0"/>
              <a:t>1. الدليل التفاعلي </a:t>
            </a:r>
            <a:r>
              <a:rPr lang="ar-SA" dirty="0"/>
              <a:t>- أهم مورد لدينا.</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dirty="0"/>
              <a:t>2. </a:t>
            </a:r>
            <a:r>
              <a:rPr lang="ar-SA" u="sng" dirty="0"/>
              <a:t>الملخّص </a:t>
            </a:r>
            <a:r>
              <a:rPr lang="ar-SA" dirty="0"/>
              <a:t>يتألّف من 32 صفحة فقط، وهذا يعني أنّه مكثّف جدًا ولكن، يمكن استخدامه للتعريف بفكرة المعايير الدنيا أو لإطلاق مناقشات حول حماية الطفل مع زملاء حكوميين أو عاملين آخرين في المجال الإنساني من دون إغراقهم في معلومات الدليل الهائل الحجم.  </a:t>
            </a:r>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endParaRPr lang="ar-SA" dirty="0"/>
          </a:p>
          <a:p>
            <a:pPr marL="0" marR="0" lvl="0" indent="0" algn="r" defTabSz="914400" rtl="1" eaLnBrk="1" fontAlgn="auto" latinLnBrk="0" hangingPunct="1">
              <a:lnSpc>
                <a:spcPct val="100000"/>
              </a:lnSpc>
              <a:spcBef>
                <a:spcPts val="0"/>
              </a:spcBef>
              <a:spcAft>
                <a:spcPts val="0"/>
              </a:spcAft>
              <a:buClr>
                <a:srgbClr val="000000"/>
              </a:buClr>
              <a:buSzPts val="1400"/>
              <a:buFont typeface="Arial"/>
              <a:buNone/>
              <a:tabLst/>
              <a:defRPr/>
            </a:pPr>
            <a:r>
              <a:rPr lang="ar-SA" b="1" dirty="0"/>
              <a:t>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نسخة </a:t>
            </a:r>
            <a:r>
              <a:rPr lang="en-US" u="sng" dirty="0"/>
              <a:t>PDF</a:t>
            </a:r>
            <a:r>
              <a:rPr lang="en-US" dirty="0"/>
              <a:t> </a:t>
            </a:r>
            <a:r>
              <a:rPr lang="ar-SA" dirty="0"/>
              <a:t>وجميع المواد المتوفّرة يمكن تنزيلها إذا أراد المشاركون طباعة أجزاء فقط من المعايير الدنيا لحماية الطفل، على موقع التحالف الإلكتروني</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يتضمّن </a:t>
            </a:r>
            <a:r>
              <a:rPr lang="ar-SA" u="sng" dirty="0"/>
              <a:t>ملف مواد الإحاطة الخاصّة بـ«المقدّمة إلى المعايير الدنيا لحماية الطفل» </a:t>
            </a:r>
            <a:r>
              <a:rPr lang="ar-SA" dirty="0"/>
              <a:t>هذه الشرائح وملاحظات التيسير، بالإضافة إلى مقدّمة للتوزيع تتألّف من صفحتَين.</a:t>
            </a:r>
          </a:p>
          <a:p>
            <a:pPr marL="228600" marR="0" lvl="0" indent="-228600" algn="r" rtl="1">
              <a:lnSpc>
                <a:spcPct val="100000"/>
              </a:lnSpc>
              <a:spcBef>
                <a:spcPts val="0"/>
              </a:spcBef>
              <a:spcAft>
                <a:spcPts val="0"/>
              </a:spcAft>
              <a:buClr>
                <a:schemeClr val="dk1"/>
              </a:buClr>
              <a:buSzPts val="1200"/>
              <a:buFont typeface="Calibri"/>
              <a:buAutoNum type="arabicPeriod"/>
            </a:pPr>
            <a:r>
              <a:rPr lang="ar-SA" dirty="0"/>
              <a:t>معرض للمعايير مع </a:t>
            </a:r>
            <a:r>
              <a:rPr lang="ar-SA" u="sng" dirty="0"/>
              <a:t>رسومات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اكتشفوا </a:t>
            </a:r>
            <a:r>
              <a:rPr lang="ar-SA" sz="1200" u="sng" dirty="0"/>
              <a:t>الدورة التدريبية الإلكترونية المجانية على المعايير الدنيا لحماية الطفل</a:t>
            </a:r>
            <a:r>
              <a:rPr lang="ar-SA" sz="1200" dirty="0"/>
              <a:t> مع مجموعة من الوحدات</a:t>
            </a:r>
          </a:p>
          <a:p>
            <a:pPr marL="228600" marR="0" lvl="0" indent="-228600" algn="r" rtl="1">
              <a:lnSpc>
                <a:spcPct val="100000"/>
              </a:lnSpc>
              <a:spcBef>
                <a:spcPts val="0"/>
              </a:spcBef>
              <a:spcAft>
                <a:spcPts val="0"/>
              </a:spcAft>
              <a:buClr>
                <a:schemeClr val="dk1"/>
              </a:buClr>
              <a:buSzPts val="1200"/>
              <a:buFont typeface="Calibri"/>
              <a:buAutoNum type="arabicPeriod"/>
            </a:pPr>
            <a:r>
              <a:rPr lang="ar-SA" sz="1200" dirty="0"/>
              <a:t>أفلام فيديو على قناة يوتيوب الخاصّة بالتحالف </a:t>
            </a:r>
          </a:p>
          <a:p>
            <a:pPr marL="0" marR="0" lvl="0" indent="0" algn="r" rtl="1">
              <a:lnSpc>
                <a:spcPct val="100000"/>
              </a:lnSpc>
              <a:spcBef>
                <a:spcPts val="0"/>
              </a:spcBef>
              <a:spcAft>
                <a:spcPts val="0"/>
              </a:spcAft>
              <a:buClr>
                <a:schemeClr val="dk1"/>
              </a:buClr>
              <a:buSzPts val="1200"/>
              <a:buFont typeface="Calibri"/>
              <a:buNone/>
            </a:pPr>
            <a:endParaRPr lang="ar-SA" dirty="0"/>
          </a:p>
          <a:p>
            <a:pPr marL="0" lvl="0" indent="0" algn="r" rtl="1">
              <a:spcBef>
                <a:spcPts val="0"/>
              </a:spcBef>
              <a:spcAft>
                <a:spcPts val="0"/>
              </a:spcAft>
              <a:buNone/>
            </a:pPr>
            <a:r>
              <a:rPr lang="ar-SA" dirty="0"/>
              <a:t>اسألوا: ماذا ينبغي أن تكون خطواتنا التالية كفريق/وكالة/فرد؟ </a:t>
            </a:r>
          </a:p>
          <a:p>
            <a:pPr marL="0" lvl="0" indent="0" algn="r" rtl="1">
              <a:spcBef>
                <a:spcPts val="0"/>
              </a:spcBef>
              <a:spcAft>
                <a:spcPts val="0"/>
              </a:spcAft>
              <a:buNone/>
            </a:pPr>
            <a:r>
              <a:rPr lang="ar-SA" sz="1200" b="0" i="0" u="none" strike="noStrike" cap="none" dirty="0">
                <a:solidFill>
                  <a:schemeClr val="dk1"/>
                </a:solidFill>
                <a:effectLst/>
                <a:latin typeface="Calibri"/>
                <a:ea typeface="Calibri"/>
                <a:cs typeface="Calibri"/>
                <a:sym typeface="Calibri"/>
              </a:rPr>
              <a:t>(قد تحدّدون موعدًا للقاء أطول لاستيعاب التغييرات ووضع خطّة؛ أو تطلبون من الزملاء عرض بعض المعايير الجديدة/المراجعة وانعكاساتها على البرنامج؛ أو تنظّمون دورة تدريبية؛ أو تطلبون موعدًا من الإدارة العليا لمناقشة المساءلة أمام الأطفال، إلخ) </a:t>
            </a:r>
            <a:r>
              <a:rPr lang="ar-SA" dirty="0"/>
              <a:t> </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sz="1200" b="0" i="0" u="none" strike="noStrike" cap="none" dirty="0">
              <a:solidFill>
                <a:schemeClr val="dk1"/>
              </a:solidFill>
              <a:effectLst/>
              <a:latin typeface="Calibri"/>
              <a:ea typeface="Calibri"/>
              <a:cs typeface="Calibri"/>
              <a:sym typeface="Calibri"/>
            </a:endParaRPr>
          </a:p>
          <a:p>
            <a:pPr marL="0" marR="0" lvl="0" indent="0" algn="r" rtl="1">
              <a:lnSpc>
                <a:spcPct val="100000"/>
              </a:lnSpc>
              <a:spcBef>
                <a:spcPts val="0"/>
              </a:spcBef>
              <a:spcAft>
                <a:spcPts val="0"/>
              </a:spcAft>
              <a:buClr>
                <a:schemeClr val="dk1"/>
              </a:buClr>
              <a:buSzPts val="1200"/>
              <a:buFont typeface="Calibri"/>
              <a:buNone/>
            </a:pPr>
            <a:r>
              <a:rPr lang="ar-SA" sz="1200" b="0" i="0" u="none" strike="noStrike" cap="none" dirty="0">
                <a:solidFill>
                  <a:schemeClr val="dk1"/>
                </a:solidFill>
                <a:effectLst/>
                <a:latin typeface="Calibri"/>
                <a:ea typeface="Calibri"/>
                <a:cs typeface="Calibri"/>
                <a:sym typeface="Calibri"/>
              </a:rPr>
              <a:t>[للميسّرين:</a:t>
            </a:r>
            <a:r>
              <a:rPr lang="ar-SA" sz="1200" b="0" i="0" u="sng" strike="noStrike" cap="none" dirty="0">
                <a:solidFill>
                  <a:schemeClr val="dk1"/>
                </a:solidFill>
                <a:effectLst/>
                <a:latin typeface="Calibri"/>
                <a:ea typeface="Calibri"/>
                <a:cs typeface="Calibri"/>
                <a:sym typeface="Calibri"/>
              </a:rPr>
              <a:t> نسخ مطبوعة</a:t>
            </a:r>
            <a:r>
              <a:rPr lang="ar-SA" sz="1200" b="0" i="0" u="none" strike="noStrike" cap="none" dirty="0">
                <a:solidFill>
                  <a:schemeClr val="dk1"/>
                </a:solidFill>
                <a:effectLst/>
                <a:latin typeface="Calibri"/>
                <a:ea typeface="Calibri"/>
                <a:cs typeface="Calibri"/>
                <a:sym typeface="Calibri"/>
              </a:rPr>
              <a:t>: ثمّة مخزون صغير من النسخ المطبوعة من الدليل والملخّص لدى التحالف العالمي في جنيف، لكّننا نشجّع البلدان والمناطق على طباعة وإدارة نسخها الخاصة محلّيًا. يتمّ هذا عادة من خلال هيكلية التنسيق المشتركة بين الوكالات. عند الطلب، يستطيع التحالف تشارك نسخة </a:t>
            </a:r>
            <a:r>
              <a:rPr lang="en-US" sz="1200" b="0" i="0" u="none" strike="noStrike" cap="none" dirty="0">
                <a:solidFill>
                  <a:schemeClr val="dk1"/>
                </a:solidFill>
                <a:effectLst/>
                <a:latin typeface="Calibri"/>
                <a:ea typeface="Calibri"/>
                <a:cs typeface="Calibri"/>
                <a:sym typeface="Calibri"/>
              </a:rPr>
              <a:t>PDF </a:t>
            </a:r>
            <a:r>
              <a:rPr lang="ar-SA" sz="1200" b="0" i="0" u="none" strike="noStrike" cap="none" dirty="0">
                <a:solidFill>
                  <a:schemeClr val="dk1"/>
                </a:solidFill>
                <a:effectLst/>
                <a:latin typeface="Calibri"/>
                <a:ea typeface="Calibri"/>
                <a:cs typeface="Calibri"/>
                <a:sym typeface="Calibri"/>
              </a:rPr>
              <a:t>جاهزة للطباعة معكم.]</a:t>
            </a:r>
            <a:endParaRPr lang="ar-SA" i="1" dirty="0"/>
          </a:p>
          <a:p>
            <a:pPr marL="0" marR="0" lvl="0" indent="0" algn="r" rtl="1">
              <a:lnSpc>
                <a:spcPct val="100000"/>
              </a:lnSpc>
              <a:spcBef>
                <a:spcPts val="0"/>
              </a:spcBef>
              <a:spcAft>
                <a:spcPts val="0"/>
              </a:spcAft>
              <a:buClr>
                <a:schemeClr val="dk1"/>
              </a:buClr>
              <a:buSzPts val="1200"/>
              <a:buFont typeface="Calibri"/>
              <a:buNone/>
            </a:pPr>
            <a:endParaRPr lang="ar-SA" dirty="0"/>
          </a:p>
          <a:p>
            <a:pPr marL="0" marR="0" lvl="0" indent="0" algn="r" rtl="1">
              <a:lnSpc>
                <a:spcPct val="100000"/>
              </a:lnSpc>
              <a:spcBef>
                <a:spcPts val="0"/>
              </a:spcBef>
              <a:spcAft>
                <a:spcPts val="0"/>
              </a:spcAft>
              <a:buClr>
                <a:schemeClr val="dk1"/>
              </a:buClr>
              <a:buSzPts val="1200"/>
              <a:buFont typeface="Calibri"/>
              <a:buNone/>
            </a:pPr>
            <a:r>
              <a:rPr lang="ar-SA" dirty="0"/>
              <a:t>شكرًا جزيلاً على لقائكم بنا وبدء استكشافكم المعايير الدنيا لحماية الطفل. سوف أتابع معكم مسألة الخطوات التالية التي ناقشناها. فهذا هو الأساس: إنّ دليل المعايير الدنيا لحماية الطفل هو هدية تستمر في العطاء كلّ مرّة تفتحونها!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rtlCol="1" anchor="b" anchorCtr="0">
            <a:noAutofit/>
          </a:bodyPr>
          <a:lstStyle/>
          <a:p>
            <a:pPr marL="0" lvl="0" indent="0" algn="r" rtl="1">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634197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4" name="Imagen 3">
            <a:extLst>
              <a:ext uri="{FF2B5EF4-FFF2-40B4-BE49-F238E27FC236}">
                <a16:creationId xmlns:a16="http://schemas.microsoft.com/office/drawing/2014/main" id="{F7F77032-54B5-67E2-4D75-B8E59224619B}"/>
              </a:ext>
            </a:extLst>
          </p:cNvPr>
          <p:cNvPicPr>
            <a:picLocks noChangeAspect="1"/>
          </p:cNvPicPr>
          <p:nvPr userDrawn="1"/>
        </p:nvPicPr>
        <p:blipFill>
          <a:blip r:embed="rId3"/>
          <a:srcRect/>
          <a:stretch/>
        </p:blipFill>
        <p:spPr>
          <a:xfrm>
            <a:off x="8163775" y="5540654"/>
            <a:ext cx="3499408" cy="1103472"/>
          </a:xfrm>
          <a:prstGeom prst="rect">
            <a:avLst/>
          </a:prstGeom>
        </p:spPr>
      </p:pic>
    </p:spTree>
    <p:extLst>
      <p:ext uri="{BB962C8B-B14F-4D97-AF65-F5344CB8AC3E}">
        <p14:creationId xmlns:p14="http://schemas.microsoft.com/office/powerpoint/2010/main" val="2342520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3341256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40274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1896778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3"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23.jpeg"/><Relationship Id="rId4" Type="http://schemas.openxmlformats.org/officeDocument/2006/relationships/image" Target="../media/image22.gif"/></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338" y="4240754"/>
            <a:ext cx="6631373" cy="1655762"/>
          </a:xfrm>
        </p:spPr>
        <p:txBody>
          <a:bodyPr rtlCol="1">
            <a:normAutofit/>
          </a:bodyPr>
          <a:lstStyle/>
          <a:p>
            <a:pPr algn="ctr" rtl="1"/>
            <a:r>
              <a:rPr lang="ar-LB" sz="3200">
                <a:effectLst>
                  <a:outerShdw blurRad="38100" dist="38100" dir="2700000" algn="tl">
                    <a:srgbClr val="000000">
                      <a:alpha val="43137"/>
                    </a:srgbClr>
                  </a:outerShdw>
                </a:effectLst>
              </a:rPr>
              <a:t>شرائح العرض</a:t>
            </a:r>
            <a:endParaRPr lang="ar" sz="3200" dirty="0">
              <a:effectLst>
                <a:outerShdw blurRad="38100" dist="38100" dir="2700000" algn="tl">
                  <a:srgbClr val="000000">
                    <a:alpha val="43137"/>
                  </a:srgbClr>
                </a:outerShdw>
              </a:effectLst>
            </a:endParaRP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331913"/>
            <a:ext cx="6630988" cy="2751482"/>
          </a:xfrm>
          <a:prstGeom prst="rect">
            <a:avLst/>
          </a:prstGeom>
          <a:noFill/>
          <a:ln>
            <a:noFill/>
          </a:ln>
        </p:spPr>
        <p:txBody>
          <a:bodyPr spcFirstLastPara="1" wrap="square" lIns="91425" tIns="45700" rIns="91425" bIns="45700" rtlCol="1" anchor="t" anchorCtr="0">
            <a:spAutoFit/>
          </a:bodyPr>
          <a:lstStyle/>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المعايير الدنيا لحماية الطفل في العمل الإنساني </a:t>
            </a:r>
            <a:endParaRPr sz="4800" b="0" dirty="0">
              <a:solidFill>
                <a:schemeClr val="bg1">
                  <a:lumMod val="65000"/>
                </a:schemeClr>
              </a:solidFill>
              <a:latin typeface="Calibri"/>
              <a:cs typeface="Calibri"/>
              <a:sym typeface="Arial"/>
            </a:endParaRPr>
          </a:p>
          <a:p>
            <a:pPr marL="0" marR="0" lvl="0" indent="0" algn="ctr" rtl="1">
              <a:spcBef>
                <a:spcPts val="0"/>
              </a:spcBef>
              <a:spcAft>
                <a:spcPts val="0"/>
              </a:spcAft>
              <a:buNone/>
            </a:pPr>
            <a:r>
              <a:rPr lang="ar" sz="4800" b="0" dirty="0">
                <a:solidFill>
                  <a:schemeClr val="bg1">
                    <a:lumMod val="65000"/>
                  </a:schemeClr>
                </a:solidFill>
                <a:latin typeface="Calibri"/>
                <a:cs typeface="Calibri"/>
                <a:sym typeface="Calibri"/>
              </a:rPr>
              <a:t>CPMS</a:t>
            </a:r>
            <a:endParaRPr sz="4800" b="0" dirty="0">
              <a:solidFill>
                <a:schemeClr val="bg1">
                  <a:lumMod val="65000"/>
                </a:schemeClr>
              </a:solidFill>
              <a:latin typeface="Calibri"/>
              <a:cs typeface="Calibri"/>
              <a:sym typeface="Arial"/>
            </a:endParaRPr>
          </a:p>
        </p:txBody>
      </p:sp>
    </p:spTree>
    <p:extLst>
      <p:ext uri="{BB962C8B-B14F-4D97-AF65-F5344CB8AC3E}">
        <p14:creationId xmlns:p14="http://schemas.microsoft.com/office/powerpoint/2010/main" val="2976328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9372600" cy="1325563"/>
          </a:xfrm>
        </p:spPr>
        <p:txBody>
          <a:bodyPr rtlCol="1"/>
          <a:lstStyle/>
          <a:p>
            <a:pPr algn="r" rtl="1"/>
            <a:r>
              <a:rPr lang="ar" dirty="0">
                <a:solidFill>
                  <a:schemeClr val="accent1">
                    <a:lumMod val="75000"/>
                  </a:schemeClr>
                </a:solidFill>
              </a:rPr>
              <a:t>الهدف من المعايير</a:t>
            </a:r>
            <a:br>
              <a:rPr lang="en-US" dirty="0"/>
            </a:br>
            <a:endParaRPr lang="fr-FR" dirty="0"/>
          </a:p>
        </p:txBody>
      </p:sp>
      <p:sp>
        <p:nvSpPr>
          <p:cNvPr id="260" name="Google Shape;260;p5"/>
          <p:cNvSpPr txBox="1">
            <a:spLocks noGrp="1"/>
          </p:cNvSpPr>
          <p:nvPr>
            <p:ph idx="4294967295"/>
          </p:nvPr>
        </p:nvSpPr>
        <p:spPr>
          <a:xfrm>
            <a:off x="3523797" y="2055812"/>
            <a:ext cx="7830003" cy="3705427"/>
          </a:xfrm>
          <a:prstGeom prst="rect">
            <a:avLst/>
          </a:prstGeom>
          <a:noFill/>
          <a:ln>
            <a:noFill/>
          </a:ln>
        </p:spPr>
        <p:txBody>
          <a:bodyPr spcFirstLastPara="1" wrap="square" lIns="91425" tIns="45700" rIns="91425" bIns="45700" rtlCol="1" anchor="t" anchorCtr="0">
            <a:normAutofit fontScale="92500" lnSpcReduction="10000"/>
          </a:bodyPr>
          <a:lstStyle/>
          <a:p>
            <a:pPr marL="228600" lvl="0" indent="-228600" algn="r" rtl="1">
              <a:lnSpc>
                <a:spcPct val="90000"/>
              </a:lnSpc>
              <a:spcBef>
                <a:spcPts val="0"/>
              </a:spcBef>
              <a:spcAft>
                <a:spcPts val="0"/>
              </a:spcAft>
              <a:buSzPts val="2800"/>
              <a:buChar char="●"/>
            </a:pPr>
            <a:r>
              <a:rPr lang="ar" dirty="0">
                <a:solidFill>
                  <a:schemeClr val="bg2"/>
                </a:solidFill>
              </a:rPr>
              <a:t>وثيقة مرجعية لحماية الطفل في العمل الإنساني</a:t>
            </a:r>
            <a:endParaRPr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أداة تعاونية، مشتركة بين الوكالات</a:t>
            </a:r>
            <a:endParaRPr sz="2600" dirty="0">
              <a:solidFill>
                <a:schemeClr val="bg2"/>
              </a:solidFill>
            </a:endParaRPr>
          </a:p>
          <a:p>
            <a:pPr marL="228600" lvl="0" indent="-228600" algn="r" rtl="1">
              <a:spcBef>
                <a:spcPts val="0"/>
              </a:spcBef>
              <a:spcAft>
                <a:spcPts val="0"/>
              </a:spcAft>
              <a:buSzPts val="2800"/>
              <a:buChar char="●"/>
            </a:pPr>
            <a:r>
              <a:rPr lang="ar" sz="2600" dirty="0">
                <a:solidFill>
                  <a:schemeClr val="bg2"/>
                </a:solidFill>
              </a:rPr>
              <a:t>تتماشى مع المعيار الإنساني الأساسي</a:t>
            </a:r>
            <a:endParaRPr sz="2600" dirty="0">
              <a:solidFill>
                <a:schemeClr val="bg2"/>
              </a:solidFill>
            </a:endParaRPr>
          </a:p>
          <a:p>
            <a:pPr marL="228600" lvl="0" indent="-228600" algn="r" rtl="1">
              <a:spcBef>
                <a:spcPts val="0"/>
              </a:spcBef>
              <a:buChar char="●"/>
            </a:pPr>
            <a:r>
              <a:rPr lang="ar-LB" sz="2600" dirty="0">
                <a:solidFill>
                  <a:schemeClr val="bg2"/>
                </a:solidFill>
              </a:rPr>
              <a:t>التكييف وفقاً للسياق لتسهيل التبنّي المحلي</a:t>
            </a:r>
          </a:p>
          <a:p>
            <a:pPr marL="0" lvl="0" indent="0" algn="r" rtl="1">
              <a:spcBef>
                <a:spcPts val="1000"/>
              </a:spcBef>
              <a:spcAft>
                <a:spcPts val="0"/>
              </a:spcAft>
              <a:buNone/>
            </a:pPr>
            <a:endParaRPr sz="2600" dirty="0">
              <a:solidFill>
                <a:schemeClr val="bg2"/>
              </a:solidFill>
            </a:endParaRPr>
          </a:p>
          <a:p>
            <a:pPr marL="228600" lvl="0" indent="-228600" algn="r" rtl="1">
              <a:spcBef>
                <a:spcPts val="1000"/>
              </a:spcBef>
              <a:spcAft>
                <a:spcPts val="0"/>
              </a:spcAft>
              <a:buSzPts val="2800"/>
              <a:buChar char="●"/>
            </a:pPr>
            <a:r>
              <a:rPr lang="ar" sz="2600" dirty="0">
                <a:solidFill>
                  <a:schemeClr val="bg2"/>
                </a:solidFill>
              </a:rPr>
              <a:t>الغرض:</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الجودة والمساءلة</a:t>
            </a:r>
            <a:endParaRPr sz="2600" dirty="0">
              <a:solidFill>
                <a:schemeClr val="bg2"/>
              </a:solidFill>
            </a:endParaRPr>
          </a:p>
          <a:p>
            <a:pPr marL="685800" lvl="1" indent="-241300" algn="r" rtl="1">
              <a:spcBef>
                <a:spcPts val="0"/>
              </a:spcBef>
              <a:spcAft>
                <a:spcPts val="0"/>
              </a:spcAft>
              <a:buSzPts val="2600"/>
              <a:buChar char="○"/>
            </a:pPr>
            <a:r>
              <a:rPr lang="ar" sz="2600" dirty="0">
                <a:solidFill>
                  <a:schemeClr val="bg2"/>
                </a:solidFill>
              </a:rPr>
              <a:t>ال</a:t>
            </a:r>
            <a:r>
              <a:rPr lang="ar-LB" sz="2600" dirty="0">
                <a:solidFill>
                  <a:schemeClr val="bg2"/>
                </a:solidFill>
              </a:rPr>
              <a:t>تأثير</a:t>
            </a:r>
            <a:r>
              <a:rPr lang="ar" sz="2600" dirty="0">
                <a:solidFill>
                  <a:schemeClr val="bg2"/>
                </a:solidFill>
              </a:rPr>
              <a:t> على حماية الأطفال ورفاههم</a:t>
            </a:r>
            <a:endParaRPr lang="ar-LB" sz="2600" dirty="0">
              <a:solidFill>
                <a:schemeClr val="bg2"/>
              </a:solidFill>
            </a:endParaRPr>
          </a:p>
          <a:p>
            <a:pPr marL="444500" lvl="1" indent="0" algn="r" rtl="1">
              <a:spcBef>
                <a:spcPts val="0"/>
              </a:spcBef>
              <a:spcAft>
                <a:spcPts val="0"/>
              </a:spcAft>
              <a:buSzPts val="2600"/>
              <a:buNone/>
            </a:pPr>
            <a:endParaRPr lang="ar-LB" sz="2600" dirty="0">
              <a:solidFill>
                <a:schemeClr val="bg2"/>
              </a:solidFill>
            </a:endParaRPr>
          </a:p>
          <a:p>
            <a:pPr marL="444500" lvl="1" indent="0" algn="r" rtl="1">
              <a:spcBef>
                <a:spcPts val="0"/>
              </a:spcBef>
              <a:spcAft>
                <a:spcPts val="0"/>
              </a:spcAft>
              <a:buSzPts val="2600"/>
              <a:buNone/>
            </a:pPr>
            <a:r>
              <a:rPr lang="ar-LB" sz="2600" dirty="0">
                <a:solidFill>
                  <a:schemeClr val="bg2"/>
                </a:solidFill>
              </a:rPr>
              <a:t>تهدف االمعايير الدنيا لحماية الطفل إلى تفعيل حقوق الأطفال في ممارسة الاستجابة الإنسانية. </a:t>
            </a:r>
          </a:p>
          <a:p>
            <a:pPr marL="444500" lvl="1" indent="0" algn="r" rtl="1">
              <a:spcBef>
                <a:spcPts val="0"/>
              </a:spcBef>
              <a:spcAft>
                <a:spcPts val="0"/>
              </a:spcAft>
              <a:buSzPts val="2600"/>
              <a:buNone/>
            </a:pPr>
            <a:endParaRPr dirty="0">
              <a:solidFill>
                <a:schemeClr val="bg2"/>
              </a:solidFill>
            </a:endParaRPr>
          </a:p>
          <a:p>
            <a:pPr marL="228600" lvl="0" indent="-50800" algn="r" rtl="1">
              <a:lnSpc>
                <a:spcPct val="90000"/>
              </a:lnSpc>
              <a:spcBef>
                <a:spcPts val="1000"/>
              </a:spcBef>
              <a:spcAft>
                <a:spcPts val="0"/>
              </a:spcAft>
              <a:buClr>
                <a:schemeClr val="accent1"/>
              </a:buClr>
              <a:buSzPts val="2800"/>
              <a:buNone/>
            </a:pPr>
            <a:endParaRPr dirty="0">
              <a:solidFill>
                <a:schemeClr val="bg2"/>
              </a:solidFill>
            </a:endParaRPr>
          </a:p>
        </p:txBody>
      </p:sp>
      <p:pic>
        <p:nvPicPr>
          <p:cNvPr id="263" name="Google Shape;263;p5"/>
          <p:cNvPicPr preferRelativeResize="0"/>
          <p:nvPr/>
        </p:nvPicPr>
        <p:blipFill>
          <a:blip r:embed="rId3"/>
          <a:srcRect/>
          <a:stretch/>
        </p:blipFill>
        <p:spPr>
          <a:xfrm>
            <a:off x="10358053" y="-20096"/>
            <a:ext cx="1686693" cy="1771650"/>
          </a:xfrm>
          <a:prstGeom prst="rect">
            <a:avLst/>
          </a:prstGeom>
          <a:noFill/>
          <a:ln>
            <a:noFill/>
          </a:ln>
        </p:spPr>
      </p:pic>
      <p:pic>
        <p:nvPicPr>
          <p:cNvPr id="3" name="Picture 2">
            <a:extLst>
              <a:ext uri="{FF2B5EF4-FFF2-40B4-BE49-F238E27FC236}">
                <a16:creationId xmlns:a16="http://schemas.microsoft.com/office/drawing/2014/main" id="{E809AA1E-4F95-4E06-8FB2-31D908BE3B5E}"/>
              </a:ext>
            </a:extLst>
          </p:cNvPr>
          <p:cNvPicPr>
            <a:picLocks noChangeAspect="1"/>
          </p:cNvPicPr>
          <p:nvPr/>
        </p:nvPicPr>
        <p:blipFill>
          <a:blip r:embed="rId4"/>
          <a:srcRect/>
          <a:stretch/>
        </p:blipFill>
        <p:spPr>
          <a:xfrm>
            <a:off x="586632" y="1373213"/>
            <a:ext cx="2588829" cy="357676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10058400" y="1646791"/>
            <a:ext cx="2133600" cy="707886"/>
          </a:xfrm>
          <a:prstGeom prst="rect">
            <a:avLst/>
          </a:prstGeom>
          <a:noFill/>
        </p:spPr>
        <p:txBody>
          <a:bodyPr wrap="square" rtlCol="1">
            <a:spAutoFit/>
          </a:bodyPr>
          <a:lstStyle/>
          <a:p>
            <a:pPr rtl="1"/>
            <a:r>
              <a:rPr lang="ar" sz="4000" dirty="0"/>
              <a:t>لمحة عامّة</a:t>
            </a:r>
            <a:endParaRPr lang="fr-FR" dirty="0"/>
          </a:p>
        </p:txBody>
      </p:sp>
      <p:sp>
        <p:nvSpPr>
          <p:cNvPr id="4" name="Rectangle 3">
            <a:extLst>
              <a:ext uri="{FF2B5EF4-FFF2-40B4-BE49-F238E27FC236}">
                <a16:creationId xmlns:a16="http://schemas.microsoft.com/office/drawing/2014/main" id="{7E969A77-C2F2-4389-A61C-96A48AFECE0E}"/>
              </a:ext>
            </a:extLst>
          </p:cNvPr>
          <p:cNvSpPr/>
          <p:nvPr/>
        </p:nvSpPr>
        <p:spPr>
          <a:xfrm>
            <a:off x="4024992" y="774501"/>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1" anchor="ctr"/>
          <a:lstStyle/>
          <a:p>
            <a:pPr algn="ctr" rtl="1"/>
            <a:endParaRPr lang="fr-FR"/>
          </a:p>
        </p:txBody>
      </p:sp>
      <p:pic>
        <p:nvPicPr>
          <p:cNvPr id="3" name="Picture 2">
            <a:extLst>
              <a:ext uri="{FF2B5EF4-FFF2-40B4-BE49-F238E27FC236}">
                <a16:creationId xmlns:a16="http://schemas.microsoft.com/office/drawing/2014/main" id="{6D0E1A00-240A-48DD-9F85-9A6BB4C6DE89}"/>
              </a:ext>
            </a:extLst>
          </p:cNvPr>
          <p:cNvPicPr>
            <a:picLocks noChangeAspect="1"/>
          </p:cNvPicPr>
          <p:nvPr/>
        </p:nvPicPr>
        <p:blipFill>
          <a:blip r:embed="rId3"/>
          <a:stretch>
            <a:fillRect/>
          </a:stretch>
        </p:blipFill>
        <p:spPr>
          <a:xfrm>
            <a:off x="926181" y="0"/>
            <a:ext cx="9132219" cy="6083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chemeClr val="accent3"/>
              </a:buClr>
              <a:buSzPts val="3200"/>
              <a:buFont typeface="Helvetica Neue"/>
              <a:buNone/>
            </a:pPr>
            <a:r>
              <a:rPr lang="ar-LB" dirty="0"/>
              <a:t>مقدمة عامة عن المعيار 6</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965691" y="1547385"/>
            <a:ext cx="9356678" cy="516514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lgn="r" rtl="1">
              <a:spcBef>
                <a:spcPts val="0"/>
              </a:spcBef>
              <a:buClr>
                <a:schemeClr val="accent3"/>
              </a:buClr>
            </a:pPr>
            <a:r>
              <a:rPr lang="ar-LB" dirty="0">
                <a:solidFill>
                  <a:schemeClr val="bg2"/>
                </a:solidFill>
                <a:latin typeface="Helvetica Neue" panose="020B0604020202020204" charset="0"/>
              </a:rPr>
              <a:t>هو جزء من الركيزة 1 المتعلقة بالاستجابة ذات الجودة</a:t>
            </a:r>
          </a:p>
          <a:p>
            <a:pPr marL="342900" indent="-342900" algn="r" rtl="1">
              <a:spcBef>
                <a:spcPts val="0"/>
              </a:spcBef>
              <a:buClr>
                <a:schemeClr val="accent3"/>
              </a:buClr>
            </a:pPr>
            <a:r>
              <a:rPr lang="ar-LB" dirty="0">
                <a:solidFill>
                  <a:schemeClr val="bg2"/>
                </a:solidFill>
                <a:latin typeface="Helvetica Neue" panose="020B0604020202020204" charset="0"/>
              </a:rPr>
              <a:t>يستخدم مع المعايير (7-28) و</a:t>
            </a:r>
            <a:r>
              <a:rPr lang="ar-LB" dirty="0"/>
              <a:t>مبادئ المعايير الدنيا لحماية الطفل</a:t>
            </a:r>
          </a:p>
          <a:p>
            <a:pPr marL="0" indent="0" algn="r" rtl="1">
              <a:spcBef>
                <a:spcPts val="0"/>
              </a:spcBef>
              <a:buClr>
                <a:schemeClr val="accent3"/>
              </a:buClr>
              <a:buNone/>
            </a:pPr>
            <a:endParaRPr lang="fr-FR" dirty="0">
              <a:solidFill>
                <a:schemeClr val="bg2"/>
              </a:solidFill>
            </a:endParaRPr>
          </a:p>
          <a:p>
            <a:pPr marL="342900" indent="-342900" algn="r" rtl="1">
              <a:spcBef>
                <a:spcPts val="0"/>
              </a:spcBef>
              <a:buClr>
                <a:schemeClr val="accent3"/>
              </a:buClr>
            </a:pPr>
            <a:r>
              <a:rPr lang="ar-LB" dirty="0">
                <a:solidFill>
                  <a:schemeClr val="bg2"/>
                </a:solidFill>
              </a:rPr>
              <a:t>المعايير الإنسانية الأساسية و</a:t>
            </a:r>
            <a:r>
              <a:rPr lang="ar-LB" u="sng" dirty="0">
                <a:solidFill>
                  <a:schemeClr val="bg2"/>
                </a:solidFill>
              </a:rPr>
              <a:t>الإطار التحليلي لحماية الطفل</a:t>
            </a:r>
          </a:p>
          <a:p>
            <a:pPr marL="342900" indent="-342900" algn="r" rtl="1">
              <a:spcBef>
                <a:spcPts val="0"/>
              </a:spcBef>
              <a:buClr>
                <a:schemeClr val="accent3"/>
              </a:buClr>
            </a:pPr>
            <a:endParaRPr lang="ar-LB" u="sng" dirty="0">
              <a:solidFill>
                <a:schemeClr val="bg2"/>
              </a:solidFill>
            </a:endParaRPr>
          </a:p>
          <a:p>
            <a:pPr marL="342900" indent="-342900" algn="r" rtl="1">
              <a:spcBef>
                <a:spcPts val="0"/>
              </a:spcBef>
              <a:buClr>
                <a:schemeClr val="accent3"/>
              </a:buClr>
            </a:pPr>
            <a:r>
              <a:rPr lang="ar-LB" dirty="0">
                <a:solidFill>
                  <a:schemeClr val="bg2"/>
                </a:solidFill>
              </a:rPr>
              <a:t>المخاطر والانتهاكات والقدرات في مجال حماية الطفل</a:t>
            </a:r>
          </a:p>
          <a:p>
            <a:pPr marL="342900" indent="-342900" algn="r" rtl="1">
              <a:spcBef>
                <a:spcPts val="0"/>
              </a:spcBef>
              <a:buClr>
                <a:schemeClr val="accent3"/>
              </a:buClr>
            </a:pPr>
            <a:r>
              <a:rPr lang="ar-LB" dirty="0">
                <a:solidFill>
                  <a:schemeClr val="bg2"/>
                </a:solidFill>
              </a:rPr>
              <a:t>الهدف</a:t>
            </a:r>
          </a:p>
          <a:p>
            <a:pPr marL="342900" indent="-342900" algn="r" rtl="1">
              <a:spcBef>
                <a:spcPts val="0"/>
              </a:spcBef>
              <a:buClr>
                <a:schemeClr val="accent3"/>
              </a:buClr>
            </a:pPr>
            <a:r>
              <a:rPr lang="ar-LB" dirty="0">
                <a:solidFill>
                  <a:schemeClr val="bg2"/>
                </a:solidFill>
              </a:rPr>
              <a:t>جمع البيانات الثانوية</a:t>
            </a:r>
          </a:p>
        </p:txBody>
      </p:sp>
      <p:sp>
        <p:nvSpPr>
          <p:cNvPr id="8" name="ZoneTexte 7">
            <a:extLst>
              <a:ext uri="{FF2B5EF4-FFF2-40B4-BE49-F238E27FC236}">
                <a16:creationId xmlns:a16="http://schemas.microsoft.com/office/drawing/2014/main" id="{0EC33DF6-2955-4AAC-A461-4F75DED12DAE}"/>
              </a:ext>
            </a:extLst>
          </p:cNvPr>
          <p:cNvSpPr txBox="1"/>
          <p:nvPr/>
        </p:nvSpPr>
        <p:spPr>
          <a:xfrm>
            <a:off x="6398002" y="5310615"/>
            <a:ext cx="4011586" cy="954107"/>
          </a:xfrm>
          <a:prstGeom prst="rect">
            <a:avLst/>
          </a:prstGeom>
          <a:noFill/>
        </p:spPr>
        <p:txBody>
          <a:bodyPr wrap="square">
            <a:spAutoFit/>
          </a:bodyPr>
          <a:lstStyle/>
          <a:p>
            <a:pPr lvl="0" algn="r" rtl="1">
              <a:buClrTx/>
              <a:defRPr/>
            </a:pPr>
            <a:r>
              <a:rPr lang="ar-LB" sz="2800" dirty="0">
                <a:cs typeface="Simplified Arabic" panose="02020603050405020304" pitchFamily="18" charset="-78"/>
              </a:rPr>
              <a:t>ما الذي تستطيعون إرشاده والتأثير عليه بواسطة رصد حماية الطفل؟</a:t>
            </a: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0937398" y="5151513"/>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3" name="Image 12">
            <a:extLst>
              <a:ext uri="{FF2B5EF4-FFF2-40B4-BE49-F238E27FC236}">
                <a16:creationId xmlns:a16="http://schemas.microsoft.com/office/drawing/2014/main" id="{D6F06617-7038-4E9E-94F0-F6A966C26FBF}"/>
              </a:ext>
            </a:extLst>
          </p:cNvPr>
          <p:cNvPicPr>
            <a:picLocks noChangeAspect="1"/>
          </p:cNvPicPr>
          <p:nvPr/>
        </p:nvPicPr>
        <p:blipFill>
          <a:blip r:embed="rId6"/>
          <a:srcRect/>
          <a:stretch/>
        </p:blipFill>
        <p:spPr>
          <a:xfrm>
            <a:off x="251168" y="726769"/>
            <a:ext cx="2490245" cy="2490245"/>
          </a:xfrm>
          <a:prstGeom prst="rect">
            <a:avLst/>
          </a:prstGeom>
        </p:spPr>
      </p:pic>
      <p:pic>
        <p:nvPicPr>
          <p:cNvPr id="14" name="Google Shape;327;p14" descr="Screen Shot 2019-10-08 at 5.14.15 PM.png">
            <a:extLst>
              <a:ext uri="{FF2B5EF4-FFF2-40B4-BE49-F238E27FC236}">
                <a16:creationId xmlns:a16="http://schemas.microsoft.com/office/drawing/2014/main" id="{EA4867A9-B8F3-4DA8-B9B7-E1726DD04DC9}"/>
              </a:ext>
            </a:extLst>
          </p:cNvPr>
          <p:cNvPicPr preferRelativeResize="0"/>
          <p:nvPr/>
        </p:nvPicPr>
        <p:blipFill rotWithShape="1">
          <a:blip r:embed="rId7">
            <a:alphaModFix/>
          </a:blip>
          <a:srcRect/>
          <a:stretch/>
        </p:blipFill>
        <p:spPr>
          <a:xfrm>
            <a:off x="2481941" y="3053480"/>
            <a:ext cx="714739" cy="751039"/>
          </a:xfrm>
          <a:prstGeom prst="rect">
            <a:avLst/>
          </a:prstGeom>
          <a:noFill/>
          <a:ln>
            <a:noFill/>
          </a:ln>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495729" y="341437"/>
            <a:ext cx="5600272" cy="3265363"/>
          </a:xfrm>
        </p:spPr>
        <p:txBody>
          <a:bodyPr>
            <a:normAutofit/>
          </a:bodyPr>
          <a:lstStyle/>
          <a:p>
            <a:pPr marL="50800" indent="0" algn="ctr" rtl="1">
              <a:buNone/>
            </a:pPr>
            <a:r>
              <a:rPr lang="ar-LB" sz="3200" dirty="0">
                <a:solidFill>
                  <a:schemeClr val="bg2"/>
                </a:solidFill>
              </a:rPr>
              <a:t>المعيار 6:</a:t>
            </a:r>
          </a:p>
          <a:p>
            <a:pPr marL="50800" indent="0" algn="ctr" rtl="1">
              <a:buNone/>
            </a:pPr>
            <a:r>
              <a:rPr lang="ar-LB" sz="2400" dirty="0">
                <a:solidFill>
                  <a:schemeClr val="bg2"/>
                </a:solidFill>
              </a:rPr>
              <a:t>"</a:t>
            </a:r>
            <a:r>
              <a:rPr lang="ar-SA" dirty="0"/>
              <a:t>يتم جمع البيانات والمعلومات الموضوعية حول مخاطر حماية الطفل في موعدها المحدد، وتتم إدارتها وتحليلها واستخدامها بطريقة آمنة وتعاونية تستند إلى المبادئ، وذلك لتصير ممكنة إجراءاتُ الوقاية والاستجابة المبنية على الأدلة.</a:t>
            </a:r>
            <a:r>
              <a:rPr lang="ar-LB" dirty="0"/>
              <a:t>"</a:t>
            </a:r>
            <a:endParaRPr lang="en-US" dirty="0"/>
          </a:p>
          <a:p>
            <a:pPr marL="50800" indent="0" algn="ctr">
              <a:buNone/>
            </a:pPr>
            <a:endParaRPr lang="fr-FR" sz="2400" dirty="0">
              <a:solidFill>
                <a:schemeClr val="bg2"/>
              </a:solidFill>
            </a:endParaRPr>
          </a:p>
        </p:txBody>
      </p:sp>
      <p:sp>
        <p:nvSpPr>
          <p:cNvPr id="9" name="ZoneTexte 8">
            <a:extLst>
              <a:ext uri="{FF2B5EF4-FFF2-40B4-BE49-F238E27FC236}">
                <a16:creationId xmlns:a16="http://schemas.microsoft.com/office/drawing/2014/main" id="{573484D4-05CA-450F-A0D7-473083E4C066}"/>
              </a:ext>
            </a:extLst>
          </p:cNvPr>
          <p:cNvSpPr txBox="1"/>
          <p:nvPr/>
        </p:nvSpPr>
        <p:spPr>
          <a:xfrm>
            <a:off x="6518897" y="1351508"/>
            <a:ext cx="3947432" cy="4154984"/>
          </a:xfrm>
          <a:prstGeom prst="rect">
            <a:avLst/>
          </a:prstGeom>
          <a:noFill/>
        </p:spPr>
        <p:txBody>
          <a:bodyPr wrap="square">
            <a:spAutoFit/>
          </a:bodyPr>
          <a:lstStyle/>
          <a:p>
            <a:pPr algn="r" rtl="1"/>
            <a:r>
              <a:rPr lang="ar-SA" sz="2400" b="1" dirty="0"/>
              <a:t>مبادئ إدراة معلومات الحماي</a:t>
            </a:r>
            <a:r>
              <a:rPr lang="ar-LB" sz="2400" b="1" dirty="0"/>
              <a:t>ة</a:t>
            </a:r>
            <a:r>
              <a:rPr lang="ar-SY" sz="2400" b="1" dirty="0"/>
              <a:t>:</a:t>
            </a:r>
            <a:endParaRPr lang="en-US" sz="2400" b="1" dirty="0"/>
          </a:p>
          <a:p>
            <a:pPr marL="342900" lvl="5" indent="-342900" algn="r" rtl="1">
              <a:buFont typeface="Wingdings" panose="05000000000000000000" pitchFamily="2" charset="2"/>
              <a:buChar char="ü"/>
            </a:pPr>
            <a:r>
              <a:rPr lang="ar-SA" sz="2400" dirty="0"/>
              <a:t>التمحور حول الإنسان والإدماج</a:t>
            </a:r>
            <a:r>
              <a:rPr lang="ar-LB" sz="2400" dirty="0"/>
              <a:t>؛</a:t>
            </a:r>
          </a:p>
          <a:p>
            <a:pPr marL="342900" lvl="5" indent="-342900" algn="r" rtl="1">
              <a:buFont typeface="Wingdings" panose="05000000000000000000" pitchFamily="2" charset="2"/>
              <a:buChar char="ü"/>
            </a:pPr>
            <a:r>
              <a:rPr lang="ar-SA" sz="2400" dirty="0"/>
              <a:t>عدم إلحاق الأذى؛</a:t>
            </a:r>
            <a:endParaRPr lang="ar-LB" sz="2400" dirty="0"/>
          </a:p>
          <a:p>
            <a:pPr marL="342900" lvl="5" indent="-342900" algn="r" rtl="1">
              <a:buFont typeface="Wingdings" panose="05000000000000000000" pitchFamily="2" charset="2"/>
              <a:buChar char="ü"/>
            </a:pPr>
            <a:r>
              <a:rPr lang="ar-SA" sz="2400" dirty="0"/>
              <a:t>الغرض المحدد؛</a:t>
            </a:r>
            <a:endParaRPr lang="ar-LB" sz="2400" dirty="0"/>
          </a:p>
          <a:p>
            <a:pPr marL="342900" lvl="5" indent="-342900" algn="r" rtl="1">
              <a:buFont typeface="Wingdings" panose="05000000000000000000" pitchFamily="2" charset="2"/>
              <a:buChar char="ü"/>
            </a:pPr>
            <a:r>
              <a:rPr lang="ar-SA" sz="2400" dirty="0"/>
              <a:t>الموافقة المستنيرة/القبول المستنير والسرية؛</a:t>
            </a:r>
            <a:endParaRPr lang="ar-LB" sz="2400" dirty="0"/>
          </a:p>
          <a:p>
            <a:pPr marL="342900" lvl="5" indent="-342900" algn="r" rtl="1">
              <a:buFont typeface="Wingdings" panose="05000000000000000000" pitchFamily="2" charset="2"/>
              <a:buChar char="ü"/>
            </a:pPr>
            <a:r>
              <a:rPr lang="ar-SA" sz="2400" dirty="0"/>
              <a:t>مسؤولية وحماية وأمن البيانات؛</a:t>
            </a:r>
            <a:endParaRPr lang="ar-LB" sz="2400" dirty="0"/>
          </a:p>
          <a:p>
            <a:pPr marL="342900" lvl="5" indent="-342900" algn="r" rtl="1">
              <a:buFont typeface="Wingdings" panose="05000000000000000000" pitchFamily="2" charset="2"/>
              <a:buChar char="ü"/>
            </a:pPr>
            <a:r>
              <a:rPr lang="ar-SA" sz="2400" dirty="0"/>
              <a:t>الكفاءة والقدرة؛</a:t>
            </a:r>
            <a:endParaRPr lang="ar-LB" sz="2400" dirty="0"/>
          </a:p>
          <a:p>
            <a:pPr marL="342900" lvl="5" indent="-342900" algn="r" rtl="1">
              <a:buFont typeface="Wingdings" panose="05000000000000000000" pitchFamily="2" charset="2"/>
              <a:buChar char="ü"/>
            </a:pPr>
            <a:r>
              <a:rPr lang="ar-SA" sz="2400" dirty="0"/>
              <a:t>عدم التحيز؛</a:t>
            </a:r>
            <a:endParaRPr lang="ar-LB" sz="2400" dirty="0"/>
          </a:p>
          <a:p>
            <a:pPr marL="342900" lvl="5" indent="-342900" algn="r" rtl="1">
              <a:buFont typeface="Wingdings" panose="05000000000000000000" pitchFamily="2" charset="2"/>
              <a:buChar char="ü"/>
            </a:pPr>
            <a:r>
              <a:rPr lang="ar-SA" sz="2400" dirty="0"/>
              <a:t>التنسيق والتعاون</a:t>
            </a:r>
            <a:r>
              <a:rPr lang="ar-SY" dirty="0"/>
              <a:t>.</a:t>
            </a:r>
            <a:endParaRPr lang="en-US" dirty="0"/>
          </a:p>
          <a:p>
            <a:pPr algn="r" rtl="1"/>
            <a:endParaRPr lang="en-US" sz="2400" dirty="0">
              <a:solidFill>
                <a:schemeClr val="bg2"/>
              </a:solidFill>
              <a:effectLst/>
              <a:latin typeface="Helvetica Neue" panose="020B0604020202020204" charset="0"/>
            </a:endParaRPr>
          </a:p>
        </p:txBody>
      </p:sp>
      <p:pic>
        <p:nvPicPr>
          <p:cNvPr id="6" name="Picture 5">
            <a:extLst>
              <a:ext uri="{FF2B5EF4-FFF2-40B4-BE49-F238E27FC236}">
                <a16:creationId xmlns:a16="http://schemas.microsoft.com/office/drawing/2014/main" id="{E19ACB36-C1A6-4060-905E-282061B03E1A}"/>
              </a:ext>
            </a:extLst>
          </p:cNvPr>
          <p:cNvPicPr>
            <a:picLocks noChangeAspect="1"/>
          </p:cNvPicPr>
          <p:nvPr/>
        </p:nvPicPr>
        <p:blipFill>
          <a:blip r:embed="rId3"/>
          <a:srcRect/>
          <a:stretch/>
        </p:blipFill>
        <p:spPr>
          <a:xfrm>
            <a:off x="2482849" y="3635454"/>
            <a:ext cx="1638301" cy="22635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32B93C-0FCA-4FE1-964E-D042A4A68C19}"/>
              </a:ext>
            </a:extLst>
          </p:cNvPr>
          <p:cNvSpPr>
            <a:spLocks noGrp="1"/>
          </p:cNvSpPr>
          <p:nvPr>
            <p:ph type="title"/>
          </p:nvPr>
        </p:nvSpPr>
        <p:spPr/>
        <p:txBody>
          <a:bodyPr/>
          <a:lstStyle/>
          <a:p>
            <a:pPr algn="r" rtl="1"/>
            <a:r>
              <a:rPr lang="ar-LB" dirty="0"/>
              <a:t>نظام رصد حماية الطفل</a:t>
            </a:r>
            <a:endParaRPr lang="fr-FR" dirty="0"/>
          </a:p>
        </p:txBody>
      </p:sp>
      <p:sp>
        <p:nvSpPr>
          <p:cNvPr id="3" name="Espace réservé du contenu 2">
            <a:extLst>
              <a:ext uri="{FF2B5EF4-FFF2-40B4-BE49-F238E27FC236}">
                <a16:creationId xmlns:a16="http://schemas.microsoft.com/office/drawing/2014/main" id="{2F86ED03-8C9C-450E-951C-50E0D48BF12C}"/>
              </a:ext>
            </a:extLst>
          </p:cNvPr>
          <p:cNvSpPr>
            <a:spLocks noGrp="1"/>
          </p:cNvSpPr>
          <p:nvPr>
            <p:ph sz="half" idx="1"/>
          </p:nvPr>
        </p:nvSpPr>
        <p:spPr/>
        <p:txBody>
          <a:bodyPr>
            <a:normAutofit lnSpcReduction="10000"/>
          </a:bodyPr>
          <a:lstStyle/>
          <a:p>
            <a:pPr marL="50800" indent="0" algn="r" rtl="1">
              <a:buNone/>
            </a:pPr>
            <a:r>
              <a:rPr lang="ar-LB" dirty="0"/>
              <a:t>إلى ماذا تحتاجون؟</a:t>
            </a:r>
          </a:p>
          <a:p>
            <a:pPr algn="r" rtl="1"/>
            <a:r>
              <a:rPr lang="ar-LB" dirty="0"/>
              <a:t>الغرض</a:t>
            </a:r>
          </a:p>
          <a:p>
            <a:pPr algn="r" rtl="1"/>
            <a:r>
              <a:rPr lang="ar-LB" dirty="0"/>
              <a:t>مصادر المعلومات</a:t>
            </a:r>
          </a:p>
          <a:p>
            <a:pPr algn="r" rtl="1"/>
            <a:r>
              <a:rPr lang="ar-SA" dirty="0"/>
              <a:t>مؤشرات مدرجة ضمن السياق، </a:t>
            </a:r>
            <a:r>
              <a:rPr lang="ar-LB" dirty="0"/>
              <a:t>و</a:t>
            </a:r>
            <a:r>
              <a:rPr lang="ar-SA" dirty="0"/>
              <a:t>ملائمة ثقافيًا</a:t>
            </a:r>
            <a:endParaRPr lang="ar-LB" dirty="0"/>
          </a:p>
          <a:p>
            <a:pPr algn="r" rtl="1"/>
            <a:r>
              <a:rPr lang="ar-SA" dirty="0"/>
              <a:t>الأدوار والمسؤوليات والمنهجيات</a:t>
            </a:r>
            <a:endParaRPr lang="ar-LB" dirty="0"/>
          </a:p>
          <a:p>
            <a:pPr algn="r" rtl="1"/>
            <a:r>
              <a:rPr lang="ar-LB" dirty="0"/>
              <a:t>المخاطر المحتملة</a:t>
            </a:r>
          </a:p>
          <a:p>
            <a:pPr algn="r" rtl="1"/>
            <a:r>
              <a:rPr lang="ar-LB" dirty="0"/>
              <a:t>بروتوكولات تشارك المعلومات</a:t>
            </a:r>
          </a:p>
          <a:p>
            <a:pPr algn="r" rtl="1"/>
            <a:r>
              <a:rPr lang="ar-LB" dirty="0"/>
              <a:t>عمليات الإحالة</a:t>
            </a:r>
          </a:p>
        </p:txBody>
      </p:sp>
      <p:sp>
        <p:nvSpPr>
          <p:cNvPr id="4" name="Espace réservé du contenu 3">
            <a:extLst>
              <a:ext uri="{FF2B5EF4-FFF2-40B4-BE49-F238E27FC236}">
                <a16:creationId xmlns:a16="http://schemas.microsoft.com/office/drawing/2014/main" id="{2EF667A6-F356-48D0-94DE-9BB5C2096F2F}"/>
              </a:ext>
            </a:extLst>
          </p:cNvPr>
          <p:cNvSpPr>
            <a:spLocks noGrp="1"/>
          </p:cNvSpPr>
          <p:nvPr>
            <p:ph sz="half" idx="2"/>
          </p:nvPr>
        </p:nvSpPr>
        <p:spPr>
          <a:xfrm>
            <a:off x="7010400" y="2506662"/>
            <a:ext cx="5181600" cy="3010218"/>
          </a:xfrm>
        </p:spPr>
        <p:txBody>
          <a:bodyPr>
            <a:normAutofit lnSpcReduction="10000"/>
          </a:bodyPr>
          <a:lstStyle/>
          <a:p>
            <a:pPr marL="50800" indent="0" algn="r" rtl="1">
              <a:buNone/>
            </a:pPr>
            <a:r>
              <a:rPr lang="ar-LB" dirty="0"/>
              <a:t>تذكروا:</a:t>
            </a:r>
          </a:p>
          <a:p>
            <a:pPr algn="r" rtl="1"/>
            <a:r>
              <a:rPr lang="ar-LB" dirty="0"/>
              <a:t>آثار الصدمة النفسية الثانوية</a:t>
            </a:r>
          </a:p>
          <a:p>
            <a:pPr algn="r" rtl="1"/>
            <a:r>
              <a:rPr lang="ar-LB" dirty="0"/>
              <a:t>مصالح الطفل الفضلى</a:t>
            </a:r>
          </a:p>
          <a:p>
            <a:pPr algn="r" rtl="1"/>
            <a:r>
              <a:rPr lang="ar-LB" dirty="0"/>
              <a:t>نقص/الزيادة في الإبلاغ</a:t>
            </a:r>
          </a:p>
          <a:p>
            <a:pPr algn="r" rtl="1"/>
            <a:r>
              <a:rPr lang="ar-SA" dirty="0"/>
              <a:t>الأخلاقيات والمبادئ والممارسات الجيدة</a:t>
            </a:r>
            <a:r>
              <a:rPr lang="ar-LB" dirty="0"/>
              <a:t>، لا سيما مبدأ عدم إلحاق الأذى</a:t>
            </a:r>
            <a:endParaRPr lang="fr-FR" dirty="0"/>
          </a:p>
        </p:txBody>
      </p:sp>
    </p:spTree>
    <p:extLst>
      <p:ext uri="{BB962C8B-B14F-4D97-AF65-F5344CB8AC3E}">
        <p14:creationId xmlns:p14="http://schemas.microsoft.com/office/powerpoint/2010/main" val="34213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7518172" y="147914"/>
            <a:ext cx="3675829" cy="1325563"/>
          </a:xfrm>
        </p:spPr>
        <p:txBody>
          <a:bodyPr rtlCol="1"/>
          <a:lstStyle/>
          <a:p>
            <a:pPr rtl="1"/>
            <a:r>
              <a:rPr lang="ar" dirty="0"/>
              <a:t>أمثلة من المنطقة</a:t>
            </a:r>
          </a:p>
        </p:txBody>
      </p:sp>
      <p:sp>
        <p:nvSpPr>
          <p:cNvPr id="3" name="TextBox 2">
            <a:extLst>
              <a:ext uri="{FF2B5EF4-FFF2-40B4-BE49-F238E27FC236}">
                <a16:creationId xmlns:a16="http://schemas.microsoft.com/office/drawing/2014/main" id="{9752340E-A3E7-AB4C-BA0B-7E84A308FB1E}"/>
              </a:ext>
            </a:extLst>
          </p:cNvPr>
          <p:cNvSpPr txBox="1"/>
          <p:nvPr/>
        </p:nvSpPr>
        <p:spPr>
          <a:xfrm>
            <a:off x="4648200" y="4115301"/>
            <a:ext cx="2869973"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6</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098" name="Picture 2" descr="Indonesia outline map vector illustration">
            <a:extLst>
              <a:ext uri="{FF2B5EF4-FFF2-40B4-BE49-F238E27FC236}">
                <a16:creationId xmlns:a16="http://schemas.microsoft.com/office/drawing/2014/main" id="{6B39CE52-5A3E-C846-8C42-7FB5C81992E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43" b="14100"/>
          <a:stretch/>
        </p:blipFill>
        <p:spPr bwMode="auto">
          <a:xfrm>
            <a:off x="8114210" y="1956428"/>
            <a:ext cx="3344092" cy="13728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4B64C4-5BF2-AE41-AF73-C3A91C2237FD}"/>
              </a:ext>
            </a:extLst>
          </p:cNvPr>
          <p:cNvSpPr txBox="1"/>
          <p:nvPr/>
        </p:nvSpPr>
        <p:spPr>
          <a:xfrm>
            <a:off x="7766074" y="3804819"/>
            <a:ext cx="4153989"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6</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2" name="Picture 6" descr="Nepal Map Outline Png #1438897 - PNG Images - PNGio">
            <a:extLst>
              <a:ext uri="{FF2B5EF4-FFF2-40B4-BE49-F238E27FC236}">
                <a16:creationId xmlns:a16="http://schemas.microsoft.com/office/drawing/2014/main" id="{51F77D7A-9812-1B49-A2DE-3B2CA18193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637" y="1711264"/>
            <a:ext cx="3235962" cy="16179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1A1A334-6B7B-4644-A374-008FFE228989}"/>
              </a:ext>
            </a:extLst>
          </p:cNvPr>
          <p:cNvSpPr txBox="1"/>
          <p:nvPr/>
        </p:nvSpPr>
        <p:spPr>
          <a:xfrm>
            <a:off x="566421" y="3429000"/>
            <a:ext cx="3457668" cy="1384995"/>
          </a:xfrm>
          <a:prstGeom prst="rect">
            <a:avLst/>
          </a:prstGeom>
          <a:noFill/>
        </p:spPr>
        <p:txBody>
          <a:bodyPr wrap="square" rtlCol="1">
            <a:spAutoFit/>
          </a:bodyPr>
          <a:lstStyle/>
          <a:p>
            <a:pPr algn="r" rtl="1"/>
            <a:r>
              <a:rPr lang="ar" dirty="0"/>
              <a:t>[[اسم البلد] </a:t>
            </a:r>
            <a:br>
              <a:rPr lang="en-GB" dirty="0"/>
            </a:br>
            <a:endParaRPr lang="en-GB" dirty="0"/>
          </a:p>
          <a:p>
            <a:pPr marL="285750" indent="-285750" algn="r" rtl="1">
              <a:buFont typeface="Arial" panose="020B0604020202020204" pitchFamily="34" charset="0"/>
              <a:buChar char="•"/>
            </a:pPr>
            <a:r>
              <a:rPr lang="ar" dirty="0"/>
              <a:t>أضيفوا جملة رئيسية تعريفية بشأن</a:t>
            </a:r>
            <a:r>
              <a:rPr lang="ar-LB" dirty="0"/>
              <a:t> برنامج/مشروع محدد يستخدم المعيار 6</a:t>
            </a:r>
          </a:p>
          <a:p>
            <a:pPr marL="285750" indent="-285750" algn="r" rtl="1">
              <a:buFont typeface="Arial" panose="020B0604020202020204" pitchFamily="34" charset="0"/>
              <a:buChar char="•"/>
            </a:pPr>
            <a:r>
              <a:rPr lang="ar-LB" dirty="0"/>
              <a:t>أضيفوا أسماء المنظمات</a:t>
            </a:r>
            <a:endParaRPr lang="ar" dirty="0"/>
          </a:p>
          <a:p>
            <a:pPr marL="285750" indent="-285750" algn="r" rtl="1">
              <a:buFont typeface="Arial" panose="020B0604020202020204" pitchFamily="34" charset="0"/>
              <a:buChar char="•"/>
            </a:pPr>
            <a:r>
              <a:rPr lang="ar" dirty="0"/>
              <a:t>أضيفوا الرسالة الأساسية / الأرقام</a:t>
            </a:r>
          </a:p>
        </p:txBody>
      </p:sp>
      <p:pic>
        <p:nvPicPr>
          <p:cNvPr id="4104" name="Picture 8" descr="Outline Map of Myanmar | Free Vector Maps">
            <a:extLst>
              <a:ext uri="{FF2B5EF4-FFF2-40B4-BE49-F238E27FC236}">
                <a16:creationId xmlns:a16="http://schemas.microsoft.com/office/drawing/2014/main" id="{E53636B5-7DFF-A642-8E1C-805CAF37BDE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619" r="22095"/>
          <a:stretch/>
        </p:blipFill>
        <p:spPr bwMode="auto">
          <a:xfrm>
            <a:off x="5134563" y="1217419"/>
            <a:ext cx="2135710" cy="2845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199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7819731" cy="1325563"/>
          </a:xfrm>
          <a:prstGeom prst="rect">
            <a:avLst/>
          </a:prstGeom>
          <a:noFill/>
          <a:ln>
            <a:noFill/>
          </a:ln>
        </p:spPr>
        <p:txBody>
          <a:bodyPr spcFirstLastPara="1" wrap="square" lIns="91425" tIns="45700" rIns="91425" bIns="45700" rtlCol="1" anchor="ctr" anchorCtr="0">
            <a:normAutofit/>
          </a:bodyPr>
          <a:lstStyle/>
          <a:p>
            <a:pPr marL="0" lvl="0" indent="0" rtl="1">
              <a:lnSpc>
                <a:spcPct val="90000"/>
              </a:lnSpc>
              <a:spcBef>
                <a:spcPts val="0"/>
              </a:spcBef>
              <a:spcAft>
                <a:spcPts val="0"/>
              </a:spcAft>
              <a:buClr>
                <a:schemeClr val="accent4"/>
              </a:buClr>
              <a:buSzPts val="3600"/>
              <a:buFont typeface="Helvetica Neue"/>
              <a:buNone/>
            </a:pPr>
            <a:r>
              <a:rPr lang="ar" sz="4100" dirty="0"/>
              <a:t>هل تحتاجون إلى أكثر من النسخة الورقية؟</a:t>
            </a:r>
            <a:endParaRPr sz="4100" dirty="0"/>
          </a:p>
        </p:txBody>
      </p:sp>
      <p:sp>
        <p:nvSpPr>
          <p:cNvPr id="469" name="Google Shape;469;p25"/>
          <p:cNvSpPr txBox="1">
            <a:spLocks noGrp="1"/>
          </p:cNvSpPr>
          <p:nvPr>
            <p:ph sz="half" idx="1"/>
          </p:nvPr>
        </p:nvSpPr>
        <p:spPr>
          <a:xfrm>
            <a:off x="3814354" y="1367983"/>
            <a:ext cx="4686179" cy="5268792"/>
          </a:xfrm>
          <a:prstGeom prst="rect">
            <a:avLst/>
          </a:prstGeom>
          <a:noFill/>
          <a:ln>
            <a:noFill/>
          </a:ln>
        </p:spPr>
        <p:txBody>
          <a:bodyPr spcFirstLastPara="1" wrap="square" lIns="91425" tIns="45700" rIns="91425" bIns="45700" rtlCol="1" anchor="t" anchorCtr="0">
            <a:noAutofit/>
          </a:bodyPr>
          <a:lstStyle/>
          <a:p>
            <a:pPr marL="0" lvl="0" indent="0" algn="r" rtl="1">
              <a:spcAft>
                <a:spcPts val="1200"/>
              </a:spcAft>
              <a:buSzPts val="2800"/>
              <a:buNone/>
            </a:pPr>
            <a:r>
              <a:rPr lang="ar" sz="2400" dirty="0"/>
              <a:t>على موقع التحالف الإلكتروني</a:t>
            </a:r>
          </a:p>
          <a:p>
            <a:pPr marL="985838" lvl="1" indent="-312738" algn="r" rtl="1">
              <a:buFont typeface="Wingdings" pitchFamily="2" charset="2"/>
              <a:buChar char="Ø"/>
            </a:pPr>
            <a:r>
              <a:rPr lang="ar" sz="1600" dirty="0"/>
              <a:t>نسخة PDF</a:t>
            </a:r>
          </a:p>
          <a:p>
            <a:pPr marL="985838" lvl="1" indent="-312738" algn="r" rtl="1">
              <a:buFont typeface="Wingdings" pitchFamily="2" charset="2"/>
              <a:buChar char="Ø"/>
            </a:pPr>
            <a:r>
              <a:rPr lang="ar" sz="1600" dirty="0"/>
              <a:t>ملف مواد الإحاطة والتنفيذ </a:t>
            </a:r>
          </a:p>
          <a:p>
            <a:pPr marL="985838" lvl="1" indent="-312738" algn="r" rtl="1">
              <a:buFont typeface="Wingdings" pitchFamily="2" charset="2"/>
              <a:buChar char="Ø"/>
            </a:pPr>
            <a:r>
              <a:rPr lang="ar" sz="1600" dirty="0"/>
              <a:t>ملخّص من 25 صفحة </a:t>
            </a:r>
          </a:p>
          <a:p>
            <a:pPr marL="985838" lvl="1" indent="-312738" algn="r" rtl="1">
              <a:buFont typeface="Wingdings" pitchFamily="2" charset="2"/>
              <a:buChar char="Ø"/>
            </a:pPr>
            <a:r>
              <a:rPr lang="ar" sz="1600" dirty="0"/>
              <a:t>دورة تدريبية إلكترونية </a:t>
            </a:r>
          </a:p>
          <a:p>
            <a:pPr marL="985838" lvl="1" indent="-312738" algn="r" rtl="1">
              <a:buFont typeface="Wingdings" pitchFamily="2" charset="2"/>
              <a:buChar char="Ø"/>
            </a:pPr>
            <a:r>
              <a:rPr lang="ar" sz="1600" dirty="0"/>
              <a:t>أفلام فيديو على قناة يوتيوب</a:t>
            </a:r>
          </a:p>
          <a:p>
            <a:pPr marL="985838" lvl="1" indent="-312738" algn="r" rtl="1">
              <a:buFont typeface="Wingdings" pitchFamily="2" charset="2"/>
              <a:buChar char="Ø"/>
            </a:pPr>
            <a:r>
              <a:rPr lang="ar" sz="1600" dirty="0"/>
              <a:t>معرض للمعايير مع رسومات</a:t>
            </a:r>
          </a:p>
          <a:p>
            <a:pPr marL="9525" lvl="1" indent="0" algn="r" rtl="1">
              <a:spcBef>
                <a:spcPts val="1200"/>
              </a:spcBef>
              <a:buNone/>
              <a:tabLst>
                <a:tab pos="703263" algn="l"/>
              </a:tabLst>
            </a:pPr>
            <a:r>
              <a:rPr lang="ar" sz="2000" dirty="0">
                <a:solidFill>
                  <a:srgbClr val="00B0F0"/>
                </a:solidFill>
              </a:rPr>
              <a:t>	👉</a:t>
            </a:r>
            <a:r>
              <a:rPr lang="ar" sz="1600" dirty="0">
                <a:solidFill>
                  <a:srgbClr val="00B0F0"/>
                </a:solidFill>
              </a:rPr>
              <a:t>  </a:t>
            </a:r>
            <a:r>
              <a:rPr lang="ar" sz="1600" dirty="0">
                <a:solidFill>
                  <a:srgbClr val="00B0F0"/>
                </a:solidFill>
                <a:hlinkClick r:id="rId3"/>
              </a:rPr>
              <a:t>  www.AllianceCPHA.org</a:t>
            </a:r>
            <a:endParaRPr lang="en-GB" sz="1600" dirty="0">
              <a:solidFill>
                <a:srgbClr val="00B0F0"/>
              </a:solidFill>
            </a:endParaRPr>
          </a:p>
          <a:p>
            <a:pPr marL="9525" lvl="1" indent="0" algn="r" rtl="1">
              <a:spcBef>
                <a:spcPts val="1200"/>
              </a:spcBef>
              <a:buNone/>
              <a:tabLst>
                <a:tab pos="703263" algn="l"/>
              </a:tabLst>
            </a:pPr>
            <a:r>
              <a:rPr lang="ar" sz="2400" dirty="0"/>
              <a:t>على الموقع الإلكتروني الخاص بشراكة المعايير الإنسانية  </a:t>
            </a:r>
          </a:p>
          <a:p>
            <a:pPr marL="985838" lvl="1" indent="-322263" algn="r" rtl="1">
              <a:buFont typeface="Wingdings" pitchFamily="2" charset="2"/>
              <a:buChar char="Ø"/>
            </a:pPr>
            <a:r>
              <a:rPr lang="ar" sz="1600" dirty="0"/>
              <a:t>نسخة تفاعلية على شبكة الإنترنت </a:t>
            </a:r>
          </a:p>
          <a:p>
            <a:pPr marL="985838" lvl="1" indent="-322263" algn="r" rtl="1">
              <a:buFont typeface="Wingdings" pitchFamily="2" charset="2"/>
              <a:buChar char="Ø"/>
            </a:pPr>
            <a:r>
              <a:rPr lang="ar" sz="1600" dirty="0"/>
              <a:t>تطبيق شراكة المعايير الإنسانية للهواتف المحمولة والحواسيب اللوحية </a:t>
            </a:r>
          </a:p>
          <a:p>
            <a:pPr marL="0" indent="0" algn="r" rtl="1">
              <a:spcBef>
                <a:spcPts val="1200"/>
              </a:spcBef>
              <a:buSzPts val="2800"/>
              <a:buNone/>
              <a:tabLst>
                <a:tab pos="663575" algn="l"/>
              </a:tabLst>
            </a:pPr>
            <a:r>
              <a:rPr lang="ar" sz="1600" dirty="0">
                <a:solidFill>
                  <a:srgbClr val="00B0F0"/>
                </a:solidFill>
              </a:rPr>
              <a:t>	👉  www.HumanitarianStandardsPartnership.org</a:t>
            </a:r>
          </a:p>
          <a:p>
            <a:pPr marL="0" lvl="0" indent="0" algn="r" rtl="1">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3" name="Image 2">
            <a:extLst>
              <a:ext uri="{FF2B5EF4-FFF2-40B4-BE49-F238E27FC236}">
                <a16:creationId xmlns:a16="http://schemas.microsoft.com/office/drawing/2014/main" id="{4AE5CEF8-D68C-FD4C-A186-358E3B7F23B1}"/>
              </a:ext>
            </a:extLst>
          </p:cNvPr>
          <p:cNvPicPr>
            <a:picLocks noChangeAspect="1"/>
          </p:cNvPicPr>
          <p:nvPr/>
        </p:nvPicPr>
        <p:blipFill>
          <a:blip r:embed="rId5"/>
          <a:srcRect/>
          <a:stretch/>
        </p:blipFill>
        <p:spPr>
          <a:xfrm>
            <a:off x="10389247" y="3298017"/>
            <a:ext cx="1364026" cy="1432731"/>
          </a:xfrm>
          <a:prstGeom prst="rect">
            <a:avLst/>
          </a:prstGeom>
        </p:spPr>
      </p:pic>
      <p:pic>
        <p:nvPicPr>
          <p:cNvPr id="5" name="Picture 4">
            <a:extLst>
              <a:ext uri="{FF2B5EF4-FFF2-40B4-BE49-F238E27FC236}">
                <a16:creationId xmlns:a16="http://schemas.microsoft.com/office/drawing/2014/main" id="{ED7B8625-3BDD-4120-A6F9-736C441A4A82}"/>
              </a:ext>
            </a:extLst>
          </p:cNvPr>
          <p:cNvPicPr>
            <a:picLocks noChangeAspect="1"/>
          </p:cNvPicPr>
          <p:nvPr/>
        </p:nvPicPr>
        <p:blipFill>
          <a:blip r:embed="rId6"/>
          <a:srcRect/>
          <a:stretch/>
        </p:blipFill>
        <p:spPr>
          <a:xfrm rot="1026612">
            <a:off x="904876" y="2072447"/>
            <a:ext cx="1809750" cy="2500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TotalTime>
  <Words>2378</Words>
  <Application>Microsoft Macintosh PowerPoint</Application>
  <PresentationFormat>Panorámica</PresentationFormat>
  <Paragraphs>211</Paragraphs>
  <Slides>8</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Helvetica Neue</vt:lpstr>
      <vt:lpstr>Ink Free</vt:lpstr>
      <vt:lpstr>Noto Sans Symbols</vt:lpstr>
      <vt:lpstr>Wingdings</vt:lpstr>
      <vt:lpstr>Office Theme</vt:lpstr>
      <vt:lpstr>المعايير الدنيا لحماية الطفل في العمل الإنساني  CPMS</vt:lpstr>
      <vt:lpstr>الهدف من المعايير </vt:lpstr>
      <vt:lpstr>Presentación de PowerPoint</vt:lpstr>
      <vt:lpstr>مقدمة عامة عن المعيار 6</vt:lpstr>
      <vt:lpstr>Presentación de PowerPoint</vt:lpstr>
      <vt:lpstr>نظام رصد حماية الطفل</vt:lpstr>
      <vt:lpstr>أمثلة من المنطقة</vt:lpstr>
      <vt:lpstr>هل تحتاجون إلى أكثر من النسخة الورقية؟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CPMS Comms</cp:lastModifiedBy>
  <cp:revision>100</cp:revision>
  <dcterms:created xsi:type="dcterms:W3CDTF">2017-12-20T18:51:03Z</dcterms:created>
  <dcterms:modified xsi:type="dcterms:W3CDTF">2023-01-20T11:52:28Z</dcterms:modified>
</cp:coreProperties>
</file>