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6" r:id="rId5"/>
    <p:sldId id="261" r:id="rId6"/>
    <p:sldId id="307"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939" autoAdjust="0"/>
  </p:normalViewPr>
  <p:slideViewPr>
    <p:cSldViewPr snapToGrid="0">
      <p:cViewPr varScale="1">
        <p:scale>
          <a:sx n="48" d="100"/>
          <a:sy n="48" d="100"/>
        </p:scale>
        <p:origin x="1364"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5 gestion </a:t>
            </a:r>
            <a:r>
              <a:rPr lang="fr-FR"/>
              <a:t>de l’information</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 </a:t>
            </a:r>
            <a:r>
              <a:rPr lang="fr-FR" sz="1200" dirty="0">
                <a:effectLst/>
                <a:latin typeface="Calibri" panose="020F0502020204030204" pitchFamily="34" charset="0"/>
                <a:ea typeface="Calibri" panose="020F0502020204030204" pitchFamily="34" charset="0"/>
                <a:cs typeface="Arial" panose="020B0604020202020204" pitchFamily="34" charset="0"/>
              </a:rPr>
              <a:t>et doit être utilisé avec celle-ci.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Cette norme fournit un guide pour la gestion de l'information axée sur la protection des enfants et des adolescents, qui est destiné à compléter les outils de gestion de l'information et la formation existants.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Le cas échéant, l’information doit être partagée avec les acteurs concernés pour renforcer la coordination, éclairer la prise de décision stratégique et soutenir le plaidoyer. </a:t>
            </a:r>
            <a:endParaRPr lang="fr-FR" sz="12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Complète le </a:t>
            </a:r>
            <a:r>
              <a:rPr lang="es-ES" sz="2400" b="0" i="0" u="none" strike="noStrike" baseline="0" dirty="0">
                <a:latin typeface="HelveticaNeue-Light-Identity-H"/>
              </a:rPr>
              <a:t>cadre de </a:t>
            </a:r>
            <a:r>
              <a:rPr lang="es-ES" sz="2400" b="0" i="0" u="none" strike="noStrike" baseline="0" dirty="0" err="1">
                <a:latin typeface="HelveticaNeue-Light-Identity-H"/>
              </a:rPr>
              <a:t>gestion</a:t>
            </a:r>
            <a:r>
              <a:rPr lang="es-ES" sz="2400" b="0" i="0" u="none" strike="noStrike" baseline="0" dirty="0">
                <a:latin typeface="HelveticaNeue-Light-Identity-H"/>
              </a:rPr>
              <a:t> </a:t>
            </a:r>
            <a:r>
              <a:rPr lang="fr-FR" sz="2400" b="0" i="0" u="none" strike="noStrike" baseline="0" dirty="0">
                <a:latin typeface="HelveticaNeue-Light-Identity-H"/>
              </a:rPr>
              <a:t>des informations de protection (Protection Information Management, PIM) &amp; </a:t>
            </a:r>
            <a:r>
              <a:rPr lang="fr-FR" sz="1200" dirty="0"/>
              <a:t>la disposition ‘Security Information Management’</a:t>
            </a:r>
            <a:r>
              <a:rPr lang="fr-FR" dirty="0"/>
              <a:t> c'est-à-dire : « des processus fondés sur des principes, systématisés et collaboratifs pour collecter, traiter, analyser, stocker, partager et utiliser les données et les informations pour permettre une action fondée sur des preuves pour des résultats de protection de qualité » (Site Internet Protection Information Management). Le PIM aide à garantir l'utilisation efficace et ciblée des ressources et renforcer la coordination, la conception et la mise en œuvre des réponses de protection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sz="1200" dirty="0">
                <a:latin typeface="Ink Free" panose="03080402000500000000" pitchFamily="66" charset="0"/>
              </a:rPr>
              <a:t>Quelles catégories d’information cela concerne?</a:t>
            </a:r>
          </a:p>
          <a:p>
            <a:pPr algn="l"/>
            <a:r>
              <a:rPr lang="fr-FR" dirty="0"/>
              <a:t>-&gt; </a:t>
            </a:r>
            <a:r>
              <a:rPr lang="fr-FR" sz="1800" b="0" i="0" u="none" strike="noStrike" baseline="0" dirty="0">
                <a:solidFill>
                  <a:srgbClr val="000000"/>
                </a:solidFill>
                <a:latin typeface="HelveticaNeue-Light-Identity-H"/>
              </a:rPr>
              <a:t>Quatre grandes catégories d’information doivent être gérées pour la Protection de l’enfance dans l’action humanitaire (PE):</a:t>
            </a:r>
          </a:p>
          <a:p>
            <a:pPr algn="l"/>
            <a:r>
              <a:rPr lang="fr-FR" sz="1800" b="0" i="1" u="none" strike="noStrike" baseline="0" dirty="0">
                <a:solidFill>
                  <a:srgbClr val="B366B3"/>
                </a:solidFill>
                <a:latin typeface="CMSY9"/>
              </a:rPr>
              <a:t> - </a:t>
            </a:r>
            <a:r>
              <a:rPr lang="fr-FR" sz="1800" b="0" i="0" u="none" strike="noStrike" baseline="0" dirty="0">
                <a:solidFill>
                  <a:srgbClr val="000000"/>
                </a:solidFill>
                <a:latin typeface="HelveticaNeue-Light-Identity-H"/>
              </a:rPr>
              <a:t>Les informations sur la situation d’urgence et soutenant les mécanismes </a:t>
            </a:r>
            <a:r>
              <a:rPr lang="es-ES" sz="1800" b="0" i="0" u="none" strike="noStrike" baseline="0" dirty="0">
                <a:solidFill>
                  <a:srgbClr val="000000"/>
                </a:solidFill>
                <a:latin typeface="HelveticaNeue-Light-Identity-H"/>
              </a:rPr>
              <a:t>de </a:t>
            </a:r>
            <a:r>
              <a:rPr lang="es-ES" sz="1800" b="0" i="0" u="none" strike="noStrike" baseline="0" dirty="0" err="1">
                <a:solidFill>
                  <a:srgbClr val="000000"/>
                </a:solidFill>
                <a:latin typeface="HelveticaNeue-Light-Identity-H"/>
              </a:rPr>
              <a:t>coordination</a:t>
            </a:r>
            <a:r>
              <a:rPr lang="es-ES" sz="1800" b="0" i="0" u="none" strike="noStrike" baseline="0" dirty="0">
                <a:solidFill>
                  <a:srgbClr val="000000"/>
                </a:solidFill>
                <a:latin typeface="HelveticaNeue-Light-Identity-H"/>
              </a:rPr>
              <a:t>;</a:t>
            </a:r>
          </a:p>
          <a:p>
            <a:pPr algn="l"/>
            <a:r>
              <a:rPr lang="fr-FR" sz="1800" b="0" i="1" u="none" strike="noStrike" baseline="0" dirty="0">
                <a:solidFill>
                  <a:srgbClr val="B366B3"/>
                </a:solidFill>
                <a:latin typeface="CMSY9"/>
              </a:rPr>
              <a:t> - </a:t>
            </a:r>
            <a:r>
              <a:rPr lang="fr-FR" sz="1800" b="0" i="0" u="none" strike="noStrike" baseline="0" dirty="0">
                <a:solidFill>
                  <a:srgbClr val="000000"/>
                </a:solidFill>
                <a:latin typeface="HelveticaNeue-Light-Identity-H"/>
              </a:rPr>
              <a:t>Les informations sur l’action humanitaire générale et l’action pour la protection de l’enfance en particulier;</a:t>
            </a:r>
          </a:p>
          <a:p>
            <a:pPr algn="l"/>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Les informations sur la situation des enfants dans un contexte spécifique (incluant le bien-être des familles d’accueil/des personnes en charge des</a:t>
            </a:r>
          </a:p>
          <a:p>
            <a:pPr algn="l"/>
            <a:r>
              <a:rPr lang="fr-FR" sz="1800" b="0" i="0" u="none" strike="noStrike" baseline="0" dirty="0">
                <a:solidFill>
                  <a:srgbClr val="000000"/>
                </a:solidFill>
                <a:latin typeface="HelveticaNeue-Light-Identity-H"/>
              </a:rPr>
              <a:t>enfants, les facteurs de risque spécifiques et les schémas récurrents de violations des droits de l’enfant);</a:t>
            </a:r>
          </a:p>
          <a:p>
            <a:pPr algn="l"/>
            <a:r>
              <a:rPr lang="fr-FR" sz="1800" b="0" i="1" u="none" strike="noStrike" baseline="0" dirty="0">
                <a:solidFill>
                  <a:srgbClr val="B366B3"/>
                </a:solidFill>
                <a:latin typeface="CMSY9"/>
              </a:rPr>
              <a:t> - </a:t>
            </a:r>
            <a:r>
              <a:rPr lang="fr-FR" sz="1800" b="0" i="0" u="none" strike="noStrike" baseline="0" dirty="0">
                <a:solidFill>
                  <a:srgbClr val="000000"/>
                </a:solidFill>
                <a:latin typeface="HelveticaNeue-Light-Identity-H"/>
              </a:rPr>
              <a:t>Les informations sur certains enfants confrontés à des problématiques de protection (elles sont normalement traitées au travers du processus de</a:t>
            </a:r>
          </a:p>
          <a:p>
            <a:pPr algn="l"/>
            <a:r>
              <a:rPr lang="es-ES" sz="1800" b="0" i="0" u="none" strike="noStrike" baseline="0" dirty="0" err="1">
                <a:solidFill>
                  <a:srgbClr val="000000"/>
                </a:solidFill>
                <a:latin typeface="HelveticaNeue-Light-Identity-H"/>
              </a:rPr>
              <a:t>gestion</a:t>
            </a:r>
            <a:r>
              <a:rPr lang="es-ES" sz="1800" b="0" i="0" u="none" strike="noStrike" baseline="0" dirty="0">
                <a:solidFill>
                  <a:srgbClr val="000000"/>
                </a:solidFill>
                <a:latin typeface="HelveticaNeue-Light-Identity-H"/>
              </a:rPr>
              <a:t> de cas).</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5 </a:t>
            </a:r>
            <a:r>
              <a:rPr lang="fr-FR" dirty="0"/>
              <a:t>énonce exactement ce qui suit </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Des informations à jour nécessaires pour la protection de l’enfant sont recueillies, traitées/analysées et partagées en accord avec les principes internationaux de la protection de l’enfance et dans le plein respect de la confidentialité, de la protection des données et des </a:t>
            </a:r>
            <a:r>
              <a:rPr lang="es-ES" sz="1800" b="0" i="0" u="none" strike="noStrike" baseline="0" dirty="0">
                <a:solidFill>
                  <a:srgbClr val="FFFFFF"/>
                </a:solidFill>
                <a:latin typeface="HelveticaNeue-Roman-Identity-H"/>
              </a:rPr>
              <a:t>protocoles de </a:t>
            </a:r>
            <a:r>
              <a:rPr lang="es-ES" sz="1800" b="0" i="0" u="none" strike="noStrike" baseline="0" dirty="0" err="1">
                <a:solidFill>
                  <a:srgbClr val="FFFFFF"/>
                </a:solidFill>
                <a:latin typeface="HelveticaNeue-Roman-Identity-H"/>
              </a:rPr>
              <a:t>partage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d’informations</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dirty="0"/>
              <a:t>Il détaille les considérations éthiques à garder à l'esprit lors du traitement, de l'analyse et du partage de données et d'informations : Elle doit être anonyme ; Les données ne seront partagées que conformément à des protocoles contextualisés de protection des données et d'échange d'informations ; Il doit être à jour et nécessaire/significatif (on ne collecte que les données que l’on utilisera) ; Il doit respecter la confidentialité et les principes de la PE ; Toutes les méthodes de collecte de données doivent être techniquement et éthiquement solides ; Une connaissance préalable des pratiques et des normes culturelles des personnes interrogées est nécessaire ; Toujours obtenir le consentement/assentiment éclairé; </a:t>
            </a:r>
            <a:r>
              <a:rPr lang="fr-FR" dirty="0"/>
              <a:t>utiliser un langage positif et ne pas étiqueter les enfants à risque; éviter de poser à plusieurs reprises à la même population les mêmes questions </a:t>
            </a:r>
            <a:endParaRPr lang="fr-FR" sz="1200"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fr-FR" sz="1800" b="0" i="0" u="none" strike="noStrike" baseline="0" dirty="0">
                <a:solidFill>
                  <a:srgbClr val="000000"/>
                </a:solidFill>
                <a:latin typeface="HelveticaNeue-Light-Identity-H"/>
              </a:rPr>
              <a:t>Le cycle général de gestion de l’information est décrit dans le cadre de gestion des informations de protection (Protection Information Management, PIM). Ce standard est développé autour de quatre étapes principales découlant </a:t>
            </a:r>
            <a:r>
              <a:rPr lang="es-ES" sz="1800" b="0" i="0" u="none" strike="noStrike" baseline="0" dirty="0">
                <a:solidFill>
                  <a:srgbClr val="000000"/>
                </a:solidFill>
                <a:latin typeface="HelveticaNeue-Light-Identity-H"/>
              </a:rPr>
              <a:t>de la </a:t>
            </a:r>
            <a:r>
              <a:rPr lang="es-ES" sz="1800" b="0" i="0" u="none" strike="noStrike" baseline="0" dirty="0" err="1">
                <a:solidFill>
                  <a:srgbClr val="000000"/>
                </a:solidFill>
                <a:latin typeface="HelveticaNeue-Light-Identity-H"/>
              </a:rPr>
              <a:t>structure</a:t>
            </a:r>
            <a:r>
              <a:rPr lang="es-ES" sz="1800" b="0" i="0" u="none" strike="noStrike" baseline="0" dirty="0">
                <a:solidFill>
                  <a:srgbClr val="000000"/>
                </a:solidFill>
                <a:latin typeface="HelveticaNeue-Light-Identity-H"/>
              </a:rPr>
              <a:t> PIM:</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err="1">
                <a:solidFill>
                  <a:srgbClr val="000000"/>
                </a:solidFill>
                <a:latin typeface="HelveticaNeue-Light-Identity-H"/>
              </a:rPr>
              <a:t>Planification</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données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err="1">
                <a:solidFill>
                  <a:srgbClr val="000000"/>
                </a:solidFill>
                <a:latin typeface="HelveticaNeue-Light-Identity-H"/>
              </a:rPr>
              <a:t>Récolte</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données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Traitement et analyse des données;</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Échange des informations et évaluation.</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baseline="0" dirty="0">
                <a:latin typeface="+mn-lt"/>
              </a:rPr>
              <a:t>ETAPE 1: </a:t>
            </a:r>
          </a:p>
          <a:p>
            <a:pPr marL="171450" marR="0" lvl="0" indent="-171450" algn="l" rtl="0">
              <a:lnSpc>
                <a:spcPct val="100000"/>
              </a:lnSpc>
              <a:spcBef>
                <a:spcPts val="0"/>
              </a:spcBef>
              <a:spcAft>
                <a:spcPts val="0"/>
              </a:spcAft>
              <a:buClr>
                <a:schemeClr val="dk1"/>
              </a:buClr>
              <a:buSzPts val="1200"/>
              <a:buFontTx/>
              <a:buChar char="-"/>
            </a:pPr>
            <a:r>
              <a:rPr lang="en-US" dirty="0"/>
              <a:t>La première étape </a:t>
            </a:r>
            <a:r>
              <a:rPr lang="en-US" dirty="0" err="1"/>
              <a:t>est</a:t>
            </a:r>
            <a:r>
              <a:rPr lang="en-US" dirty="0"/>
              <a:t> de </a:t>
            </a:r>
            <a:r>
              <a:rPr lang="fr-FR" dirty="0"/>
              <a:t>cartographier les données et les systèmes existants (utilisés par le gouvernement et les acteurs de la PE) pour s’informer sur la situation de la PE et la capacité de réponse, puis de les utiliser comme référence pour définir une stratégie de GI pour améliorer, standardiser et/ou développer de nouveaux outils et procédures avec les autres acteurs de la PE</a:t>
            </a:r>
          </a:p>
          <a:p>
            <a:pPr marL="171450" marR="0" lvl="0" indent="-171450" algn="l" rtl="0">
              <a:lnSpc>
                <a:spcPct val="100000"/>
              </a:lnSpc>
              <a:spcBef>
                <a:spcPts val="0"/>
              </a:spcBef>
              <a:spcAft>
                <a:spcPts val="0"/>
              </a:spcAft>
              <a:buClr>
                <a:schemeClr val="dk1"/>
              </a:buClr>
              <a:buSzPts val="1200"/>
              <a:buFontTx/>
              <a:buChar char="-"/>
            </a:pPr>
            <a:r>
              <a:rPr lang="fr-FR" sz="1800" b="0" i="0" u="none" strike="noStrike" baseline="0" dirty="0">
                <a:latin typeface="HelveticaNeue-Light-Identity-H"/>
              </a:rPr>
              <a:t>Les données historiques et actuelles sur les problématiques de la protection de l’enfance peuvent être utilisées </a:t>
            </a:r>
            <a:r>
              <a:rPr lang="es-ES" sz="1800" b="0" i="0" u="none" strike="noStrike" baseline="0" dirty="0" err="1">
                <a:solidFill>
                  <a:srgbClr val="000000"/>
                </a:solidFill>
                <a:latin typeface="HelveticaNeue-Light-Identity-H"/>
              </a:rPr>
              <a:t>pour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définir</a:t>
            </a:r>
            <a:r>
              <a:rPr lang="es-ES" sz="1800" b="0" i="0" u="none" strike="noStrike" baseline="0" dirty="0">
                <a:solidFill>
                  <a:srgbClr val="000000"/>
                </a:solidFill>
                <a:latin typeface="HelveticaNeue-Light-Identity-H"/>
              </a:rPr>
              <a:t> les </a:t>
            </a:r>
            <a:r>
              <a:rPr lang="fr-FR" sz="1800" b="0" i="0" u="none" strike="noStrike" baseline="0" dirty="0">
                <a:solidFill>
                  <a:srgbClr val="000000"/>
                </a:solidFill>
                <a:latin typeface="HelveticaNeue-Light-Identity-H"/>
              </a:rPr>
              <a:t>valeurs de base inter-agence et établir les priorités de la protection </a:t>
            </a:r>
            <a:r>
              <a:rPr lang="es-ES" sz="1800" b="0" i="0" u="none" strike="noStrike" baseline="0" dirty="0">
                <a:solidFill>
                  <a:srgbClr val="000000"/>
                </a:solidFill>
                <a:latin typeface="HelveticaNeue-Light-Identity-H"/>
              </a:rPr>
              <a:t>de </a:t>
            </a:r>
            <a:r>
              <a:rPr lang="es-ES" sz="1800" b="0" i="0" u="none" strike="noStrike" baseline="0" dirty="0" err="1">
                <a:solidFill>
                  <a:srgbClr val="000000"/>
                </a:solidFill>
                <a:latin typeface="HelveticaNeue-Light-Identity-H"/>
              </a:rPr>
              <a:t>l’enfance</a:t>
            </a:r>
            <a:r>
              <a:rPr lang="es-ES" sz="1800" b="0" i="0" u="none" strike="noStrike" baseline="0" dirty="0">
                <a:solidFill>
                  <a:srgbClr val="000000"/>
                </a:solidFill>
                <a:latin typeface="HelveticaNeue-Light-Identity-H"/>
              </a:rPr>
              <a:t>.</a:t>
            </a:r>
          </a:p>
          <a:p>
            <a:pPr marL="171450" marR="0" lvl="0" indent="-171450" algn="l" rtl="0">
              <a:lnSpc>
                <a:spcPct val="100000"/>
              </a:lnSpc>
              <a:spcBef>
                <a:spcPts val="0"/>
              </a:spcBef>
              <a:spcAft>
                <a:spcPts val="0"/>
              </a:spcAft>
              <a:buClr>
                <a:schemeClr val="dk1"/>
              </a:buClr>
              <a:buSzPts val="1200"/>
              <a:buFontTx/>
              <a:buChar char="-"/>
            </a:pPr>
            <a:r>
              <a:rPr lang="es-ES" sz="1800" b="0" i="0" u="none" strike="noStrike" baseline="0" dirty="0">
                <a:solidFill>
                  <a:srgbClr val="000000"/>
                </a:solidFill>
                <a:latin typeface="HelveticaNeue-Light-Identity-H"/>
              </a:rPr>
              <a:t>A</a:t>
            </a:r>
            <a:r>
              <a:rPr lang="fr-FR" sz="1800" b="0" i="0" u="none" strike="noStrike" baseline="0" dirty="0" err="1">
                <a:latin typeface="HelveticaNeue-Light-Identity-H"/>
              </a:rPr>
              <a:t>vec</a:t>
            </a:r>
            <a:r>
              <a:rPr lang="fr-FR" sz="1800" b="0" i="0" u="none" strike="noStrike" baseline="0" dirty="0">
                <a:latin typeface="HelveticaNeue-Light-Identity-H"/>
              </a:rPr>
              <a:t> d’autres acteurs de la protection de l’enfance, développer, adapter, partager et traduire des outils et procédures de gestion d’information standardisés à utiliser avec des systèmes de gestion de l’information nationaux ou existants, lorsque cela est </a:t>
            </a:r>
            <a:r>
              <a:rPr lang="es-ES" sz="1800" b="0" i="0" u="none" strike="noStrike" baseline="0" dirty="0" err="1">
                <a:latin typeface="HelveticaNeue-Light-Identity-H"/>
              </a:rPr>
              <a:t>possible</a:t>
            </a:r>
            <a:r>
              <a:rPr lang="es-ES" sz="1800" b="0" i="0" u="none" strike="noStrike" baseline="0" dirty="0">
                <a:latin typeface="HelveticaNeue-Light-Identity-H"/>
              </a:rPr>
              <a:t>.</a:t>
            </a:r>
          </a:p>
          <a:p>
            <a:pPr marL="171450" marR="0" lvl="0" indent="-171450" algn="l" rtl="0">
              <a:lnSpc>
                <a:spcPct val="100000"/>
              </a:lnSpc>
              <a:spcBef>
                <a:spcPts val="0"/>
              </a:spcBef>
              <a:spcAft>
                <a:spcPts val="0"/>
              </a:spcAft>
              <a:buClr>
                <a:schemeClr val="dk1"/>
              </a:buClr>
              <a:buSzPts val="1200"/>
              <a:buFontTx/>
              <a:buChar char="-"/>
            </a:pPr>
            <a:r>
              <a:rPr lang="fr-FR" sz="1800" b="0" i="0" u="none" strike="noStrike" baseline="0" dirty="0">
                <a:solidFill>
                  <a:srgbClr val="000000"/>
                </a:solidFill>
                <a:latin typeface="HelveticaNeue-Light-Identity-H"/>
              </a:rPr>
              <a:t>Former le personnel impliqué dans la gestion de l’information sur:</a:t>
            </a:r>
          </a:p>
          <a:p>
            <a:pPr marL="514350" indent="-285750" algn="l">
              <a:buFont typeface="Arial" panose="020B0604020202020204" pitchFamily="34" charset="0"/>
              <a:buChar char="•"/>
            </a:pPr>
            <a:r>
              <a:rPr lang="es-ES" sz="1800" b="0" i="0" u="none" strike="noStrike" baseline="0" dirty="0" err="1">
                <a:solidFill>
                  <a:srgbClr val="000000"/>
                </a:solidFill>
                <a:latin typeface="HelveticaNeue-Light-Identity-H"/>
              </a:rPr>
              <a:t>L’éthique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Les principes de collecte de données;</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Les protocoles de protection des données;</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La </a:t>
            </a:r>
            <a:r>
              <a:rPr lang="es-ES" sz="1800" b="0" i="0" u="none" strike="noStrike" baseline="0" dirty="0" err="1">
                <a:solidFill>
                  <a:srgbClr val="000000"/>
                </a:solidFill>
                <a:latin typeface="HelveticaNeue-Light-Identity-H"/>
              </a:rPr>
              <a:t>gestion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d’informations</a:t>
            </a:r>
            <a:r>
              <a:rPr lang="es-ES" sz="1800" b="0" i="0" u="none" strike="noStrike" baseline="0" dirty="0">
                <a:solidFill>
                  <a:srgbClr val="000000"/>
                </a:solidFill>
                <a:latin typeface="HelveticaNeue-Light-Identity-H"/>
              </a:rPr>
              <a:t> sensibles;</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Les techniques d’entretien adaptées aux enfants</a:t>
            </a:r>
            <a:endParaRPr lang="en-US" dirty="0"/>
          </a:p>
          <a:p>
            <a:pPr marL="228600" indent="0">
              <a:buFont typeface="Arial" panose="020B0604020202020204" pitchFamily="34" charset="0"/>
              <a:buNone/>
            </a:pPr>
            <a:endParaRPr lang="en-US" dirty="0">
              <a:solidFill>
                <a:srgbClr val="B496A5"/>
              </a:solidFill>
              <a:effectLst/>
            </a:endParaRPr>
          </a:p>
          <a:p>
            <a:pPr>
              <a:buFont typeface="Arial" panose="020B0604020202020204" pitchFamily="34" charset="0"/>
              <a:buChar char="•"/>
            </a:pPr>
            <a:r>
              <a:rPr lang="en-US" sz="1200" b="0" i="0" u="none" strike="noStrike" baseline="0" dirty="0">
                <a:latin typeface="+mn-lt"/>
              </a:rPr>
              <a:t>ETAPE</a:t>
            </a:r>
            <a:r>
              <a:rPr lang="en-US" dirty="0">
                <a:solidFill>
                  <a:srgbClr val="B496A5"/>
                </a:solidFill>
                <a:effectLst/>
              </a:rPr>
              <a:t> 2:</a:t>
            </a:r>
          </a:p>
          <a:p>
            <a:pPr marL="514350" indent="-285750" algn="l">
              <a:buFontTx/>
              <a:buChar char="-"/>
            </a:pPr>
            <a:r>
              <a:rPr lang="fr-FR" sz="1800" b="0" i="0" u="none" strike="noStrike" baseline="0" dirty="0">
                <a:latin typeface="HelveticaNeue-Light-Identity-H"/>
              </a:rPr>
              <a:t>Les protocoles éthiques de collecte de données et les principes de confidentialité et de ne causer aucun préjudice doivent être suivis constamment. </a:t>
            </a:r>
          </a:p>
          <a:p>
            <a:pPr marL="514350" indent="-285750" algn="l">
              <a:buFontTx/>
              <a:buChar char="-"/>
            </a:pPr>
            <a:r>
              <a:rPr lang="fr-FR" sz="1800" b="0" i="0" u="none" strike="noStrike" baseline="0" dirty="0">
                <a:latin typeface="HelveticaNeue-Light-Identity-H"/>
              </a:rPr>
              <a:t>Les données doivent être ventilées par sexe, âge et handicap au </a:t>
            </a:r>
            <a:r>
              <a:rPr lang="es-ES" sz="1800" b="0" i="0" u="none" strike="noStrike" baseline="0" dirty="0" err="1">
                <a:latin typeface="HelveticaNeue-Light-Identity-H"/>
              </a:rPr>
              <a:t>minimum</a:t>
            </a:r>
            <a:r>
              <a:rPr lang="es-ES" sz="1800" b="0" i="0" u="none" strike="noStrike" baseline="0" dirty="0">
                <a:latin typeface="HelveticaNeue-Light-Identity-H"/>
              </a:rPr>
              <a:t>.</a:t>
            </a:r>
            <a:r>
              <a:rPr lang="fr-FR" dirty="0"/>
              <a:t> Cela montre comment les risques ou les programmes peuvent affecter différemment certains enfants. D'autres facteurs supplémentaires (tels que le pays d'origine, la migration ou le statut de déplacement) peuvent également être importants ou pertinents dans votre contexte. </a:t>
            </a:r>
            <a:endParaRPr lang="en-US" dirty="0"/>
          </a:p>
          <a:p>
            <a:pPr marL="400050" indent="-171450">
              <a:buFontTx/>
              <a:buChar char="-"/>
            </a:pPr>
            <a:endParaRPr lang="en-US" dirty="0">
              <a:solidFill>
                <a:srgbClr val="B496A5"/>
              </a:solidFill>
              <a:effectLst/>
            </a:endParaRPr>
          </a:p>
          <a:p>
            <a:pPr marL="400050" indent="-171450">
              <a:buFont typeface="Arial" panose="020B0604020202020204" pitchFamily="34" charset="0"/>
              <a:buChar char="•"/>
            </a:pPr>
            <a:r>
              <a:rPr lang="en-US" sz="1200" b="0" i="0" u="none" strike="noStrike" baseline="0" dirty="0">
                <a:latin typeface="+mn-lt"/>
              </a:rPr>
              <a:t>ETAPE</a:t>
            </a:r>
            <a:r>
              <a:rPr lang="en-US" dirty="0">
                <a:solidFill>
                  <a:srgbClr val="B496A5"/>
                </a:solidFill>
                <a:effectLst/>
              </a:rPr>
              <a:t> 3: </a:t>
            </a:r>
          </a:p>
          <a:p>
            <a:pPr marL="400050" indent="-171450">
              <a:buFontTx/>
              <a:buChar char="-"/>
            </a:pPr>
            <a:r>
              <a:rPr lang="en-US" sz="1800" b="0" i="0" u="none" strike="noStrike" baseline="0" dirty="0">
                <a:latin typeface="HelveticaNeue-Light-Identity-H"/>
              </a:rPr>
              <a:t>Des </a:t>
            </a:r>
            <a:r>
              <a:rPr lang="fr-FR" sz="1800" b="0" i="0" u="none" strike="noStrike" baseline="0" dirty="0">
                <a:latin typeface="HelveticaNeue-Light-Identity-H"/>
              </a:rPr>
              <a:t>plateformes en ligne et des outils interactifs peuvent être utilisés pour réaliser des analyses croisées des données et améliorer l’analyse des lacunes dans la mesure du possible.</a:t>
            </a:r>
          </a:p>
          <a:p>
            <a:pPr marL="400050" indent="-171450">
              <a:buFontTx/>
              <a:buChar char="-"/>
            </a:pPr>
            <a:r>
              <a:rPr lang="fr-FR" dirty="0"/>
              <a:t>Les analyses de tendances sont également essentielles pour mieux comprendre et suivre la situation </a:t>
            </a:r>
          </a:p>
          <a:p>
            <a:pPr marL="400050" indent="-171450">
              <a:buFontTx/>
              <a:buChar char="-"/>
            </a:pPr>
            <a:r>
              <a:rPr lang="fr-FR" dirty="0"/>
              <a:t>Il est important d'éviter le « double comptage », c'est-à-dire de compter le même enfant plus d'une fois s'il a accès à deux interventions différentes du programme. Par exemple, lorsque vous fournissez des données sur la portée totale de votre programme de protection de l'enfance, un enfant qui bénéficie à la fois d'une gestion de cas et d'un soutien psychosocial doit être compté comme un seul participant au programme. </a:t>
            </a:r>
            <a:endParaRPr lang="en-US" dirty="0"/>
          </a:p>
          <a:p>
            <a:pPr marL="228600" indent="0">
              <a:buFontTx/>
              <a:buNone/>
            </a:pPr>
            <a:endParaRPr lang="en-US" dirty="0">
              <a:solidFill>
                <a:srgbClr val="B496A5"/>
              </a:solidFill>
              <a:effectLst/>
            </a:endParaRPr>
          </a:p>
          <a:p>
            <a:pPr marL="400050" indent="-171450">
              <a:buFont typeface="Arial" panose="020B0604020202020204" pitchFamily="34" charset="0"/>
              <a:buChar char="•"/>
            </a:pPr>
            <a:r>
              <a:rPr lang="en-US" sz="1200" b="0" i="0" u="none" strike="noStrike" baseline="0" dirty="0">
                <a:latin typeface="+mn-lt"/>
              </a:rPr>
              <a:t>ETAPE</a:t>
            </a:r>
            <a:r>
              <a:rPr lang="en-US" dirty="0">
                <a:solidFill>
                  <a:srgbClr val="B496A5"/>
                </a:solidFill>
                <a:effectLst/>
              </a:rPr>
              <a:t> 4: </a:t>
            </a:r>
          </a:p>
          <a:p>
            <a:pPr marL="171450" lvl="0" indent="-171450">
              <a:buFontTx/>
              <a:buChar char="-"/>
            </a:pPr>
            <a:r>
              <a:rPr lang="fr-FR" sz="1800" b="0" i="0" u="none" strike="noStrike" baseline="0" dirty="0">
                <a:solidFill>
                  <a:srgbClr val="000000"/>
                </a:solidFill>
                <a:latin typeface="HelveticaNeue-Light-Identity-H"/>
              </a:rPr>
              <a:t>Consolider, analyser et partager les informations à l’échelle de la population et fournir des retours à:</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Tous les intervenants concernés, y compris les enfants et les </a:t>
            </a:r>
            <a:r>
              <a:rPr lang="es-ES" sz="1800" b="0" i="0" u="none" strike="noStrike" baseline="0" dirty="0" err="1">
                <a:solidFill>
                  <a:srgbClr val="000000"/>
                </a:solidFill>
                <a:latin typeface="HelveticaNeue-Light-Identity-H"/>
              </a:rPr>
              <a:t>communautés</a:t>
            </a:r>
            <a:r>
              <a:rPr lang="es-ES" sz="1800" b="0" i="0" u="none" strike="noStrike" baseline="0" dirty="0">
                <a:solidFill>
                  <a:srgbClr val="000000"/>
                </a:solidFill>
                <a:latin typeface="HelveticaNeue-Light-Identity-H"/>
              </a:rPr>
              <a:t> (si </a:t>
            </a:r>
            <a:r>
              <a:rPr lang="es-ES" sz="1800" b="0" i="0" u="none" strike="noStrike" baseline="0" dirty="0" err="1">
                <a:solidFill>
                  <a:srgbClr val="000000"/>
                </a:solidFill>
                <a:latin typeface="HelveticaNeue-Light-Identity-H"/>
              </a:rPr>
              <a:t>adéquat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B366B3"/>
                </a:solidFill>
                <a:latin typeface="CMSY9"/>
              </a:rPr>
              <a:t> </a:t>
            </a:r>
            <a:r>
              <a:rPr lang="fr-FR" sz="1800" b="0" i="0" u="none" strike="noStrike" baseline="0" dirty="0">
                <a:solidFill>
                  <a:srgbClr val="000000"/>
                </a:solidFill>
                <a:latin typeface="HelveticaNeue-Light-Identity-H"/>
              </a:rPr>
              <a:t>Ceux qui ont fourni des informations;</a:t>
            </a:r>
          </a:p>
          <a:p>
            <a:pPr marL="514350" indent="-285750" algn="l">
              <a:buFont typeface="Arial" panose="020B0604020202020204" pitchFamily="34" charset="0"/>
              <a:buChar char="•"/>
            </a:pP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La </a:t>
            </a:r>
            <a:r>
              <a:rPr lang="es-ES" sz="1800" b="0" i="0" u="none" strike="noStrike" baseline="0" dirty="0" err="1">
                <a:solidFill>
                  <a:srgbClr val="000000"/>
                </a:solidFill>
                <a:latin typeface="HelveticaNeue-Light-Identity-H"/>
              </a:rPr>
              <a:t>population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touchée</a:t>
            </a:r>
            <a:r>
              <a:rPr lang="es-ES" sz="1800" b="0" i="0" u="none" strike="noStrike" baseline="0" dirty="0">
                <a:solidFill>
                  <a:srgbClr val="000000"/>
                </a:solidFill>
                <a:latin typeface="HelveticaNeue-Light-Identity-H"/>
              </a:rPr>
              <a:t>.</a:t>
            </a:r>
            <a:endParaRPr lang="en-US" dirty="0">
              <a:solidFill>
                <a:srgbClr val="B496A5"/>
              </a:solidFill>
              <a:effectLst/>
            </a:endParaRPr>
          </a:p>
          <a:p>
            <a:pPr marL="171450" lvl="0" indent="-171450">
              <a:buFontTx/>
              <a:buChar char="-"/>
            </a:pPr>
            <a:r>
              <a:rPr lang="fr-FR" dirty="0"/>
              <a:t>Les feedbacks rendront votre cycle de gestion de l'information efficace. </a:t>
            </a:r>
          </a:p>
          <a:p>
            <a:pPr marL="171450" lvl="0" indent="-171450">
              <a:buFontTx/>
              <a:buChar char="-"/>
            </a:pPr>
            <a:r>
              <a:rPr lang="fr-FR" dirty="0"/>
              <a:t>Nous devons nous rappeler de considérer les risques pour les enfants et leurs familles avant de partager des informations (c'est-à-dire pas de données personnellement identifiables) </a:t>
            </a:r>
            <a:endParaRPr lang="en-US" dirty="0"/>
          </a:p>
          <a:p>
            <a:pPr marL="171450" lvl="0" indent="-171450">
              <a:buFontTx/>
              <a:buChar char="-"/>
            </a:pPr>
            <a:r>
              <a:rPr lang="fr-FR" sz="1800" b="0" i="0" u="none" strike="noStrike" baseline="0" dirty="0">
                <a:latin typeface="HelveticaNeue-Light-Identity-H"/>
              </a:rPr>
              <a:t>Ces efforts renforceront la redevabilité vis-à-vis des populations touchées et soutiendront la fonction de plaidoyer de l’équipe de coordination.</a:t>
            </a:r>
            <a:endParaRPr lang="fr-FR" dirty="0"/>
          </a:p>
          <a:p>
            <a:pPr marL="171450" lvl="0" indent="-171450">
              <a:buFontTx/>
              <a:buChar char="-"/>
            </a:pPr>
            <a:endParaRPr lang="en-US" dirty="0"/>
          </a:p>
          <a:p>
            <a:pPr marL="228600" indent="0">
              <a:buFont typeface="Arial" panose="020B0604020202020204" pitchFamily="34" charset="0"/>
              <a:buNone/>
            </a:pPr>
            <a:endParaRPr lang="en-US" dirty="0">
              <a:solidFill>
                <a:srgbClr val="B496A5"/>
              </a:solidFill>
              <a:effectLs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38199" y="365125"/>
            <a:ext cx="993581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5</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43557" y="1477340"/>
            <a:ext cx="9357752" cy="53806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sz="3200" dirty="0" err="1">
                <a:solidFill>
                  <a:schemeClr val="bg2"/>
                </a:solidFill>
                <a:latin typeface="Helvetica Neue" panose="020B0604020202020204" charset="0"/>
              </a:rPr>
              <a:t>Partie</a:t>
            </a:r>
            <a:r>
              <a:rPr lang="en-US" sz="3200" dirty="0">
                <a:solidFill>
                  <a:schemeClr val="bg2"/>
                </a:solidFill>
                <a:latin typeface="Helvetica Neue" panose="020B0604020202020204" charset="0"/>
              </a:rPr>
              <a:t> du </a:t>
            </a:r>
            <a:r>
              <a:rPr lang="en-US" sz="3200" dirty="0" err="1">
                <a:solidFill>
                  <a:schemeClr val="bg2"/>
                </a:solidFill>
                <a:latin typeface="Helvetica Neue" panose="020B0604020202020204" charset="0"/>
              </a:rPr>
              <a:t>Pilier</a:t>
            </a:r>
            <a:r>
              <a:rPr lang="en-US" sz="3200" dirty="0">
                <a:solidFill>
                  <a:schemeClr val="bg2"/>
                </a:solidFill>
                <a:latin typeface="Helvetica Neue" panose="020B0604020202020204" charset="0"/>
              </a:rPr>
              <a:t> 1 </a:t>
            </a:r>
            <a:r>
              <a:rPr lang="fr-FR" sz="3200" dirty="0">
                <a:solidFill>
                  <a:schemeClr val="bg2"/>
                </a:solidFill>
                <a:latin typeface="Helvetica Neue" panose="020B0604020202020204" charset="0"/>
              </a:rPr>
              <a:t>sur la qualité des interventions</a:t>
            </a:r>
          </a:p>
          <a:p>
            <a:pPr marL="342900" indent="-342900">
              <a:spcBef>
                <a:spcPts val="0"/>
              </a:spcBef>
              <a:buClr>
                <a:schemeClr val="accent3"/>
              </a:buClr>
            </a:pPr>
            <a:r>
              <a:rPr lang="fr-FR" sz="3200" dirty="0">
                <a:solidFill>
                  <a:schemeClr val="bg2"/>
                </a:solidFill>
                <a:latin typeface="Helvetica Neue" panose="020B0604020202020204" charset="0"/>
              </a:rPr>
              <a:t> </a:t>
            </a:r>
            <a:endParaRPr lang="en-US"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A être utilisés avec tous les autres (7 - 28) &amp; les Principes SMPE</a:t>
            </a:r>
          </a:p>
          <a:p>
            <a:pPr marL="0" indent="0">
              <a:spcBef>
                <a:spcPts val="0"/>
              </a:spcBef>
              <a:buClr>
                <a:schemeClr val="accent3"/>
              </a:buClr>
              <a:buNone/>
            </a:pPr>
            <a:endParaRPr lang="fr-FR"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CHS</a:t>
            </a:r>
          </a:p>
          <a:p>
            <a:pPr marL="0" indent="0">
              <a:spcBef>
                <a:spcPts val="0"/>
              </a:spcBef>
              <a:buClr>
                <a:schemeClr val="accent3"/>
              </a:buClr>
              <a:buNone/>
            </a:pPr>
            <a:endParaRPr lang="fr-FR" sz="3200" dirty="0">
              <a:solidFill>
                <a:schemeClr val="bg2"/>
              </a:solidFill>
              <a:latin typeface="Helvetica Neue" panose="020B0604020202020204" charset="0"/>
            </a:endParaRPr>
          </a:p>
          <a:p>
            <a:pPr marL="342900" indent="-342900">
              <a:buClr>
                <a:schemeClr val="accent3"/>
              </a:buClr>
              <a:buSzPct val="100000"/>
            </a:pPr>
            <a:r>
              <a:rPr lang="fr-FR" sz="3200" dirty="0"/>
              <a:t>Gestion de l'information axée sur la protection des enfants </a:t>
            </a:r>
          </a:p>
          <a:p>
            <a:pPr marL="342900" indent="-342900">
              <a:buClr>
                <a:schemeClr val="accent3"/>
              </a:buClr>
              <a:buSzPct val="100000"/>
            </a:pPr>
            <a:endParaRPr lang="fr-FR" sz="3200" dirty="0"/>
          </a:p>
          <a:p>
            <a:pPr marL="342900" indent="-342900">
              <a:buClr>
                <a:schemeClr val="accent3"/>
              </a:buClr>
              <a:buSzPct val="100000"/>
            </a:pPr>
            <a:r>
              <a:rPr lang="fr-FR" sz="3200" dirty="0">
                <a:solidFill>
                  <a:schemeClr val="bg2"/>
                </a:solidFill>
              </a:rPr>
              <a:t>Cadre du « PIM »</a:t>
            </a: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744005" y="5565908"/>
            <a:ext cx="4322432" cy="1384995"/>
          </a:xfrm>
          <a:prstGeom prst="rect">
            <a:avLst/>
          </a:prstGeom>
          <a:noFill/>
        </p:spPr>
        <p:txBody>
          <a:bodyPr wrap="square">
            <a:spAutoFit/>
          </a:bodyPr>
          <a:lstStyle/>
          <a:p>
            <a:pPr algn="r"/>
            <a:r>
              <a:rPr lang="fr-FR" sz="2800" dirty="0">
                <a:latin typeface="Ink Free" panose="03080402000500000000" pitchFamily="66" charset="0"/>
              </a:rPr>
              <a:t>Quelles catégories d’information cela concerne?</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2" name="Picture 1">
            <a:extLst>
              <a:ext uri="{FF2B5EF4-FFF2-40B4-BE49-F238E27FC236}">
                <a16:creationId xmlns:a16="http://schemas.microsoft.com/office/drawing/2014/main" id="{53AC9BB2-5A38-D0DD-E3FE-4B6ADD372FA2}"/>
              </a:ext>
            </a:extLst>
          </p:cNvPr>
          <p:cNvPicPr>
            <a:picLocks noChangeAspect="1"/>
          </p:cNvPicPr>
          <p:nvPr/>
        </p:nvPicPr>
        <p:blipFill>
          <a:blip r:embed="rId6"/>
          <a:stretch>
            <a:fillRect/>
          </a:stretch>
        </p:blipFill>
        <p:spPr>
          <a:xfrm flipH="1">
            <a:off x="3352799" y="3482536"/>
            <a:ext cx="1103378" cy="1003555"/>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latin typeface="Helvetica Neue" panose="020B0604020202020204" charset="0"/>
              </a:rPr>
              <a:t>“</a:t>
            </a:r>
            <a:r>
              <a:rPr lang="fr-FR" sz="2400" dirty="0">
                <a:solidFill>
                  <a:schemeClr val="bg2"/>
                </a:solidFill>
                <a:latin typeface="Helvetica Neue" panose="020B0604020202020204" charset="0"/>
              </a:rPr>
              <a:t>Des informations à jour nécessaires pour la protection de l’enfant sont recueillies, traitées/analysées et partagées en accord avec les principes internationaux de la protection de l’enfance et dans le plein respect de la confidentialité, de la protection des données et des </a:t>
            </a:r>
            <a:r>
              <a:rPr lang="es-ES" sz="2400" dirty="0">
                <a:solidFill>
                  <a:schemeClr val="bg2"/>
                </a:solidFill>
                <a:latin typeface="Helvetica Neue" panose="020B0604020202020204" charset="0"/>
              </a:rPr>
              <a:t>protocoles de </a:t>
            </a:r>
            <a:r>
              <a:rPr lang="es-ES" sz="2400" dirty="0" err="1">
                <a:solidFill>
                  <a:schemeClr val="bg2"/>
                </a:solidFill>
                <a:latin typeface="Helvetica Neue" panose="020B0604020202020204" charset="0"/>
              </a:rPr>
              <a:t>partage</a:t>
            </a:r>
            <a:r>
              <a:rPr lang="es-ES" sz="2400" dirty="0">
                <a:solidFill>
                  <a:schemeClr val="bg2"/>
                </a:solidFill>
                <a:latin typeface="Helvetica Neue" panose="020B0604020202020204" charset="0"/>
              </a:rPr>
              <a:t> </a:t>
            </a:r>
            <a:r>
              <a:rPr lang="es-ES" sz="2400" dirty="0" err="1">
                <a:solidFill>
                  <a:schemeClr val="bg2"/>
                </a:solidFill>
                <a:latin typeface="Helvetica Neue" panose="020B0604020202020204" charset="0"/>
              </a:rPr>
              <a:t>d’informations</a:t>
            </a:r>
            <a:r>
              <a:rPr lang="en-US" sz="2400" dirty="0">
                <a:solidFill>
                  <a:schemeClr val="bg2"/>
                </a:solidFill>
                <a:latin typeface="Helvetica Neue" panose="020B0604020202020204" charset="0"/>
              </a:rPr>
              <a:t>.”</a:t>
            </a:r>
            <a:endParaRPr lang="fr-FR" sz="2400"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CFC901AB-17DC-4651-8452-5C81832F17E0}"/>
              </a:ext>
            </a:extLst>
          </p:cNvPr>
          <p:cNvSpPr txBox="1"/>
          <p:nvPr/>
        </p:nvSpPr>
        <p:spPr>
          <a:xfrm>
            <a:off x="6253988" y="934610"/>
            <a:ext cx="5444865" cy="5693866"/>
          </a:xfrm>
          <a:prstGeom prst="rect">
            <a:avLst/>
          </a:prstGeom>
          <a:noFill/>
        </p:spPr>
        <p:txBody>
          <a:bodyPr wrap="square">
            <a:spAutoFit/>
          </a:bodyPr>
          <a:lstStyle/>
          <a:p>
            <a:r>
              <a:rPr lang="fr-FR" sz="2800" b="1" dirty="0">
                <a:latin typeface="Helvetica Neue" panose="020B0604020202020204" charset="0"/>
              </a:rPr>
              <a:t>Considérations éthiques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Anonyme</a:t>
            </a:r>
            <a:endParaRPr lang="fr-FR" sz="2400" dirty="0">
              <a:solidFill>
                <a:schemeClr val="bg2"/>
              </a:solidFill>
              <a:latin typeface="Helvetica Neue"/>
              <a:ea typeface="Helvetica Neue"/>
              <a:cs typeface="Helvetica Neue"/>
              <a:sym typeface="Helvetica Neue"/>
            </a:endParaRP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Contextualisée</a:t>
            </a:r>
            <a:endParaRPr lang="en-US" sz="2400" dirty="0">
              <a:solidFill>
                <a:schemeClr val="bg2"/>
              </a:solidFill>
              <a:latin typeface="Helvetica Neue"/>
              <a:ea typeface="Helvetica Neue"/>
              <a:cs typeface="Helvetica Neue"/>
              <a:sym typeface="Helvetica Neue"/>
            </a:endParaRP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A jour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Nécessaire/significatif </a:t>
            </a:r>
            <a:endParaRPr lang="fr-FR" sz="2400" dirty="0">
              <a:solidFill>
                <a:schemeClr val="bg2"/>
              </a:solidFill>
              <a:latin typeface="Helvetica Neue"/>
              <a:ea typeface="Helvetica Neue"/>
              <a:cs typeface="Helvetica Neue"/>
              <a:sym typeface="Helvetica Neue"/>
            </a:endParaRP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Confidentialité</a:t>
            </a:r>
            <a:r>
              <a:rPr lang="fr-FR" sz="2400" dirty="0">
                <a:solidFill>
                  <a:schemeClr val="bg2"/>
                </a:solidFill>
                <a:latin typeface="Helvetica Neue"/>
                <a:ea typeface="Helvetica Neue"/>
                <a:cs typeface="Helvetica Neue"/>
                <a:sym typeface="Helvetica Neue"/>
              </a:rPr>
              <a:t>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Principes de la PE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Techniquement et éthiquement solides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Pratiques et des normes culturelles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Toujours avec consentement/assentiment éclairé</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rPr>
              <a:t>langage positif </a:t>
            </a:r>
          </a:p>
          <a:p>
            <a:pPr marL="342900" indent="-342900" algn="ctr">
              <a:buFont typeface="Wingdings" panose="05000000000000000000" pitchFamily="2" charset="2"/>
              <a:buChar char="ü"/>
            </a:pPr>
            <a:r>
              <a:rPr lang="fr-FR" sz="2400" dirty="0">
                <a:solidFill>
                  <a:schemeClr val="bg2"/>
                </a:solidFill>
                <a:latin typeface="Helvetica Neue"/>
                <a:ea typeface="Helvetica Neue"/>
                <a:cs typeface="Helvetica Neue"/>
                <a:sym typeface="Helvetica Neue"/>
              </a:rPr>
              <a:t>Pas d’étiquettes</a:t>
            </a:r>
          </a:p>
          <a:p>
            <a:pPr marL="342900" indent="-342900" algn="ctr">
              <a:buFont typeface="Wingdings" panose="05000000000000000000" pitchFamily="2" charset="2"/>
              <a:buChar char="ü"/>
            </a:pPr>
            <a:r>
              <a:rPr lang="fr-FR" sz="2400" dirty="0">
                <a:solidFill>
                  <a:schemeClr val="bg2"/>
                </a:solidFill>
                <a:latin typeface="Helvetica Neue"/>
                <a:sym typeface="Helvetica Neue"/>
              </a:rPr>
              <a:t>Pas de répétition</a:t>
            </a:r>
            <a:endParaRPr lang="fr-FR" sz="2400" dirty="0">
              <a:latin typeface="Helvetica Neue" panose="020B0604020202020204" charset="0"/>
            </a:endParaRPr>
          </a:p>
        </p:txBody>
      </p:sp>
      <p:pic>
        <p:nvPicPr>
          <p:cNvPr id="4" name="Image 3">
            <a:extLst>
              <a:ext uri="{FF2B5EF4-FFF2-40B4-BE49-F238E27FC236}">
                <a16:creationId xmlns:a16="http://schemas.microsoft.com/office/drawing/2014/main" id="{3588538C-35D5-4FBA-9A67-9E3F43817D02}"/>
              </a:ext>
            </a:extLst>
          </p:cNvPr>
          <p:cNvPicPr>
            <a:picLocks noChangeAspect="1"/>
          </p:cNvPicPr>
          <p:nvPr/>
        </p:nvPicPr>
        <p:blipFill>
          <a:blip r:embed="rId3"/>
          <a:stretch>
            <a:fillRect/>
          </a:stretch>
        </p:blipFill>
        <p:spPr>
          <a:xfrm>
            <a:off x="2055992" y="517025"/>
            <a:ext cx="2615644" cy="835171"/>
          </a:xfrm>
          <a:prstGeom prst="rect">
            <a:avLst/>
          </a:prstGeom>
        </p:spPr>
      </p:pic>
      <p:pic>
        <p:nvPicPr>
          <p:cNvPr id="6" name="Image 5">
            <a:extLst>
              <a:ext uri="{FF2B5EF4-FFF2-40B4-BE49-F238E27FC236}">
                <a16:creationId xmlns:a16="http://schemas.microsoft.com/office/drawing/2014/main" id="{3B0B0995-D231-4F32-A3A7-839E4E720394}"/>
              </a:ext>
            </a:extLst>
          </p:cNvPr>
          <p:cNvPicPr>
            <a:picLocks noChangeAspect="1"/>
          </p:cNvPicPr>
          <p:nvPr/>
        </p:nvPicPr>
        <p:blipFill>
          <a:blip r:embed="rId4"/>
          <a:stretch>
            <a:fillRect/>
          </a:stretch>
        </p:blipFill>
        <p:spPr>
          <a:xfrm>
            <a:off x="2652656" y="4526062"/>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Google Shape;322;p14">
            <a:extLst>
              <a:ext uri="{FF2B5EF4-FFF2-40B4-BE49-F238E27FC236}">
                <a16:creationId xmlns:a16="http://schemas.microsoft.com/office/drawing/2014/main" id="{71498945-9791-47F6-9830-D22D2C1D486D}"/>
              </a:ext>
            </a:extLst>
          </p:cNvPr>
          <p:cNvSpPr txBox="1">
            <a:spLocks noGrp="1"/>
          </p:cNvSpPr>
          <p:nvPr>
            <p:ph type="title"/>
          </p:nvPr>
        </p:nvSpPr>
        <p:spPr>
          <a:xfrm>
            <a:off x="462642" y="430439"/>
            <a:ext cx="1072242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Standard 5 - </a:t>
            </a:r>
            <a:r>
              <a:rPr lang="fr-FR" dirty="0"/>
              <a:t>Cycle de gestion de l’information (GI)</a:t>
            </a:r>
            <a:endParaRPr dirty="0"/>
          </a:p>
        </p:txBody>
      </p:sp>
      <p:sp>
        <p:nvSpPr>
          <p:cNvPr id="13" name="ZoneTexte 12">
            <a:extLst>
              <a:ext uri="{FF2B5EF4-FFF2-40B4-BE49-F238E27FC236}">
                <a16:creationId xmlns:a16="http://schemas.microsoft.com/office/drawing/2014/main" id="{E74019D2-396C-4BB1-8538-B83FBE64D133}"/>
              </a:ext>
            </a:extLst>
          </p:cNvPr>
          <p:cNvSpPr txBox="1"/>
          <p:nvPr/>
        </p:nvSpPr>
        <p:spPr>
          <a:xfrm>
            <a:off x="7593534" y="1816622"/>
            <a:ext cx="4588084" cy="3170099"/>
          </a:xfrm>
          <a:prstGeom prst="rect">
            <a:avLst/>
          </a:prstGeom>
          <a:noFill/>
        </p:spPr>
        <p:txBody>
          <a:bodyPr wrap="square">
            <a:spAutoFit/>
          </a:bodyPr>
          <a:lstStyle/>
          <a:p>
            <a:r>
              <a:rPr lang="fr-FR" sz="2800" b="1" dirty="0">
                <a:solidFill>
                  <a:schemeClr val="bg2"/>
                </a:solidFill>
                <a:latin typeface="Helvetica Neue" panose="020B0604020202020204" charset="0"/>
              </a:rPr>
              <a:t>ETAPE 1: </a:t>
            </a:r>
            <a:r>
              <a:rPr lang="fr-FR" sz="2800" dirty="0">
                <a:solidFill>
                  <a:schemeClr val="bg2"/>
                </a:solidFill>
                <a:latin typeface="Helvetica Neue" panose="020B0604020202020204" charset="0"/>
              </a:rPr>
              <a:t>Planification des données</a:t>
            </a:r>
          </a:p>
          <a:p>
            <a:pPr marL="457200" indent="-457200">
              <a:buFont typeface="Arial" panose="020B0604020202020204" pitchFamily="34" charset="0"/>
              <a:buChar char="•"/>
            </a:pPr>
            <a:r>
              <a:rPr lang="fr-FR" sz="2400" dirty="0">
                <a:solidFill>
                  <a:schemeClr val="bg2"/>
                </a:solidFill>
                <a:latin typeface="Helvetica Neue" panose="020B0604020202020204" charset="0"/>
              </a:rPr>
              <a:t>Cartographie</a:t>
            </a:r>
          </a:p>
          <a:p>
            <a:pPr marL="457200" indent="-457200">
              <a:buFont typeface="Arial" panose="020B0604020202020204" pitchFamily="34" charset="0"/>
              <a:buChar char="•"/>
            </a:pPr>
            <a:r>
              <a:rPr lang="fr-FR" sz="2400" dirty="0">
                <a:solidFill>
                  <a:schemeClr val="bg2"/>
                </a:solidFill>
                <a:latin typeface="Helvetica Neue" panose="020B0604020202020204" charset="0"/>
              </a:rPr>
              <a:t>Valeurs de base inter-agence </a:t>
            </a:r>
          </a:p>
          <a:p>
            <a:pPr marL="457200" indent="-457200">
              <a:buFont typeface="Arial" panose="020B0604020202020204" pitchFamily="34" charset="0"/>
              <a:buChar char="•"/>
            </a:pPr>
            <a:r>
              <a:rPr lang="fr-FR" sz="2400" dirty="0">
                <a:solidFill>
                  <a:schemeClr val="bg2"/>
                </a:solidFill>
                <a:latin typeface="Helvetica Neue" panose="020B0604020202020204" charset="0"/>
              </a:rPr>
              <a:t>Outils et procédures de gestion d’information </a:t>
            </a:r>
          </a:p>
          <a:p>
            <a:pPr marL="457200" indent="-457200">
              <a:buFont typeface="Arial" panose="020B0604020202020204" pitchFamily="34" charset="0"/>
              <a:buChar char="•"/>
            </a:pPr>
            <a:r>
              <a:rPr lang="fr-FR" sz="2400" dirty="0">
                <a:solidFill>
                  <a:schemeClr val="bg2"/>
                </a:solidFill>
                <a:latin typeface="Helvetica Neue" panose="020B0604020202020204" charset="0"/>
              </a:rPr>
              <a:t>Formation</a:t>
            </a:r>
          </a:p>
        </p:txBody>
      </p:sp>
      <p:sp>
        <p:nvSpPr>
          <p:cNvPr id="14" name="ZoneTexte 13">
            <a:extLst>
              <a:ext uri="{FF2B5EF4-FFF2-40B4-BE49-F238E27FC236}">
                <a16:creationId xmlns:a16="http://schemas.microsoft.com/office/drawing/2014/main" id="{48AA276B-8A63-448E-B3E9-409304BD6A0E}"/>
              </a:ext>
            </a:extLst>
          </p:cNvPr>
          <p:cNvSpPr txBox="1"/>
          <p:nvPr/>
        </p:nvSpPr>
        <p:spPr>
          <a:xfrm>
            <a:off x="6755839" y="5037698"/>
            <a:ext cx="5425779" cy="1631216"/>
          </a:xfrm>
          <a:prstGeom prst="rect">
            <a:avLst/>
          </a:prstGeom>
          <a:noFill/>
        </p:spPr>
        <p:txBody>
          <a:bodyPr wrap="square">
            <a:spAutoFit/>
          </a:bodyPr>
          <a:lstStyle/>
          <a:p>
            <a:r>
              <a:rPr lang="fr-FR" sz="2800" b="1" dirty="0">
                <a:solidFill>
                  <a:schemeClr val="bg2"/>
                </a:solidFill>
                <a:latin typeface="Helvetica Neue" panose="020B0604020202020204" charset="0"/>
              </a:rPr>
              <a:t>ETAPE 2: </a:t>
            </a:r>
            <a:r>
              <a:rPr lang="fr-FR" sz="2800" dirty="0">
                <a:solidFill>
                  <a:schemeClr val="bg2"/>
                </a:solidFill>
                <a:latin typeface="Helvetica Neue" panose="020B0604020202020204" charset="0"/>
              </a:rPr>
              <a:t>Collecte des données</a:t>
            </a:r>
          </a:p>
          <a:p>
            <a:pPr marL="457200" indent="-457200">
              <a:buFont typeface="Arial" panose="020B0604020202020204" pitchFamily="34" charset="0"/>
              <a:buChar char="•"/>
            </a:pPr>
            <a:r>
              <a:rPr lang="fr-FR" sz="2400" dirty="0">
                <a:solidFill>
                  <a:schemeClr val="bg2"/>
                </a:solidFill>
                <a:latin typeface="Helvetica Neue" panose="020B0604020202020204" charset="0"/>
              </a:rPr>
              <a:t>Ethique</a:t>
            </a:r>
          </a:p>
          <a:p>
            <a:pPr marL="457200" indent="-457200">
              <a:buFont typeface="Arial" panose="020B0604020202020204" pitchFamily="34" charset="0"/>
              <a:buChar char="•"/>
            </a:pPr>
            <a:r>
              <a:rPr lang="fr-FR" sz="2400" dirty="0">
                <a:solidFill>
                  <a:schemeClr val="bg2"/>
                </a:solidFill>
                <a:latin typeface="Helvetica Neue" panose="020B0604020202020204" charset="0"/>
              </a:rPr>
              <a:t>Principes</a:t>
            </a:r>
          </a:p>
          <a:p>
            <a:pPr marL="457200" indent="-457200">
              <a:buFont typeface="Arial" panose="020B0604020202020204" pitchFamily="34" charset="0"/>
              <a:buChar char="•"/>
            </a:pPr>
            <a:r>
              <a:rPr lang="fr-FR" sz="2400" dirty="0">
                <a:solidFill>
                  <a:schemeClr val="bg2"/>
                </a:solidFill>
                <a:latin typeface="Helvetica Neue" panose="020B0604020202020204" charset="0"/>
              </a:rPr>
              <a:t>Ventilation</a:t>
            </a:r>
          </a:p>
        </p:txBody>
      </p:sp>
      <p:sp>
        <p:nvSpPr>
          <p:cNvPr id="15" name="ZoneTexte 14">
            <a:extLst>
              <a:ext uri="{FF2B5EF4-FFF2-40B4-BE49-F238E27FC236}">
                <a16:creationId xmlns:a16="http://schemas.microsoft.com/office/drawing/2014/main" id="{48EA6E5E-D6A9-4C41-AEFF-9B70367DAB04}"/>
              </a:ext>
            </a:extLst>
          </p:cNvPr>
          <p:cNvSpPr txBox="1"/>
          <p:nvPr/>
        </p:nvSpPr>
        <p:spPr>
          <a:xfrm>
            <a:off x="1000140" y="4704030"/>
            <a:ext cx="5425779" cy="2000548"/>
          </a:xfrm>
          <a:prstGeom prst="rect">
            <a:avLst/>
          </a:prstGeom>
          <a:noFill/>
        </p:spPr>
        <p:txBody>
          <a:bodyPr wrap="square">
            <a:spAutoFit/>
          </a:bodyPr>
          <a:lstStyle/>
          <a:p>
            <a:r>
              <a:rPr lang="fr-FR" sz="2800" b="1" dirty="0">
                <a:solidFill>
                  <a:schemeClr val="bg2"/>
                </a:solidFill>
                <a:latin typeface="Helvetica Neue" panose="020B0604020202020204" charset="0"/>
              </a:rPr>
              <a:t>ETAPE 3: </a:t>
            </a:r>
            <a:r>
              <a:rPr lang="fr-FR" sz="2800" dirty="0">
                <a:solidFill>
                  <a:schemeClr val="bg2"/>
                </a:solidFill>
                <a:latin typeface="Helvetica Neue" panose="020B0604020202020204" charset="0"/>
              </a:rPr>
              <a:t>Traitement &amp; Analyse</a:t>
            </a:r>
          </a:p>
          <a:p>
            <a:pPr marL="457200" indent="-457200">
              <a:buFont typeface="Arial" panose="020B0604020202020204" pitchFamily="34" charset="0"/>
              <a:buChar char="•"/>
            </a:pPr>
            <a:r>
              <a:rPr lang="fr-FR" sz="2400" dirty="0">
                <a:latin typeface="Helvetica Neue" panose="020B0604020202020204" charset="0"/>
              </a:rPr>
              <a:t>Analyses croisées </a:t>
            </a:r>
          </a:p>
          <a:p>
            <a:pPr marL="457200" indent="-457200">
              <a:buFont typeface="Arial" panose="020B0604020202020204" pitchFamily="34" charset="0"/>
              <a:buChar char="•"/>
            </a:pPr>
            <a:r>
              <a:rPr lang="fr-FR" sz="2400" dirty="0">
                <a:latin typeface="Helvetica Neue" panose="020B0604020202020204" charset="0"/>
              </a:rPr>
              <a:t>Analyse des lacunes </a:t>
            </a:r>
          </a:p>
          <a:p>
            <a:pPr marL="457200" indent="-457200">
              <a:buFont typeface="Arial" panose="020B0604020202020204" pitchFamily="34" charset="0"/>
              <a:buChar char="•"/>
            </a:pPr>
            <a:r>
              <a:rPr lang="fr-FR" sz="2400" dirty="0">
                <a:latin typeface="Helvetica Neue" panose="020B0604020202020204" charset="0"/>
              </a:rPr>
              <a:t>Analyse de tendances </a:t>
            </a:r>
          </a:p>
          <a:p>
            <a:pPr marL="457200" indent="-457200">
              <a:buFont typeface="Arial" panose="020B0604020202020204" pitchFamily="34" charset="0"/>
              <a:buChar char="•"/>
            </a:pPr>
            <a:r>
              <a:rPr lang="fr-FR" sz="2400" dirty="0">
                <a:latin typeface="Helvetica Neue" panose="020B0604020202020204" charset="0"/>
              </a:rPr>
              <a:t>Double comptage </a:t>
            </a:r>
            <a:endParaRPr lang="fr-FR" sz="2400" dirty="0">
              <a:solidFill>
                <a:schemeClr val="bg2"/>
              </a:solidFill>
              <a:latin typeface="Helvetica Neue" panose="020B0604020202020204" charset="0"/>
            </a:endParaRPr>
          </a:p>
        </p:txBody>
      </p:sp>
      <p:sp>
        <p:nvSpPr>
          <p:cNvPr id="16" name="ZoneTexte 15">
            <a:extLst>
              <a:ext uri="{FF2B5EF4-FFF2-40B4-BE49-F238E27FC236}">
                <a16:creationId xmlns:a16="http://schemas.microsoft.com/office/drawing/2014/main" id="{9F683C83-5451-49B7-BE49-BC22A60B5998}"/>
              </a:ext>
            </a:extLst>
          </p:cNvPr>
          <p:cNvSpPr txBox="1"/>
          <p:nvPr/>
        </p:nvSpPr>
        <p:spPr>
          <a:xfrm>
            <a:off x="398077" y="1816622"/>
            <a:ext cx="5425779" cy="2369880"/>
          </a:xfrm>
          <a:prstGeom prst="rect">
            <a:avLst/>
          </a:prstGeom>
          <a:noFill/>
        </p:spPr>
        <p:txBody>
          <a:bodyPr wrap="square">
            <a:spAutoFit/>
          </a:bodyPr>
          <a:lstStyle/>
          <a:p>
            <a:r>
              <a:rPr lang="fr-FR" sz="2800" b="1" dirty="0">
                <a:solidFill>
                  <a:schemeClr val="bg2"/>
                </a:solidFill>
                <a:latin typeface="Helvetica Neue" panose="020B0604020202020204" charset="0"/>
              </a:rPr>
              <a:t>ETAPE 4: </a:t>
            </a:r>
            <a:r>
              <a:rPr lang="fr-FR" sz="2800" dirty="0">
                <a:latin typeface="HelveticaNeue-Light-Identity-H"/>
              </a:rPr>
              <a:t>É</a:t>
            </a:r>
            <a:r>
              <a:rPr lang="fr-FR" sz="2800" dirty="0">
                <a:solidFill>
                  <a:schemeClr val="bg2"/>
                </a:solidFill>
                <a:latin typeface="Helvetica Neue" panose="020B0604020202020204" charset="0"/>
              </a:rPr>
              <a:t>change &amp; Evaluation</a:t>
            </a:r>
          </a:p>
          <a:p>
            <a:pPr marL="457200" indent="-457200">
              <a:buFont typeface="Arial" panose="020B0604020202020204" pitchFamily="34" charset="0"/>
              <a:buChar char="•"/>
            </a:pPr>
            <a:r>
              <a:rPr lang="fr-FR" sz="2400" dirty="0">
                <a:latin typeface="Helvetica Neue" panose="020B0604020202020204" charset="0"/>
              </a:rPr>
              <a:t>Informations à l’échelle de la population </a:t>
            </a:r>
          </a:p>
          <a:p>
            <a:pPr marL="457200" indent="-457200">
              <a:buFont typeface="Arial" panose="020B0604020202020204" pitchFamily="34" charset="0"/>
              <a:buChar char="•"/>
            </a:pPr>
            <a:r>
              <a:rPr lang="fr-FR" sz="2400" dirty="0">
                <a:latin typeface="Helvetica Neue" panose="020B0604020202020204" charset="0"/>
              </a:rPr>
              <a:t>Le feedback = responsabilité </a:t>
            </a:r>
          </a:p>
          <a:p>
            <a:pPr marL="457200" indent="-457200">
              <a:buFont typeface="Arial" panose="020B0604020202020204" pitchFamily="34" charset="0"/>
              <a:buChar char="•"/>
            </a:pPr>
            <a:r>
              <a:rPr lang="fr-FR" sz="2400" dirty="0">
                <a:latin typeface="Helvetica Neue" panose="020B0604020202020204" charset="0"/>
              </a:rPr>
              <a:t>Ne pas porter préjudice!</a:t>
            </a:r>
          </a:p>
          <a:p>
            <a:pPr marL="457200" indent="-457200">
              <a:buFont typeface="Arial" panose="020B0604020202020204" pitchFamily="34" charset="0"/>
              <a:buChar char="•"/>
            </a:pPr>
            <a:r>
              <a:rPr lang="fr-FR" sz="2400" dirty="0">
                <a:latin typeface="Helvetica Neue" panose="020B0604020202020204" charset="0"/>
              </a:rPr>
              <a:t>Plaidoyer </a:t>
            </a:r>
          </a:p>
        </p:txBody>
      </p:sp>
      <p:pic>
        <p:nvPicPr>
          <p:cNvPr id="4" name="Image 3">
            <a:extLst>
              <a:ext uri="{FF2B5EF4-FFF2-40B4-BE49-F238E27FC236}">
                <a16:creationId xmlns:a16="http://schemas.microsoft.com/office/drawing/2014/main" id="{1BE61953-76FE-47A6-86FE-64DFEF559046}"/>
              </a:ext>
            </a:extLst>
          </p:cNvPr>
          <p:cNvPicPr>
            <a:picLocks noChangeAspect="1"/>
          </p:cNvPicPr>
          <p:nvPr/>
        </p:nvPicPr>
        <p:blipFill>
          <a:blip r:embed="rId3"/>
          <a:stretch>
            <a:fillRect/>
          </a:stretch>
        </p:blipFill>
        <p:spPr>
          <a:xfrm>
            <a:off x="4968815" y="2451774"/>
            <a:ext cx="2559183" cy="2218715"/>
          </a:xfrm>
          <a:prstGeom prst="rect">
            <a:avLst/>
          </a:prstGeom>
        </p:spPr>
      </p:pic>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2888</Words>
  <Application>Microsoft Office PowerPoint</Application>
  <PresentationFormat>Widescreen</PresentationFormat>
  <Paragraphs>214</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Helvetica Neue</vt:lpstr>
      <vt:lpstr>HelveticaNeue-Light-Identity-H</vt:lpstr>
      <vt:lpstr>Arial</vt:lpstr>
      <vt:lpstr>Symbol</vt:lpstr>
      <vt:lpstr>CMSY9</vt:lpstr>
      <vt:lpstr>Calibri</vt:lpstr>
      <vt:lpstr>Ink Free</vt:lpstr>
      <vt:lpstr>Wingdings</vt:lpstr>
      <vt:lpstr>HelveticaNeue-Roman-Identity-H</vt:lpstr>
      <vt:lpstr>Times New Roman</vt:lpstr>
      <vt:lpstr>Office Theme</vt:lpstr>
      <vt:lpstr>Standards Minimums pour la Protection de l’Enfance dans l’Action Humanitaire. - SMPE -</vt:lpstr>
      <vt:lpstr>But des Standards </vt:lpstr>
      <vt:lpstr>PowerPoint Presentation</vt:lpstr>
      <vt:lpstr>Introduction générale au Standard 5</vt:lpstr>
      <vt:lpstr>PowerPoint Presentation</vt:lpstr>
      <vt:lpstr>Standard 5 - Cycle de gestion de l’information (GI)</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144</cp:revision>
  <dcterms:created xsi:type="dcterms:W3CDTF">2017-12-20T18:51:03Z</dcterms:created>
  <dcterms:modified xsi:type="dcterms:W3CDTF">2022-12-07T17:56:06Z</dcterms:modified>
</cp:coreProperties>
</file>