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7" r:id="rId2"/>
    <p:sldId id="262" r:id="rId3"/>
    <p:sldId id="265" r:id="rId4"/>
    <p:sldId id="288" r:id="rId5"/>
    <p:sldId id="261" r:id="rId6"/>
    <p:sldId id="290" r:id="rId7"/>
    <p:sldId id="259" r:id="rId8"/>
    <p:sldId id="289"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46720" autoAdjust="0"/>
  </p:normalViewPr>
  <p:slideViewPr>
    <p:cSldViewPr snapToGrid="0">
      <p:cViewPr varScale="1">
        <p:scale>
          <a:sx n="33" d="100"/>
          <a:sy n="33" d="100"/>
        </p:scale>
        <p:origin x="352" y="4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rehumanitarianstandard.org/the-standard"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handbook.spherestandards.org/en/cpms/#ch11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en-US" b="1" dirty="0"/>
              <a:t>Facilitators:</a:t>
            </a:r>
            <a:endParaRPr lang="en-US" dirty="0"/>
          </a:p>
          <a:p>
            <a:pPr marL="0" lvl="0" indent="0" algn="l" rtl="0">
              <a:spcBef>
                <a:spcPts val="0"/>
              </a:spcBef>
              <a:spcAft>
                <a:spcPts val="0"/>
              </a:spcAft>
              <a:buNone/>
            </a:pPr>
            <a:r>
              <a:rPr lang="en-US" i="1" dirty="0"/>
              <a:t>This briefing is </a:t>
            </a:r>
            <a:r>
              <a:rPr lang="en-US" i="1" u="sng" dirty="0"/>
              <a:t>for any potential user </a:t>
            </a:r>
            <a:r>
              <a:rPr lang="en-US" i="1" dirty="0"/>
              <a:t>of the CPMS. It is geared primarily toward child protection staff, so consider broadening some questions or providing more detail, if colleagues from other sectors join you.</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It is assumed that the group is about 20 people and that everyone in the room knows each other (perhaps colleagues from your agency or the CP coordination group). if not, add 5 minutes for quick introductions.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latin typeface="Calibri" panose="020F0502020204030204" pitchFamily="34" charset="0"/>
                <a:cs typeface="Calibri" panose="020F0502020204030204" pitchFamily="34" charset="0"/>
              </a:rPr>
              <a:t>PREPARE: a flipchart with the </a:t>
            </a:r>
            <a:r>
              <a:rPr lang="en-US" b="1" i="1" dirty="0">
                <a:latin typeface="Calibri" panose="020F0502020204030204" pitchFamily="34" charset="0"/>
                <a:cs typeface="Calibri" panose="020F0502020204030204" pitchFamily="34" charset="0"/>
              </a:rPr>
              <a:t>objectives</a:t>
            </a:r>
            <a:r>
              <a:rPr lang="en-US" i="1" dirty="0">
                <a:latin typeface="Calibri" panose="020F0502020204030204" pitchFamily="34" charset="0"/>
                <a:cs typeface="Calibri" panose="020F0502020204030204" pitchFamily="34" charset="0"/>
              </a:rPr>
              <a:t> of the session</a:t>
            </a:r>
          </a:p>
          <a:p>
            <a:pPr marL="0" lvl="0" indent="0" algn="l" rtl="0">
              <a:spcBef>
                <a:spcPts val="0"/>
              </a:spcBef>
              <a:spcAft>
                <a:spcPts val="0"/>
              </a:spcAft>
              <a:buNone/>
            </a:pPr>
            <a:r>
              <a:rPr lang="en-US" b="0" i="0" dirty="0">
                <a:solidFill>
                  <a:srgbClr val="1B2733"/>
                </a:solidFill>
                <a:effectLst/>
                <a:latin typeface="Calibri" panose="020F0502020204030204" pitchFamily="34" charset="0"/>
                <a:cs typeface="Calibri" panose="020F0502020204030204" pitchFamily="34" charset="0"/>
              </a:rPr>
              <a:t>By the end of the session, participants will be able to:</a:t>
            </a:r>
            <a:endParaRPr lang="en-US"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Describe the content of Standard 4</a:t>
            </a:r>
          </a:p>
          <a:p>
            <a:pPr marL="171450" lvl="0" indent="-171450" algn="l" rtl="0">
              <a:spcBef>
                <a:spcPts val="0"/>
              </a:spcBef>
              <a:spcAft>
                <a:spcPts val="0"/>
              </a:spcAft>
              <a:buClr>
                <a:schemeClr val="dk1"/>
              </a:buClr>
              <a:buSzPts val="1200"/>
              <a:buFont typeface="Arial"/>
              <a:buChar char="•"/>
            </a:pPr>
            <a:r>
              <a:rPr lang="fr-FR" b="0" i="0" dirty="0" err="1">
                <a:solidFill>
                  <a:srgbClr val="1B2733"/>
                </a:solidFill>
                <a:effectLst/>
                <a:latin typeface="Calibri" panose="020F0502020204030204" pitchFamily="34" charset="0"/>
                <a:cs typeface="Calibri" panose="020F0502020204030204" pitchFamily="34" charset="0"/>
              </a:rPr>
              <a:t>Explain</a:t>
            </a:r>
            <a:r>
              <a:rPr lang="fr-FR" b="0" i="0" dirty="0">
                <a:solidFill>
                  <a:srgbClr val="1B2733"/>
                </a:solidFill>
                <a:effectLst/>
                <a:latin typeface="Calibri" panose="020F0502020204030204" pitchFamily="34" charset="0"/>
                <a:cs typeface="Calibri" panose="020F0502020204030204" pitchFamily="34" charset="0"/>
              </a:rPr>
              <a:t> </a:t>
            </a:r>
            <a:r>
              <a:rPr lang="en-US" b="0" i="0" dirty="0">
                <a:solidFill>
                  <a:srgbClr val="1B2733"/>
                </a:solidFill>
                <a:effectLst/>
                <a:latin typeface="Calibri" panose="020F0502020204030204" pitchFamily="34" charset="0"/>
                <a:cs typeface="Calibri" panose="020F0502020204030204" pitchFamily="34" charset="0"/>
              </a:rPr>
              <a:t>&amp; share its key messages</a:t>
            </a: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Demonstrate how &amp; why to use the handbook</a:t>
            </a:r>
          </a:p>
          <a:p>
            <a:pPr marL="171450" lvl="0" indent="-171450" algn="l" rtl="0">
              <a:spcBef>
                <a:spcPts val="0"/>
              </a:spcBef>
              <a:spcAft>
                <a:spcPts val="0"/>
              </a:spcAft>
              <a:buClr>
                <a:schemeClr val="dk1"/>
              </a:buClr>
              <a:buSzPts val="1200"/>
              <a:buFont typeface="Arial"/>
              <a:buChar char="•"/>
            </a:pPr>
            <a:endParaRPr lang="en-US" i="1"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fr-FR" dirty="0"/>
              <a:t>NOTE: if </a:t>
            </a:r>
            <a:r>
              <a:rPr lang="fr-FR" dirty="0" err="1"/>
              <a:t>you</a:t>
            </a:r>
            <a:r>
              <a:rPr lang="fr-FR" dirty="0"/>
              <a:t> have </a:t>
            </a:r>
            <a:r>
              <a:rPr lang="fr-FR" dirty="0" err="1"/>
              <a:t>already</a:t>
            </a:r>
            <a:r>
              <a:rPr lang="fr-FR" dirty="0"/>
              <a:t> </a:t>
            </a:r>
            <a:r>
              <a:rPr lang="fr-FR" dirty="0" err="1"/>
              <a:t>done</a:t>
            </a:r>
            <a:r>
              <a:rPr lang="fr-FR" dirty="0"/>
              <a:t> a Session on </a:t>
            </a:r>
            <a:r>
              <a:rPr lang="fr-FR" dirty="0" err="1"/>
              <a:t>Pillar</a:t>
            </a:r>
            <a:r>
              <a:rPr lang="fr-FR" dirty="0"/>
              <a:t>(s), Principles or </a:t>
            </a:r>
            <a:r>
              <a:rPr lang="fr-FR" dirty="0" err="1"/>
              <a:t>other</a:t>
            </a:r>
            <a:r>
              <a:rPr lang="fr-FR" dirty="0"/>
              <a:t> Standard(s), skip slide 2 &amp; 8</a:t>
            </a:r>
          </a:p>
          <a:p>
            <a:pPr marL="0" lvl="0" indent="0" algn="l" rtl="0">
              <a:spcBef>
                <a:spcPts val="0"/>
              </a:spcBef>
              <a:spcAft>
                <a:spcPts val="0"/>
              </a:spcAft>
              <a:buClr>
                <a:schemeClr val="dk1"/>
              </a:buClr>
              <a:buSzPts val="1200"/>
              <a:buFont typeface="Arial"/>
              <a:buNone/>
            </a:pPr>
            <a:endParaRPr lang="en-US" dirty="0"/>
          </a:p>
          <a:p>
            <a:r>
              <a:rPr lang="fr-FR" b="1" dirty="0"/>
              <a:t>TIP: Slides are </a:t>
            </a:r>
            <a:r>
              <a:rPr lang="fr-FR" b="1" dirty="0" err="1"/>
              <a:t>animated</a:t>
            </a:r>
            <a:r>
              <a:rPr lang="fr-FR" b="1" dirty="0"/>
              <a:t> </a:t>
            </a:r>
            <a:r>
              <a:rPr lang="fr-FR" dirty="0"/>
              <a:t>-&gt; for </a:t>
            </a:r>
            <a:r>
              <a:rPr lang="fr-FR" dirty="0" err="1"/>
              <a:t>each</a:t>
            </a:r>
            <a:r>
              <a:rPr lang="fr-FR" dirty="0"/>
              <a:t> click </a:t>
            </a:r>
            <a:r>
              <a:rPr lang="fr-FR" dirty="0" err="1"/>
              <a:t>you’ll</a:t>
            </a:r>
            <a:r>
              <a:rPr lang="fr-FR" dirty="0"/>
              <a:t> </a:t>
            </a:r>
            <a:r>
              <a:rPr lang="fr-FR" dirty="0" err="1"/>
              <a:t>make</a:t>
            </a:r>
            <a:r>
              <a:rPr lang="fr-FR" dirty="0"/>
              <a:t>, </a:t>
            </a:r>
            <a:r>
              <a:rPr lang="fr-FR" dirty="0" err="1"/>
              <a:t>some</a:t>
            </a:r>
            <a:r>
              <a:rPr lang="fr-FR" dirty="0"/>
              <a:t> few </a:t>
            </a:r>
            <a:r>
              <a:rPr lang="fr-FR" dirty="0" err="1"/>
              <a:t>words</a:t>
            </a:r>
            <a:r>
              <a:rPr lang="fr-FR" dirty="0"/>
              <a:t>, a </a:t>
            </a:r>
            <a:r>
              <a:rPr lang="fr-FR" dirty="0" err="1"/>
              <a:t>title</a:t>
            </a:r>
            <a:r>
              <a:rPr lang="fr-FR" dirty="0"/>
              <a:t> or an image </a:t>
            </a:r>
            <a:r>
              <a:rPr lang="fr-FR" dirty="0" err="1"/>
              <a:t>will</a:t>
            </a:r>
            <a:r>
              <a:rPr lang="fr-FR" dirty="0"/>
              <a:t> </a:t>
            </a:r>
            <a:r>
              <a:rPr lang="fr-FR" dirty="0" err="1"/>
              <a:t>appear</a:t>
            </a:r>
            <a:r>
              <a:rPr lang="fr-FR" dirty="0"/>
              <a:t> on the slide. </a:t>
            </a:r>
          </a:p>
          <a:p>
            <a:r>
              <a:rPr lang="fr-FR" dirty="0"/>
              <a:t>Read the </a:t>
            </a:r>
            <a:r>
              <a:rPr lang="fr-FR" dirty="0" err="1"/>
              <a:t>corresponding</a:t>
            </a:r>
            <a:r>
              <a:rPr lang="fr-FR" dirty="0"/>
              <a:t> notes </a:t>
            </a:r>
            <a:r>
              <a:rPr lang="fr-FR" dirty="0" err="1"/>
              <a:t>from</a:t>
            </a:r>
            <a:r>
              <a:rPr lang="fr-FR" dirty="0"/>
              <a:t> the </a:t>
            </a:r>
            <a:r>
              <a:rPr lang="fr-FR" dirty="0" err="1"/>
              <a:t>facilitators</a:t>
            </a:r>
            <a:r>
              <a:rPr lang="fr-FR" dirty="0"/>
              <a:t> notes, </a:t>
            </a:r>
            <a:r>
              <a:rPr lang="fr-FR" dirty="0" err="1"/>
              <a:t>before</a:t>
            </a:r>
            <a:r>
              <a:rPr lang="fr-FR" dirty="0"/>
              <a:t> </a:t>
            </a:r>
            <a:r>
              <a:rPr lang="fr-FR" dirty="0" err="1"/>
              <a:t>showing</a:t>
            </a:r>
            <a:r>
              <a:rPr lang="fr-FR" dirty="0"/>
              <a:t> the </a:t>
            </a:r>
            <a:r>
              <a:rPr lang="fr-FR" dirty="0" err="1"/>
              <a:t>following</a:t>
            </a:r>
            <a:r>
              <a:rPr lang="fr-FR" dirty="0"/>
              <a:t> content, </a:t>
            </a:r>
            <a:r>
              <a:rPr lang="fr-FR" dirty="0" err="1"/>
              <a:t>so</a:t>
            </a:r>
            <a:r>
              <a:rPr lang="fr-FR" dirty="0"/>
              <a:t> participants have time to process </a:t>
            </a:r>
            <a:r>
              <a:rPr lang="fr-FR" dirty="0" err="1"/>
              <a:t>what</a:t>
            </a:r>
            <a:r>
              <a:rPr lang="fr-FR" dirty="0"/>
              <a:t> </a:t>
            </a:r>
            <a:r>
              <a:rPr lang="fr-FR" dirty="0" err="1"/>
              <a:t>you</a:t>
            </a:r>
            <a:r>
              <a:rPr lang="fr-FR" dirty="0"/>
              <a:t> </a:t>
            </a:r>
            <a:r>
              <a:rPr lang="fr-FR" dirty="0" err="1"/>
              <a:t>say</a:t>
            </a:r>
            <a:r>
              <a:rPr lang="fr-FR" dirty="0"/>
              <a:t>, and </a:t>
            </a:r>
            <a:r>
              <a:rPr lang="fr-FR" dirty="0" err="1"/>
              <a:t>read</a:t>
            </a:r>
            <a:r>
              <a:rPr lang="fr-FR" dirty="0"/>
              <a:t> </a:t>
            </a:r>
            <a:r>
              <a:rPr lang="fr-FR" dirty="0" err="1"/>
              <a:t>each</a:t>
            </a:r>
            <a:r>
              <a:rPr lang="fr-FR" dirty="0"/>
              <a:t> point. </a:t>
            </a:r>
          </a:p>
          <a:p>
            <a:pPr marL="0" lvl="0" indent="0" algn="l" rtl="0">
              <a:spcBef>
                <a:spcPts val="0"/>
              </a:spcBef>
              <a:spcAft>
                <a:spcPts val="0"/>
              </a:spcAft>
              <a:buNone/>
            </a:pPr>
            <a:endParaRPr lang="en-US" b="1" dirty="0"/>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Donors, local governments, colleagues in other sectors and our beneficiaries themselves want to know what we are doing and why. The CPMS are our benchmark. They are the key way to </a:t>
            </a:r>
            <a:r>
              <a:rPr lang="en-US" dirty="0" err="1"/>
              <a:t>operationalise</a:t>
            </a:r>
            <a:r>
              <a:rPr lang="en-US" dirty="0"/>
              <a:t> or make real children's rights in the practice of humanitarian response. </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SzPts val="1100"/>
              <a:buNone/>
            </a:pPr>
            <a:r>
              <a:rPr lang="en-US" dirty="0"/>
              <a:t>They are a collaborative, inter-agency tool, that links with other initiatives, such as the Core Humanitarian Standard, INSPIRE and the Humanitarian Inclusion Standards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dirty="0"/>
          </a:p>
          <a:p>
            <a:pPr marL="0" lvl="0" indent="0" algn="l" rtl="0">
              <a:lnSpc>
                <a:spcPct val="115000"/>
              </a:lnSpc>
              <a:spcBef>
                <a:spcPts val="0"/>
              </a:spcBef>
              <a:spcAft>
                <a:spcPts val="0"/>
              </a:spcAft>
              <a:buSzPts val="1100"/>
              <a:buNone/>
            </a:pPr>
            <a:endParaRPr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dirty="0" err="1"/>
              <a:t>Contextualisation</a:t>
            </a:r>
            <a:r>
              <a:rPr lang="en-US" dirty="0"/>
              <a:t> is encouraged and can create ownership of the standards at every level. It builds a deeper understanding of child protection in the specific context for a wide range of actors. National coordination groups are therefore encouraged to adapt the CPMS. Please raise it with colleagues locally and then seek the guidance of the global CPMS team.</a:t>
            </a:r>
            <a:r>
              <a:rPr lang="en-CA" dirty="0"/>
              <a:t> </a:t>
            </a:r>
            <a:r>
              <a:rPr lang="en-US" dirty="0"/>
              <a:t>For more information, watch the short contextualization video on the Alliance’s </a:t>
            </a:r>
            <a:r>
              <a:rPr lang="en-US" dirty="0" err="1"/>
              <a:t>youtube</a:t>
            </a:r>
            <a:r>
              <a:rPr lang="en-US" dirty="0"/>
              <a:t> channel.</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BOX: The CPMS aim at improving the quality and accountability of our programing and increasing impact for children’s protection and well-being in humanitarian action (</a:t>
            </a:r>
            <a:r>
              <a:rPr lang="en-US" sz="1800" b="0" i="0" u="none" strike="noStrike" baseline="0" dirty="0">
                <a:latin typeface="HelveticaNeue-Light-Identity-H"/>
              </a:rPr>
              <a:t>internal displacement and refugee contexts)</a:t>
            </a:r>
            <a:r>
              <a:rPr lang="en-US" dirty="0"/>
              <a:t>, by establishing common principles, </a:t>
            </a:r>
            <a:r>
              <a:rPr lang="en-US" sz="1800" b="0" i="0" u="none" strike="noStrike" baseline="0" dirty="0">
                <a:latin typeface="HelveticaNeue-Light-Identity-H"/>
              </a:rPr>
              <a:t>evidence, prevention</a:t>
            </a:r>
            <a:r>
              <a:rPr lang="en-US" dirty="0"/>
              <a:t> and goals to achieve. They provide a synthesis of good practice and learning to date.</a:t>
            </a:r>
          </a:p>
          <a:p>
            <a:pPr marL="0" lvl="0" indent="0" algn="l" rtl="0">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an overview of the CPMS structure: there are 28 Standards across 4 pillars and 10 CPHA principles threaded throughout. </a:t>
            </a:r>
          </a:p>
          <a:p>
            <a:pPr marL="0" lvl="0" indent="0" algn="l" rtl="0">
              <a:spcBef>
                <a:spcPts val="0"/>
              </a:spcBef>
              <a:spcAft>
                <a:spcPts val="0"/>
              </a:spcAft>
              <a:buNone/>
            </a:pPr>
            <a:r>
              <a:rPr lang="en-US" dirty="0"/>
              <a:t>You can find this overview on the back of the CPMS handbook or in the online handbook; it’s a practical way of locating quickly a specific topic.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presentation focuses on Standard 4: </a:t>
            </a:r>
            <a:r>
              <a:rPr lang="en-US" dirty="0" err="1"/>
              <a:t>Programme</a:t>
            </a:r>
            <a:r>
              <a:rPr lang="en-US" dirty="0"/>
              <a:t> cycle management</a:t>
            </a:r>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Standard is part of the first Pillar related to quality response, which are common across all areas of child protection programming, applicable in all situations and contexts, during </a:t>
            </a:r>
            <a:r>
              <a:rPr lang="fr-FR" dirty="0" err="1"/>
              <a:t>preparedness</a:t>
            </a:r>
            <a:r>
              <a:rPr lang="fr-FR" dirty="0"/>
              <a:t> and </a:t>
            </a:r>
            <a:r>
              <a:rPr lang="fr-FR" dirty="0" err="1"/>
              <a:t>response</a:t>
            </a:r>
            <a:r>
              <a:rPr lang="fr-FR" dirty="0"/>
              <a:t> phases. </a:t>
            </a:r>
            <a:r>
              <a:rPr lang="fr-FR" dirty="0" err="1"/>
              <a:t>They</a:t>
            </a:r>
            <a:r>
              <a:rPr lang="fr-FR" dirty="0"/>
              <a:t> are ALL </a:t>
            </a:r>
            <a:r>
              <a:rPr lang="fr-FR" dirty="0" err="1"/>
              <a:t>fundamental</a:t>
            </a:r>
            <a:r>
              <a:rPr lang="fr-FR" dirty="0"/>
              <a:t> to </a:t>
            </a:r>
            <a:r>
              <a:rPr lang="fr-FR" dirty="0" err="1"/>
              <a:t>reach</a:t>
            </a:r>
            <a:r>
              <a:rPr lang="fr-FR" dirty="0"/>
              <a:t> the </a:t>
            </a:r>
            <a:r>
              <a:rPr lang="fr-FR" dirty="0" err="1"/>
              <a:t>level</a:t>
            </a:r>
            <a:r>
              <a:rPr lang="fr-FR" dirty="0"/>
              <a:t> of </a:t>
            </a:r>
            <a:r>
              <a:rPr lang="fr-FR" dirty="0" err="1"/>
              <a:t>quality</a:t>
            </a:r>
            <a:r>
              <a:rPr lang="fr-FR" dirty="0"/>
              <a:t> </a:t>
            </a:r>
            <a:r>
              <a:rPr lang="fr-FR" dirty="0" err="1"/>
              <a:t>we</a:t>
            </a:r>
            <a:r>
              <a:rPr lang="fr-FR" dirty="0"/>
              <a:t> are </a:t>
            </a:r>
            <a:r>
              <a:rPr lang="fr-FR" dirty="0" err="1"/>
              <a:t>aiming</a:t>
            </a:r>
            <a:r>
              <a:rPr lang="fr-FR" dirty="0"/>
              <a:t> for as </a:t>
            </a:r>
            <a:r>
              <a:rPr lang="fr-FR" dirty="0" err="1"/>
              <a:t>practitioners</a:t>
            </a:r>
            <a:r>
              <a:rPr lang="fr-FR"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Quality standards should be used in conjunction with all the rest of the Standards (7–28) &amp; </a:t>
            </a:r>
            <a:r>
              <a:rPr lang="fr-FR" dirty="0"/>
              <a:t>the </a:t>
            </a:r>
            <a:r>
              <a:rPr lang="fr-FR" i="1" dirty="0"/>
              <a:t>CPMS</a:t>
            </a:r>
            <a:r>
              <a:rPr lang="fr-FR" dirty="0"/>
              <a:t> </a:t>
            </a:r>
            <a:r>
              <a:rPr lang="fr-FR" dirty="0" err="1"/>
              <a:t>principles</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This Standard </a:t>
            </a:r>
            <a:r>
              <a:rPr lang="fr-FR" dirty="0" err="1"/>
              <a:t>is</a:t>
            </a:r>
            <a:r>
              <a:rPr lang="fr-FR" dirty="0"/>
              <a:t> </a:t>
            </a:r>
            <a:r>
              <a:rPr lang="en-US" dirty="0"/>
              <a:t>complementary to the </a:t>
            </a:r>
            <a:r>
              <a:rPr lang="en-US" i="1" dirty="0">
                <a:hlinkClick r:id="rId3"/>
              </a:rPr>
              <a:t>Core Humanitarian Standard on Quality and Accountability (CHS)</a:t>
            </a:r>
            <a:r>
              <a:rPr lang="en-US" i="1" dirty="0"/>
              <a:t>,as a whole, </a:t>
            </a:r>
            <a:r>
              <a:rPr lang="en-US" dirty="0"/>
              <a:t>and should be used with 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DEF: </a:t>
            </a:r>
            <a:r>
              <a:rPr lang="en-US" dirty="0" err="1">
                <a:latin typeface="Arial"/>
                <a:ea typeface="Arial"/>
                <a:cs typeface="Arial"/>
                <a:sym typeface="Arial"/>
              </a:rPr>
              <a:t>Programme</a:t>
            </a:r>
            <a:r>
              <a:rPr lang="en-US" dirty="0">
                <a:latin typeface="Arial"/>
                <a:ea typeface="Arial"/>
                <a:cs typeface="Arial"/>
                <a:sym typeface="Arial"/>
              </a:rPr>
              <a:t> cycle management is the cyclical process of designing, planning, managing, monitoring and evaluating </a:t>
            </a:r>
            <a:r>
              <a:rPr lang="en-US" dirty="0" err="1">
                <a:latin typeface="Arial"/>
                <a:ea typeface="Arial"/>
                <a:cs typeface="Arial"/>
                <a:sym typeface="Arial"/>
              </a:rPr>
              <a:t>programmes</a:t>
            </a:r>
            <a:r>
              <a:rPr lang="en-US" dirty="0">
                <a:latin typeface="Arial"/>
                <a:ea typeface="Arial"/>
                <a:cs typeface="Arial"/>
                <a:sym typeface="Arial"/>
              </a:rPr>
              <a:t>. Based on learning and evidence generated through the 5 steps, programming should be continuously adapted. </a:t>
            </a:r>
            <a:r>
              <a:rPr lang="en-US" i="1" dirty="0">
                <a:latin typeface="Arial"/>
                <a:ea typeface="Arial"/>
                <a:cs typeface="Arial"/>
                <a:sym typeface="Arial"/>
              </a:rPr>
              <a:t>(see image of the </a:t>
            </a:r>
            <a:r>
              <a:rPr lang="en-US" i="1" dirty="0" err="1">
                <a:latin typeface="Arial"/>
                <a:ea typeface="Arial"/>
                <a:cs typeface="Arial"/>
                <a:sym typeface="Arial"/>
              </a:rPr>
              <a:t>programme</a:t>
            </a:r>
            <a:r>
              <a:rPr lang="en-US" i="1" dirty="0">
                <a:latin typeface="Arial"/>
                <a:ea typeface="Arial"/>
                <a:cs typeface="Arial"/>
                <a:sym typeface="Arial"/>
              </a:rPr>
              <a:t> cycle)</a:t>
            </a: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This standard brings a child protection focus to </a:t>
            </a:r>
            <a:r>
              <a:rPr lang="en-US" dirty="0" err="1">
                <a:latin typeface="Arial"/>
                <a:ea typeface="Arial"/>
                <a:cs typeface="Arial"/>
                <a:sym typeface="Arial"/>
              </a:rPr>
              <a:t>programme</a:t>
            </a:r>
            <a:r>
              <a:rPr lang="en-US" dirty="0">
                <a:latin typeface="Arial"/>
                <a:ea typeface="Arial"/>
                <a:cs typeface="Arial"/>
                <a:sym typeface="Arial"/>
              </a:rPr>
              <a:t> cycle management by including considerations related to child development and child rights in humanitarian action. It </a:t>
            </a:r>
            <a:r>
              <a:rPr lang="en-US" dirty="0">
                <a:effectLst/>
                <a:latin typeface="Arial" panose="020B0604020202020204" pitchFamily="34" charset="0"/>
              </a:rPr>
              <a:t>highlights the importance of child-protection oriented programming. </a:t>
            </a:r>
            <a:endParaRPr lang="en-US" dirty="0">
              <a:latin typeface="Arial"/>
              <a:ea typeface="Arial"/>
              <a:cs typeface="Arial"/>
              <a:sym typeface="Arial"/>
            </a:endParaRP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The idea is to ensure that CP </a:t>
            </a:r>
            <a:r>
              <a:rPr lang="en-US" dirty="0" err="1">
                <a:latin typeface="Arial"/>
                <a:ea typeface="Arial"/>
                <a:cs typeface="Arial"/>
                <a:sym typeface="Arial"/>
              </a:rPr>
              <a:t>programmes</a:t>
            </a:r>
            <a:r>
              <a:rPr lang="en-US" dirty="0">
                <a:latin typeface="Arial"/>
                <a:ea typeface="Arial"/>
                <a:cs typeface="Arial"/>
                <a:sym typeface="Arial"/>
              </a:rPr>
              <a:t> are designed, planned, managed, monitored and evaluated through structured processes and methodologies</a:t>
            </a: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It stresses the importance of continuously adapting our </a:t>
            </a:r>
            <a:r>
              <a:rPr lang="en-US" dirty="0" err="1">
                <a:latin typeface="Arial"/>
                <a:ea typeface="Arial"/>
                <a:cs typeface="Arial"/>
                <a:sym typeface="Arial"/>
              </a:rPr>
              <a:t>programmes</a:t>
            </a:r>
            <a:r>
              <a:rPr lang="en-US" dirty="0">
                <a:latin typeface="Arial"/>
                <a:ea typeface="Arial"/>
                <a:cs typeface="Arial"/>
                <a:sym typeface="Arial"/>
              </a:rPr>
              <a:t>, based on learning and evidence generation collected by contextualized PCM methods, </a:t>
            </a:r>
            <a:r>
              <a:rPr lang="es-ES" sz="1800" b="0" i="0" u="none" strike="noStrike" baseline="0" dirty="0" err="1">
                <a:latin typeface="HelveticaNeue-Light-Identity-H"/>
              </a:rPr>
              <a:t>tools</a:t>
            </a:r>
            <a:r>
              <a:rPr lang="es-ES" sz="1800" b="0" i="0" u="none" strike="noStrike" baseline="0" dirty="0">
                <a:latin typeface="HelveticaNeue-Light-Identity-H"/>
              </a:rPr>
              <a:t> and </a:t>
            </a:r>
            <a:r>
              <a:rPr lang="es-ES" sz="1800" b="0" i="0" u="none" strike="noStrike" baseline="0" dirty="0" err="1">
                <a:latin typeface="HelveticaNeue-Light-Identity-H"/>
              </a:rPr>
              <a:t>procedures</a:t>
            </a:r>
            <a:endParaRPr lang="es-ES" sz="1800" b="0" i="0" u="none" strike="noStrike" baseline="0" dirty="0">
              <a:latin typeface="HelveticaNeue-Light-Identity-H"/>
            </a:endParaRPr>
          </a:p>
          <a:p>
            <a:pPr marL="171450" lvl="0" indent="-171450" algn="l" rtl="0">
              <a:spcBef>
                <a:spcPts val="0"/>
              </a:spcBef>
              <a:spcAft>
                <a:spcPts val="0"/>
              </a:spcAft>
              <a:buFont typeface="Arial" panose="020B0604020202020204" pitchFamily="34" charset="0"/>
              <a:buChar char="•"/>
            </a:pPr>
            <a:r>
              <a:rPr lang="en-US" dirty="0"/>
              <a:t>We need to set up proactive mechanisms to gather the feedback from the children and the community members (which can include inquiries and complaints) to reorient / adjust intervention (the approach, methodology…) or address safeguarding issues (CHS commitment 4 and 5)</a:t>
            </a:r>
            <a:endParaRPr lang="en-US" dirty="0">
              <a:latin typeface="Arial"/>
              <a:ea typeface="Arial"/>
              <a:cs typeface="Arial"/>
              <a:sym typeface="Arial"/>
            </a:endParaRPr>
          </a:p>
          <a:p>
            <a:pPr marL="171450" lvl="0" indent="-171450" algn="l" rtl="0">
              <a:spcBef>
                <a:spcPts val="0"/>
              </a:spcBef>
              <a:spcAft>
                <a:spcPts val="0"/>
              </a:spcAft>
              <a:buFont typeface="Arial" panose="020B0604020202020204" pitchFamily="34" charset="0"/>
              <a:buChar char="•"/>
            </a:pPr>
            <a:endParaRPr lang="en-US" dirty="0">
              <a:latin typeface="Arial"/>
              <a:ea typeface="Arial"/>
              <a:cs typeface="Arial"/>
              <a:sym typeface="Arial"/>
            </a:endParaRP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This Standard links especially with the approach of </a:t>
            </a:r>
            <a:r>
              <a:rPr lang="en-US" b="1" dirty="0">
                <a:latin typeface="Arial"/>
                <a:ea typeface="Arial"/>
                <a:cs typeface="Arial"/>
                <a:sym typeface="Arial"/>
              </a:rPr>
              <a:t>prevention</a:t>
            </a:r>
            <a:r>
              <a:rPr lang="en-US" dirty="0">
                <a:latin typeface="Arial"/>
                <a:ea typeface="Arial"/>
                <a:cs typeface="Arial"/>
                <a:sym typeface="Arial"/>
              </a:rPr>
              <a:t>, intending to mitigate any risks programming might directly or indirectly cause (w/ data collection for instance)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prevention icon</a:t>
            </a:r>
            <a:r>
              <a:rPr lang="en-US" i="1" dirty="0"/>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0" dirty="0">
              <a:latin typeface="Calibri"/>
              <a:ea typeface="Arial"/>
              <a:cs typeface="Calibri"/>
              <a:sym typeface="Calibri"/>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Arial"/>
                <a:cs typeface="Arial"/>
                <a:sym typeface="Arial"/>
              </a:rPr>
              <a:t>Discussion Prompt: </a:t>
            </a:r>
            <a:r>
              <a:rPr lang="en-US" dirty="0">
                <a:latin typeface="Arial"/>
                <a:ea typeface="Arial"/>
                <a:cs typeface="Arial"/>
                <a:sym typeface="Arial"/>
              </a:rPr>
              <a:t>what </a:t>
            </a:r>
            <a:r>
              <a:rPr lang="fr-FR" dirty="0">
                <a:latin typeface="Arial"/>
                <a:ea typeface="Arial"/>
                <a:cs typeface="Arial"/>
                <a:sym typeface="Arial"/>
              </a:rPr>
              <a:t>are the </a:t>
            </a:r>
            <a:r>
              <a:rPr lang="fr-FR" dirty="0" err="1">
                <a:latin typeface="Arial"/>
                <a:ea typeface="Arial"/>
                <a:cs typeface="Arial"/>
                <a:sym typeface="Arial"/>
              </a:rPr>
              <a:t>steps</a:t>
            </a:r>
            <a:r>
              <a:rPr lang="fr-FR" dirty="0">
                <a:latin typeface="Arial"/>
                <a:ea typeface="Arial"/>
                <a:cs typeface="Arial"/>
                <a:sym typeface="Arial"/>
              </a:rPr>
              <a:t> in PCM?</a:t>
            </a:r>
            <a:endParaRPr lang="fr-FR"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a:t>-&gt; </a:t>
            </a:r>
            <a:r>
              <a:rPr lang="en-US" dirty="0"/>
              <a:t>The </a:t>
            </a:r>
            <a:r>
              <a:rPr lang="en-US" dirty="0" err="1">
                <a:hlinkClick r:id="rId4"/>
              </a:rPr>
              <a:t>programme</a:t>
            </a:r>
            <a:r>
              <a:rPr lang="en-US" dirty="0">
                <a:hlinkClick r:id="rId4"/>
              </a:rPr>
              <a:t> cycle</a:t>
            </a:r>
            <a:r>
              <a:rPr lang="en-US" dirty="0"/>
              <a:t> consists of five core steps: (1) preparedness; (2) needs assessment and situation analysis; (3) design and planning; (4) implementation and monitoring; and (5) evaluation and learning.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Standard 4 states: </a:t>
            </a:r>
            <a:r>
              <a:rPr lang="en-US" dirty="0"/>
              <a:t>“All child protection </a:t>
            </a:r>
            <a:r>
              <a:rPr lang="en-US" dirty="0" err="1"/>
              <a:t>programmes</a:t>
            </a:r>
            <a:r>
              <a:rPr lang="en-US" dirty="0"/>
              <a:t> are designed, planned, managed, monitored and evaluated through structured processes and methodologies that build on existing capacities and resources, address evolving child protection risks and needs, and are continuously adapted based on learning and evidence.”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b="1" dirty="0"/>
              <a:t>(1) </a:t>
            </a:r>
            <a:r>
              <a:rPr lang="fr-FR" b="1" dirty="0" err="1"/>
              <a:t>Preparedness</a:t>
            </a:r>
            <a:r>
              <a:rPr lang="en-US" b="1" dirty="0"/>
              <a:t>: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effectLst/>
                <a:latin typeface="Arial" panose="020B0604020202020204" pitchFamily="34" charset="0"/>
              </a:rPr>
              <a:t>The Standard </a:t>
            </a:r>
            <a:r>
              <a:rPr lang="en-US" dirty="0" err="1">
                <a:effectLst/>
                <a:latin typeface="Arial" panose="020B0604020202020204" pitchFamily="34" charset="0"/>
              </a:rPr>
              <a:t>emphasises</a:t>
            </a:r>
            <a:r>
              <a:rPr lang="en-US" dirty="0">
                <a:effectLst/>
                <a:latin typeface="Arial" panose="020B0604020202020204" pitchFamily="34" charset="0"/>
              </a:rPr>
              <a:t> that the starting point for any intervention is an understanding of the current child protection situation in a given context. This includes:</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dirty="0">
                <a:effectLst/>
                <a:latin typeface="Arial" panose="020B0604020202020204" pitchFamily="34" charset="0"/>
              </a:rPr>
              <a:t>- Understanding f</a:t>
            </a:r>
            <a:r>
              <a:rPr lang="en-US" dirty="0"/>
              <a:t>ormal and informal child protection systems at all levels of the socio-ecological model</a:t>
            </a:r>
            <a:endParaRPr lang="en-US"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n-US" dirty="0">
                <a:effectLst/>
                <a:latin typeface="Arial" panose="020B0604020202020204" pitchFamily="34" charset="0"/>
              </a:rPr>
              <a:t>Understanding cultural and social norms related to children and their protection, </a:t>
            </a:r>
            <a:r>
              <a:rPr lang="fr-FR" dirty="0" err="1"/>
              <a:t>gender</a:t>
            </a:r>
            <a:r>
              <a:rPr lang="fr-FR" dirty="0"/>
              <a:t> </a:t>
            </a:r>
            <a:r>
              <a:rPr lang="fr-FR" dirty="0" err="1"/>
              <a:t>roles</a:t>
            </a:r>
            <a:r>
              <a:rPr lang="fr-FR" dirty="0"/>
              <a:t> and </a:t>
            </a:r>
            <a:r>
              <a:rPr lang="fr-FR" dirty="0" err="1"/>
              <a:t>identities</a:t>
            </a:r>
            <a:endParaRPr lang="fr-FR" dirty="0"/>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n-US" dirty="0"/>
              <a:t>Investigating community-level child protection interventions and protection capacities, including traditional coping mechanisms;</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n-US" dirty="0">
                <a:effectLst/>
                <a:latin typeface="Arial" panose="020B0604020202020204" pitchFamily="34" charset="0"/>
              </a:rPr>
              <a:t>Knowing about the </a:t>
            </a:r>
            <a:r>
              <a:rPr lang="en-US" dirty="0" err="1">
                <a:effectLst/>
                <a:latin typeface="Arial" panose="020B0604020202020204" pitchFamily="34" charset="0"/>
              </a:rPr>
              <a:t>the</a:t>
            </a:r>
            <a:r>
              <a:rPr lang="en-US" dirty="0">
                <a:effectLst/>
                <a:latin typeface="Arial" panose="020B0604020202020204" pitchFamily="34" charset="0"/>
              </a:rPr>
              <a:t> international legal framework, domestic l</a:t>
            </a:r>
            <a:r>
              <a:rPr lang="en-US" dirty="0"/>
              <a:t>aws and policies related to children’s rights and at-risk populations; and</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n-US" dirty="0"/>
              <a:t>Other information relevant to the protection of children.</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endParaRPr lang="fr-FR"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effectLst/>
                <a:latin typeface="Arial" panose="020B0604020202020204" pitchFamily="34" charset="0"/>
              </a:rPr>
              <a:t>This entails not only looking at needs, but also understanding the inherent capacities of children, families, communities and the child protection system in a given context, and where possible, using a rights-based approach. </a:t>
            </a:r>
            <a:endParaRPr lang="fr-FR" dirty="0"/>
          </a:p>
          <a:p>
            <a:pPr marL="0" marR="0" lvl="0" indent="0" algn="l" rtl="0">
              <a:lnSpc>
                <a:spcPct val="100000"/>
              </a:lnSpc>
              <a:spcBef>
                <a:spcPts val="0"/>
              </a:spcBef>
              <a:spcAft>
                <a:spcPts val="0"/>
              </a:spcAft>
              <a:buClr>
                <a:schemeClr val="dk1"/>
              </a:buClr>
              <a:buSzPts val="1200"/>
              <a:buFont typeface="Calibri"/>
              <a:buNone/>
            </a:pPr>
            <a:endParaRPr lang="en-US" sz="1200" b="0" i="0" u="none" strike="noStrike" baseline="0" dirty="0">
              <a:latin typeface="+mn-lt"/>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(2) Needs assessment and situation analysis</a:t>
            </a:r>
            <a:endParaRPr lang="en-US" sz="1200" b="1" i="0" u="none" strike="noStrike" baseline="0" dirty="0">
              <a:effectLst/>
              <a:latin typeface="+mn-lt"/>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effectLst/>
                <a:latin typeface="Arial" panose="020B0604020202020204" pitchFamily="34" charset="0"/>
              </a:rPr>
              <a:t>A structured and coordinated assessment and analysis of child protection needs and communities’ resources and capacity to protect children is a critical part of a child protection humanitarian response.</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effectLst/>
                <a:latin typeface="Arial" panose="020B0604020202020204" pitchFamily="34" charset="0"/>
              </a:rPr>
              <a:t>Assessments and analysis of the data provide the evidence base for strategic planning, and establish baseline information upon which situation and response monitoring systems will rely.</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effectLst/>
                <a:latin typeface="Arial" panose="020B0604020202020204" pitchFamily="34" charset="0"/>
              </a:rPr>
              <a:t>How information is gathered, shared, protected, </a:t>
            </a:r>
            <a:r>
              <a:rPr lang="en-US" dirty="0" err="1">
                <a:effectLst/>
                <a:latin typeface="Arial" panose="020B0604020202020204" pitchFamily="34" charset="0"/>
              </a:rPr>
              <a:t>analysed</a:t>
            </a:r>
            <a:r>
              <a:rPr lang="en-US" dirty="0">
                <a:effectLst/>
                <a:latin typeface="Arial" panose="020B0604020202020204" pitchFamily="34" charset="0"/>
              </a:rPr>
              <a:t> and used to inform </a:t>
            </a:r>
            <a:r>
              <a:rPr lang="en-US" dirty="0" err="1">
                <a:effectLst/>
                <a:latin typeface="Arial" panose="020B0604020202020204" pitchFamily="34" charset="0"/>
              </a:rPr>
              <a:t>programme</a:t>
            </a:r>
            <a:r>
              <a:rPr lang="en-US" dirty="0">
                <a:effectLst/>
                <a:latin typeface="Arial" panose="020B0604020202020204" pitchFamily="34" charset="0"/>
              </a:rPr>
              <a:t> and project design determines whether it is a quality process that enables better protection for children and meets their needs in an appropriate and respectful manner that facilitates community ownership.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rtl="0">
              <a:lnSpc>
                <a:spcPct val="100000"/>
              </a:lnSpc>
              <a:spcBef>
                <a:spcPts val="0"/>
              </a:spcBef>
              <a:spcAft>
                <a:spcPts val="0"/>
              </a:spcAft>
              <a:buClr>
                <a:schemeClr val="dk1"/>
              </a:buClr>
              <a:buSzPts val="1200"/>
              <a:buFont typeface="Arial" panose="020B0604020202020204" pitchFamily="34" charset="0"/>
              <a:buNone/>
            </a:pPr>
            <a:r>
              <a:rPr lang="en-US" b="1" dirty="0"/>
              <a:t>(3) design and planning</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effectLst/>
                <a:latin typeface="Arial" panose="020B0604020202020204" pitchFamily="34" charset="0"/>
              </a:rPr>
              <a:t>Child protection </a:t>
            </a:r>
            <a:r>
              <a:rPr lang="en-US" dirty="0" err="1">
                <a:effectLst/>
                <a:latin typeface="Arial" panose="020B0604020202020204" pitchFamily="34" charset="0"/>
              </a:rPr>
              <a:t>programmes</a:t>
            </a:r>
            <a:r>
              <a:rPr lang="en-US" dirty="0">
                <a:effectLst/>
                <a:latin typeface="Arial" panose="020B0604020202020204" pitchFamily="34" charset="0"/>
              </a:rPr>
              <a:t> should be designed to address the most prevalent and widespread child protection needs that cannot or will not be met by the existing State or community capacities, </a:t>
            </a:r>
            <a:r>
              <a:rPr lang="en-US" dirty="0" err="1">
                <a:effectLst/>
                <a:latin typeface="Arial" panose="020B0604020202020204" pitchFamily="34" charset="0"/>
              </a:rPr>
              <a:t>p</a:t>
            </a:r>
            <a:r>
              <a:rPr lang="en-US" dirty="0" err="1"/>
              <a:t>rioritising</a:t>
            </a:r>
            <a:r>
              <a:rPr lang="en-US" dirty="0"/>
              <a:t> life-saving actions in the early response phase, </a:t>
            </a:r>
            <a:r>
              <a:rPr lang="en-US" dirty="0">
                <a:effectLst/>
                <a:latin typeface="Arial" panose="020B0604020202020204" pitchFamily="34" charset="0"/>
              </a:rPr>
              <a:t>while building on functioning structures/</a:t>
            </a:r>
            <a:r>
              <a:rPr lang="fr-FR" dirty="0" err="1"/>
              <a:t>sustainable</a:t>
            </a:r>
            <a:r>
              <a:rPr lang="fr-FR" dirty="0"/>
              <a:t>, </a:t>
            </a:r>
            <a:r>
              <a:rPr lang="fr-FR" dirty="0" err="1"/>
              <a:t>community-level</a:t>
            </a:r>
            <a:r>
              <a:rPr lang="fr-FR" dirty="0"/>
              <a:t> </a:t>
            </a:r>
            <a:r>
              <a:rPr lang="fr-FR" dirty="0" err="1"/>
              <a:t>approaches</a:t>
            </a:r>
            <a:r>
              <a:rPr lang="en-US" dirty="0">
                <a:effectLst/>
                <a:latin typeface="Arial" panose="020B0604020202020204" pitchFamily="34" charset="0"/>
              </a:rPr>
              <a:t> where they do exist</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effectLst/>
                <a:latin typeface="Arial" panose="020B0604020202020204" pitchFamily="34" charset="0"/>
              </a:rPr>
              <a:t>The CPMS child protection strategies (Standards 15-18) can be used to address the priority child protection needs as detailed in Standards 7-14.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Plan and implement actions that create complementarity between community-, national-, and international-level </a:t>
            </a:r>
            <a:r>
              <a:rPr lang="en-US" dirty="0" err="1"/>
              <a:t>organisations</a:t>
            </a:r>
            <a:r>
              <a:rPr lang="en-US" dirty="0"/>
              <a:t> so that the humanitarian response strengthens, and does not undermine, existing structures and systems.</a:t>
            </a:r>
            <a:endParaRPr lang="en-US" dirty="0">
              <a:effectLst/>
              <a:latin typeface="Arial" panose="020B0604020202020204" pitchFamily="34" charset="0"/>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effectLst/>
                <a:latin typeface="Arial" panose="020B0604020202020204" pitchFamily="34" charset="0"/>
              </a:rPr>
              <a:t>Child protection </a:t>
            </a:r>
            <a:r>
              <a:rPr lang="en-US" dirty="0" err="1">
                <a:effectLst/>
                <a:latin typeface="Arial" panose="020B0604020202020204" pitchFamily="34" charset="0"/>
              </a:rPr>
              <a:t>programmes</a:t>
            </a:r>
            <a:r>
              <a:rPr lang="en-US" dirty="0">
                <a:effectLst/>
                <a:latin typeface="Arial" panose="020B0604020202020204" pitchFamily="34" charset="0"/>
              </a:rPr>
              <a:t> should focus on: Preventing or mitigating the factors that expose children to risk; strengthening children’s resilience; supporting families to care for and protect their children; considering </a:t>
            </a:r>
            <a:r>
              <a:rPr lang="en-US" dirty="0" err="1">
                <a:effectLst/>
                <a:latin typeface="Arial" panose="020B0604020202020204" pitchFamily="34" charset="0"/>
              </a:rPr>
              <a:t>marginalised</a:t>
            </a:r>
            <a:r>
              <a:rPr lang="en-US" dirty="0">
                <a:effectLst/>
                <a:latin typeface="Arial" panose="020B0604020202020204" pitchFamily="34" charset="0"/>
              </a:rPr>
              <a:t> children and those most at risk; reinforcing the existing protective mechanisms within communities, including informal community-based protection mechanisms and other community- based </a:t>
            </a:r>
            <a:r>
              <a:rPr lang="en-US" dirty="0" err="1">
                <a:effectLst/>
                <a:latin typeface="Arial" panose="020B0604020202020204" pitchFamily="34" charset="0"/>
              </a:rPr>
              <a:t>organisations</a:t>
            </a:r>
            <a:r>
              <a:rPr lang="en-US" dirty="0">
                <a:effectLst/>
                <a:latin typeface="Arial" panose="020B0604020202020204" pitchFamily="34" charset="0"/>
              </a:rPr>
              <a:t>; and fortifying or extending the existing components of the child protection system.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effectLst/>
                <a:latin typeface="Arial" panose="020B0604020202020204" pitchFamily="34" charset="0"/>
              </a:rPr>
              <a:t>It is important to think through the end game during the design phase in terms of what the </a:t>
            </a:r>
            <a:r>
              <a:rPr lang="en-US" dirty="0" err="1">
                <a:effectLst/>
                <a:latin typeface="Arial" panose="020B0604020202020204" pitchFamily="34" charset="0"/>
              </a:rPr>
              <a:t>programme</a:t>
            </a:r>
            <a:r>
              <a:rPr lang="en-US" dirty="0">
                <a:effectLst/>
                <a:latin typeface="Arial" panose="020B0604020202020204" pitchFamily="34" charset="0"/>
              </a:rPr>
              <a:t> should achieve and a budget covering </a:t>
            </a:r>
            <a:r>
              <a:rPr lang="en-US" dirty="0"/>
              <a:t>quality implementation, monitoring, evaluation and learning activities.</a:t>
            </a:r>
            <a:endParaRPr lang="en-US" dirty="0">
              <a:effectLst/>
              <a:latin typeface="Arial" panose="020B0604020202020204" pitchFamily="34" charset="0"/>
            </a:endParaRP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sz="1200" b="0" i="0" u="none" strike="noStrike" baseline="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b="1" dirty="0"/>
              <a:t>(4) implementation and monitoring</a:t>
            </a:r>
            <a:r>
              <a:rPr lang="en-US" dirty="0"/>
              <a:t>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effectLst/>
                <a:latin typeface="Arial" panose="020B0604020202020204" pitchFamily="34" charset="0"/>
              </a:rPr>
              <a:t>Checking on how our activities impact on the children, what progress the </a:t>
            </a:r>
            <a:r>
              <a:rPr lang="en-US" dirty="0" err="1">
                <a:effectLst/>
                <a:latin typeface="Arial" panose="020B0604020202020204" pitchFamily="34" charset="0"/>
              </a:rPr>
              <a:t>programmes</a:t>
            </a:r>
            <a:r>
              <a:rPr lang="en-US" dirty="0">
                <a:effectLst/>
                <a:latin typeface="Arial" panose="020B0604020202020204" pitchFamily="34" charset="0"/>
              </a:rPr>
              <a:t> are accomplishing, through outputs and outcomes monitoring, is key.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effectLst/>
                <a:latin typeface="Arial" panose="020B0604020202020204" pitchFamily="34" charset="0"/>
              </a:rPr>
              <a:t>The CPMS Standards 1-6 can be used to ensure quality, that depends on: coordination; human resources, including child safeguarding policies; communication, advocacy and media; </a:t>
            </a:r>
            <a:r>
              <a:rPr lang="en-US" dirty="0" err="1">
                <a:effectLst/>
                <a:latin typeface="Arial" panose="020B0604020202020204" pitchFamily="34" charset="0"/>
              </a:rPr>
              <a:t>programme</a:t>
            </a:r>
            <a:r>
              <a:rPr lang="en-US" dirty="0">
                <a:effectLst/>
                <a:latin typeface="Arial" panose="020B0604020202020204" pitchFamily="34" charset="0"/>
              </a:rPr>
              <a:t> cycle management; information management and monitoring.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effectLst/>
                <a:latin typeface="Arial" panose="020B0604020202020204" pitchFamily="34" charset="0"/>
              </a:rPr>
              <a:t>The CPMS details key considerations as regards child safeguarding considerations (i.e. </a:t>
            </a:r>
            <a:r>
              <a:rPr lang="en-US" dirty="0"/>
              <a:t>child-friendly and gender-, age-, disability- and culturally sensitive mechanisms)</a:t>
            </a:r>
            <a:r>
              <a:rPr lang="en-US" dirty="0">
                <a:effectLst/>
                <a:latin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err="1"/>
              <a:t>Programme</a:t>
            </a:r>
            <a:r>
              <a:rPr lang="en-US" dirty="0"/>
              <a:t> plans and services should be inclusive and accessible from the beginning of implementation, and should mitigate risks, unintended negative consequences of </a:t>
            </a:r>
            <a:r>
              <a:rPr lang="en-US" dirty="0" err="1"/>
              <a:t>programme</a:t>
            </a:r>
            <a:r>
              <a:rPr lang="en-US" dirty="0"/>
              <a:t> interventions, and ensure that engaging children and communities in monitoring will not cause harm</a:t>
            </a: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b="1" dirty="0"/>
              <a:t>(5) evaluation and learning</a:t>
            </a:r>
            <a:endParaRPr lang="en-US" dirty="0">
              <a:effectLst/>
              <a:latin typeface="Arial" panose="020B0604020202020204" pitchFamily="34" charset="0"/>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effectLst/>
                <a:latin typeface="Arial" panose="020B0604020202020204" pitchFamily="34" charset="0"/>
              </a:rPr>
              <a:t>One of the key ways the Standards can be used is to guide evaluation of the quality and effectiveness of humanitarian interventions. The CPMS can help structure and inform the evaluation by providing a baseline of good practice, benchmarks for key actions &amp; indicators against which the child protection project or </a:t>
            </a:r>
            <a:r>
              <a:rPr lang="en-US" dirty="0" err="1">
                <a:effectLst/>
                <a:latin typeface="Arial" panose="020B0604020202020204" pitchFamily="34" charset="0"/>
              </a:rPr>
              <a:t>programme</a:t>
            </a:r>
            <a:r>
              <a:rPr lang="en-US" dirty="0">
                <a:effectLst/>
                <a:latin typeface="Arial" panose="020B0604020202020204" pitchFamily="34" charset="0"/>
              </a:rPr>
              <a:t> can be assessed.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effectLst/>
                <a:latin typeface="Arial" panose="020B0604020202020204" pitchFamily="34" charset="0"/>
              </a:rPr>
              <a:t>The CPMS also inform the evaluation process, guiding the evaluation process itself, through involvement of stakeholders and consideration of the principles. The people affected, including children, are the best judges of changes in their lives and the CPMS </a:t>
            </a:r>
            <a:r>
              <a:rPr lang="en-US" dirty="0" err="1">
                <a:effectLst/>
                <a:latin typeface="Arial" panose="020B0604020202020204" pitchFamily="34" charset="0"/>
              </a:rPr>
              <a:t>emphasise</a:t>
            </a:r>
            <a:r>
              <a:rPr lang="en-US" dirty="0">
                <a:effectLst/>
                <a:latin typeface="Arial" panose="020B0604020202020204" pitchFamily="34" charset="0"/>
              </a:rPr>
              <a:t> their participation in the evaluation and learning processes.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effectLst/>
                <a:latin typeface="Arial" panose="020B0604020202020204" pitchFamily="34" charset="0"/>
              </a:rPr>
              <a:t>This standard encourage coordinating and </a:t>
            </a:r>
            <a:r>
              <a:rPr lang="fr-FR" dirty="0" err="1">
                <a:effectLst/>
                <a:latin typeface="Arial" panose="020B0604020202020204" pitchFamily="34" charset="0"/>
              </a:rPr>
              <a:t>e</a:t>
            </a:r>
            <a:r>
              <a:rPr lang="fr-FR" dirty="0" err="1"/>
              <a:t>ngaging</a:t>
            </a:r>
            <a:r>
              <a:rPr lang="fr-FR" dirty="0"/>
              <a:t> in joint </a:t>
            </a:r>
            <a:r>
              <a:rPr lang="fr-FR" dirty="0" err="1"/>
              <a:t>learning</a:t>
            </a:r>
            <a:r>
              <a:rPr lang="fr-FR" dirty="0"/>
              <a:t> initiatives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It is important to allow flexibility in programming to incorporate feedback, adjust </a:t>
            </a:r>
            <a:r>
              <a:rPr lang="en-US" dirty="0" err="1"/>
              <a:t>programmes</a:t>
            </a:r>
            <a:r>
              <a:rPr lang="en-US" dirty="0"/>
              <a:t> and inform the design of future interventions</a:t>
            </a:r>
            <a:endParaRPr lang="en-US" dirty="0">
              <a:effectLst/>
              <a:latin typeface="Arial" panose="020B0604020202020204" pitchFamily="34" charset="0"/>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370640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1" u="none" dirty="0"/>
              <a:t>Depending on the time you have for facilitation, consider adding here examples from the Region/ Country/ Response, of programming that meets the standards.</a:t>
            </a:r>
          </a:p>
          <a:p>
            <a:r>
              <a:rPr lang="en-US" b="0" i="1" u="none" dirty="0"/>
              <a:t>This could be a draft slide that you could update or remove if necessary. </a:t>
            </a:r>
          </a:p>
          <a:p>
            <a:r>
              <a:rPr lang="en-US" b="0" i="1" u="none" dirty="0"/>
              <a:t>For each example, you could add: </a:t>
            </a:r>
          </a:p>
          <a:p>
            <a:pPr marL="285750" indent="-285750">
              <a:buFont typeface="Arial" panose="020B0604020202020204" pitchFamily="34" charset="0"/>
              <a:buChar char="•"/>
            </a:pPr>
            <a:r>
              <a:rPr lang="fr-FR" b="0" i="1" u="none" dirty="0"/>
              <a:t>A short, concise, </a:t>
            </a:r>
            <a:r>
              <a:rPr lang="en-GB" i="1" dirty="0"/>
              <a:t>key presentation sentence about the specific program/project using Standard 4</a:t>
            </a:r>
          </a:p>
          <a:p>
            <a:pPr marL="285750" indent="-285750">
              <a:buFont typeface="Arial" panose="020B0604020202020204" pitchFamily="34" charset="0"/>
              <a:buChar char="•"/>
            </a:pPr>
            <a:r>
              <a:rPr lang="en-GB" i="1" dirty="0"/>
              <a:t>Add the name of organisations and partners involved </a:t>
            </a:r>
          </a:p>
          <a:p>
            <a:pPr marL="285750" indent="-285750">
              <a:buFont typeface="Arial" panose="020B0604020202020204" pitchFamily="34" charset="0"/>
              <a:buChar char="•"/>
            </a:pPr>
            <a:r>
              <a:rPr lang="en-GB" i="1" dirty="0"/>
              <a:t>Add practical lessons learnt, key actions, message or numbers, that will attract interest of your audience</a:t>
            </a:r>
          </a:p>
          <a:p>
            <a:endParaRPr lang="en-US" b="0" i="1" u="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i="1" dirty="0"/>
              <a:t>Another option, if you have </a:t>
            </a:r>
            <a:r>
              <a:rPr lang="en-CA" i="1" dirty="0"/>
              <a:t>longer</a:t>
            </a:r>
            <a:r>
              <a:rPr lang="en-US" i="1" dirty="0"/>
              <a:t>(and also depending on the audience you have), this slide can be completed in an interactive way during the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In that case, you could: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split the groups into 2 or 3 smaller groups,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allow 15 – 20 min for them to prepare a short presentation of an </a:t>
            </a:r>
            <a:r>
              <a:rPr lang="en-US" b="0" i="1" u="none" dirty="0"/>
              <a:t>example from the Region/ Country/ Response, of programming that meets the standard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1" u="none" dirty="0"/>
              <a:t>in plenary, have the groups present their examples, and discuss /compare lessons learnt out of them.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0" i="1" u="none" dirty="0"/>
              <a:t>If you will be sending this presentation to the participants after the training, you can fill up this slide, to keep records of the presentations.</a:t>
            </a:r>
          </a:p>
          <a:p>
            <a:endParaRPr lang="en-US" b="0" i="1" u="non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1" u="none" dirty="0"/>
              <a:t>TIP</a:t>
            </a:r>
            <a:r>
              <a:rPr lang="en-US" b="0" i="1" u="none" dirty="0"/>
              <a:t>: you can use https://thenounproject.com/ to get map outlines like those.</a:t>
            </a:r>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[Facilitators - if you can project from the internet, then we suggest you navigate people there and show them]</a:t>
            </a:r>
            <a:r>
              <a:rPr lang="en-US" i="1" u="sng" dirty="0">
                <a:solidFill>
                  <a:schemeClr val="hlink"/>
                </a:solidFill>
                <a:hlinkClick r:id="rId3"/>
              </a:rPr>
              <a:t> </a:t>
            </a:r>
            <a:endParaRPr lang="en-US" i="1" u="sng"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marR="0" lvl="0" indent="0" algn="l" rtl="0">
              <a:lnSpc>
                <a:spcPct val="100000"/>
              </a:lnSpc>
              <a:spcBef>
                <a:spcPts val="0"/>
              </a:spcBef>
              <a:spcAft>
                <a:spcPts val="0"/>
              </a:spcAft>
              <a:buClr>
                <a:schemeClr val="dk1"/>
              </a:buClr>
              <a:buSzPts val="1200"/>
              <a:buFont typeface="Calibri"/>
              <a:buNone/>
            </a:pPr>
            <a:r>
              <a:rPr lang="en-US" u="sng" dirty="0"/>
              <a:t>1. Online handbook</a:t>
            </a:r>
          </a:p>
          <a:p>
            <a:pPr marL="0" lvl="0" indent="0" algn="l" rtl="0">
              <a:spcBef>
                <a:spcPts val="0"/>
              </a:spcBef>
              <a:spcAft>
                <a:spcPts val="0"/>
              </a:spcAft>
              <a:buNone/>
            </a:pPr>
            <a:r>
              <a:rPr lang="en-US" u="sng" dirty="0"/>
              <a:t>2. The Humanitarian Standards Partnership App </a:t>
            </a:r>
            <a:endParaRPr lang="en-US" dirty="0"/>
          </a:p>
          <a:p>
            <a:pPr marL="0" lvl="0" indent="0" algn="l" rtl="0">
              <a:spcBef>
                <a:spcPts val="0"/>
              </a:spcBef>
              <a:spcAft>
                <a:spcPts val="0"/>
              </a:spcAft>
              <a:buNone/>
            </a:pPr>
            <a:r>
              <a:rPr lang="en-US" dirty="0"/>
              <a:t>– It is the 2</a:t>
            </a:r>
            <a:r>
              <a:rPr lang="en-US" baseline="30000" dirty="0"/>
              <a:t>nd</a:t>
            </a:r>
            <a:r>
              <a:rPr lang="en-US" dirty="0"/>
              <a:t> most popular app on that site after Sphere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CPMS page: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1. Interactive handbook </a:t>
            </a:r>
            <a:r>
              <a:rPr lang="en-US" dirty="0"/>
              <a:t>– our greatest resource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 </a:t>
            </a:r>
            <a:r>
              <a:rPr lang="en-US" u="sng" dirty="0"/>
              <a:t>A Summary: </a:t>
            </a:r>
            <a:r>
              <a:rPr lang="en-US" dirty="0"/>
              <a:t>At just 32 pages, it means that it I CPHA topline but can be used to introduce the idea of minimum standards or start child protection discussions with government colleagues or other humanitarians without overwhelming them with the huge handbook.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Alliance website: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PDF</a:t>
            </a:r>
            <a:r>
              <a:rPr lang="en-US" dirty="0"/>
              <a:t> &amp; all materials available can be downloaded if people want to print just portions of the CPMS, on the Alliance 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Introduction to CPMS” Briefing Pack </a:t>
            </a:r>
            <a:r>
              <a:rPr lang="en-US" dirty="0"/>
              <a:t>contains this PPT and facilitation notes, plus the 2 page Introduction handout.</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A gallery of </a:t>
            </a:r>
            <a:r>
              <a:rPr lang="en-US" u="sng" dirty="0"/>
              <a:t>illustrated</a:t>
            </a:r>
            <a:r>
              <a:rPr lang="en-US" dirty="0"/>
              <a:t> Standards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Discover our </a:t>
            </a:r>
            <a:r>
              <a:rPr lang="en-US" sz="1200" u="sng" dirty="0"/>
              <a:t>free CPMS e-course </a:t>
            </a:r>
            <a:r>
              <a:rPr lang="en-US" sz="1200" dirty="0"/>
              <a:t>with a range of modules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Videos on the Alliance </a:t>
            </a:r>
            <a:r>
              <a:rPr lang="en-US" sz="1200" dirty="0" err="1"/>
              <a:t>Youtube</a:t>
            </a:r>
            <a:r>
              <a:rPr lang="en-US" sz="1200" dirty="0"/>
              <a:t> channel</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ASK: What should our next steps as a team/agency/individual be?</a:t>
            </a:r>
            <a:endParaRPr dirty="0"/>
          </a:p>
          <a:p>
            <a:pPr marL="0" lvl="0" indent="0" algn="l" rtl="0">
              <a:spcBef>
                <a:spcPts val="0"/>
              </a:spcBef>
              <a:spcAft>
                <a:spcPts val="0"/>
              </a:spcAft>
              <a:buNone/>
            </a:pPr>
            <a:r>
              <a:rPr lang="en-US" i="1" dirty="0"/>
              <a:t>(i.e. you might schedule a longer meeting to digest the changes and create a plan; or ask colleagues to present certain new/revised standards and their implications for the </a:t>
            </a:r>
            <a:r>
              <a:rPr lang="en-US" i="1" dirty="0" err="1"/>
              <a:t>programme</a:t>
            </a:r>
            <a:r>
              <a:rPr lang="en-US" i="1" dirty="0"/>
              <a:t>; or set up a training or ask Senior Management for a meeting to discuss accountability to children, </a:t>
            </a:r>
            <a:r>
              <a:rPr lang="en-US" i="1" dirty="0" err="1"/>
              <a:t>etc</a:t>
            </a:r>
            <a:r>
              <a:rPr lang="en-US" i="1" dirty="0"/>
              <a:t>)</a:t>
            </a:r>
            <a:endParaRPr dirty="0"/>
          </a:p>
          <a:p>
            <a:pPr marL="0" lvl="0" indent="0" algn="l" rtl="0">
              <a:spcBef>
                <a:spcPts val="0"/>
              </a:spcBef>
              <a:spcAft>
                <a:spcPts val="0"/>
              </a:spcAft>
              <a:buNone/>
            </a:pPr>
            <a:r>
              <a:rPr lang="en-US" dirty="0"/>
              <a:t> </a:t>
            </a:r>
            <a:endParaRPr i="1" dirty="0"/>
          </a:p>
          <a:p>
            <a:pPr marL="0" marR="0" lvl="0" indent="0" algn="l" rtl="0">
              <a:lnSpc>
                <a:spcPct val="100000"/>
              </a:lnSpc>
              <a:spcBef>
                <a:spcPts val="0"/>
              </a:spcBef>
              <a:spcAft>
                <a:spcPts val="0"/>
              </a:spcAft>
              <a:buClr>
                <a:schemeClr val="dk1"/>
              </a:buClr>
              <a:buSzPts val="1200"/>
              <a:buFont typeface="Calibri"/>
              <a:buNone/>
            </a:pPr>
            <a:r>
              <a:rPr lang="en-US" i="1" dirty="0"/>
              <a:t>[Facilitators - </a:t>
            </a:r>
            <a:r>
              <a:rPr lang="en-US" i="1" u="sng" dirty="0"/>
              <a:t>Printed copies </a:t>
            </a:r>
            <a:r>
              <a:rPr lang="en-US" i="1" dirty="0"/>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dirty="0"/>
              <a:t>Thank you so much for coming together and starting to explore the CPMS. I will follow up on the next steps we discussed. And that’s the key – the CPMS is a gift that just keeps on giving every time you open it!</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4167056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8.jpeg"/><Relationship Id="rId4" Type="http://schemas.openxmlformats.org/officeDocument/2006/relationships/image" Target="../media/image27.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a:normAutofit/>
          </a:bodyPr>
          <a:lstStyle/>
          <a:p>
            <a:pPr algn="ctr"/>
            <a:r>
              <a:rPr lang="en-GB" sz="3200" dirty="0">
                <a:effectLst>
                  <a:outerShdw blurRad="38100" dist="38100" dir="2700000" algn="tl">
                    <a:srgbClr val="000000">
                      <a:alpha val="43137"/>
                    </a:srgbClr>
                  </a:outerShdw>
                </a:effectLst>
              </a:rPr>
              <a:t>SLIDE DECK</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The Minimum Standards for Child Protection in Humanitarian Action </a:t>
            </a:r>
            <a:endParaRPr sz="4800" b="0" dirty="0">
              <a:solidFill>
                <a:schemeClr val="bg1">
                  <a:lumMod val="65000"/>
                </a:schemeClr>
              </a:solidFill>
              <a:latin typeface="Calibri"/>
              <a:cs typeface="Calibri"/>
              <a:sym typeface="Arial"/>
            </a:endParaRPr>
          </a:p>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Aim of the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solidFill>
                  <a:schemeClr val="bg2"/>
                </a:solidFill>
              </a:rPr>
              <a:t>Benchmark for CPHA.</a:t>
            </a:r>
            <a:endParaRPr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Collaborative, inter-agency tool</a:t>
            </a:r>
            <a:endParaRPr sz="2600"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Links with Core Humanitarian Standard</a:t>
            </a:r>
            <a:endParaRPr sz="2600" dirty="0">
              <a:solidFill>
                <a:schemeClr val="bg2"/>
              </a:solidFill>
            </a:endParaRPr>
          </a:p>
          <a:p>
            <a:pPr marL="228600" lvl="0" indent="-228600" algn="l" rtl="0">
              <a:spcBef>
                <a:spcPts val="0"/>
              </a:spcBef>
              <a:spcAft>
                <a:spcPts val="0"/>
              </a:spcAft>
              <a:buSzPts val="2800"/>
              <a:buChar char="●"/>
            </a:pPr>
            <a:r>
              <a:rPr lang="en-US" sz="2600" dirty="0" err="1">
                <a:solidFill>
                  <a:schemeClr val="bg2"/>
                </a:solidFill>
              </a:rPr>
              <a:t>Contextualisation</a:t>
            </a:r>
            <a:r>
              <a:rPr lang="en-US" sz="2600" dirty="0">
                <a:solidFill>
                  <a:schemeClr val="bg2"/>
                </a:solidFill>
              </a:rPr>
              <a:t> for local ownership</a:t>
            </a:r>
            <a:endParaRPr sz="2600" dirty="0">
              <a:solidFill>
                <a:schemeClr val="bg2"/>
              </a:solidFill>
            </a:endParaRPr>
          </a:p>
          <a:p>
            <a:pPr marL="0" lvl="0" indent="0" algn="l" rtl="0">
              <a:spcBef>
                <a:spcPts val="1000"/>
              </a:spcBef>
              <a:spcAft>
                <a:spcPts val="0"/>
              </a:spcAft>
              <a:buNone/>
            </a:pPr>
            <a:endParaRPr sz="2600" dirty="0">
              <a:solidFill>
                <a:schemeClr val="bg2"/>
              </a:solidFill>
            </a:endParaRPr>
          </a:p>
          <a:p>
            <a:pPr marL="228600" lvl="0" indent="-228600" algn="l" rtl="0">
              <a:spcBef>
                <a:spcPts val="1000"/>
              </a:spcBef>
              <a:spcAft>
                <a:spcPts val="0"/>
              </a:spcAft>
              <a:buSzPts val="2800"/>
              <a:buChar char="●"/>
            </a:pPr>
            <a:r>
              <a:rPr lang="en-US" sz="2600" dirty="0">
                <a:solidFill>
                  <a:schemeClr val="bg2"/>
                </a:solidFill>
              </a:rPr>
              <a:t>Purpose:</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quality and accountability</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impact for children’s protection and well-being</a:t>
            </a:r>
            <a:endParaRPr dirty="0">
              <a:solidFill>
                <a:schemeClr val="bg2"/>
              </a:solidFill>
            </a:endParaRPr>
          </a:p>
          <a:p>
            <a:pPr marL="228600" lvl="0" indent="-50800" algn="l" rtl="0">
              <a:lnSpc>
                <a:spcPct val="90000"/>
              </a:lnSpc>
              <a:spcBef>
                <a:spcPts val="1000"/>
              </a:spcBef>
              <a:spcAft>
                <a:spcPts val="0"/>
              </a:spcAft>
              <a:buClr>
                <a:schemeClr val="accent1"/>
              </a:buClr>
              <a:buSzPts val="2800"/>
              <a:buNone/>
            </a:pPr>
            <a:endParaRPr dirty="0">
              <a:solidFill>
                <a:schemeClr val="bg2"/>
              </a:solidFill>
            </a:endParaRPr>
          </a:p>
        </p:txBody>
      </p:sp>
      <p:pic>
        <p:nvPicPr>
          <p:cNvPr id="262" name="Google Shape;262;p5" descr="Screen Shot 2019-10-07 at 9.06.56 PM.png"/>
          <p:cNvPicPr preferRelativeResize="0"/>
          <p:nvPr/>
        </p:nvPicPr>
        <p:blipFill rotWithShape="1">
          <a:blip r:embed="rId3">
            <a:alphaModFix/>
          </a:blip>
          <a:srcRect/>
          <a:stretch/>
        </p:blipFill>
        <p:spPr>
          <a:xfrm>
            <a:off x="769062" y="2055813"/>
            <a:ext cx="2198523" cy="3053297"/>
          </a:xfrm>
          <a:prstGeom prst="rect">
            <a:avLst/>
          </a:prstGeom>
          <a:noFill/>
          <a:ln>
            <a:noFill/>
          </a:ln>
        </p:spPr>
      </p:pic>
      <p:pic>
        <p:nvPicPr>
          <p:cNvPr id="263" name="Google Shape;263;p5"/>
          <p:cNvPicPr preferRelativeResize="0"/>
          <p:nvPr/>
        </p:nvPicPr>
        <p:blipFill>
          <a:blip r:embed="rId4">
            <a:alphaModFix/>
          </a:blip>
          <a:stretch>
            <a:fillRect/>
          </a:stretch>
        </p:blipFill>
        <p:spPr>
          <a:xfrm>
            <a:off x="10210800" y="0"/>
            <a:ext cx="1981200" cy="1771650"/>
          </a:xfrm>
          <a:prstGeom prst="rect">
            <a:avLst/>
          </a:prstGeom>
          <a:noFill/>
          <a:ln>
            <a:noFill/>
          </a:ln>
        </p:spPr>
      </p:pic>
      <p:pic>
        <p:nvPicPr>
          <p:cNvPr id="264" name="Google Shape;264;p5"/>
          <p:cNvPicPr preferRelativeResize="0"/>
          <p:nvPr/>
        </p:nvPicPr>
        <p:blipFill>
          <a:blip r:embed="rId5">
            <a:alphaModFix/>
          </a:blip>
          <a:stretch>
            <a:fillRect/>
          </a:stretch>
        </p:blipFill>
        <p:spPr>
          <a:xfrm>
            <a:off x="4127088" y="4761996"/>
            <a:ext cx="7057055" cy="8799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8" descr="Screen Shot 2019-10-07 at 9.08.18 PM.png"/>
          <p:cNvPicPr preferRelativeResize="0"/>
          <p:nvPr/>
        </p:nvPicPr>
        <p:blipFill rotWithShape="1">
          <a:blip r:embed="rId3">
            <a:alphaModFix/>
          </a:blip>
          <a:srcRect/>
          <a:stretch/>
        </p:blipFill>
        <p:spPr>
          <a:xfrm>
            <a:off x="3264136" y="0"/>
            <a:ext cx="8927863" cy="6858000"/>
          </a:xfrm>
          <a:prstGeom prst="rect">
            <a:avLst/>
          </a:prstGeom>
          <a:noFill/>
          <a:ln>
            <a:noFill/>
          </a:ln>
        </p:spPr>
      </p:pic>
      <p:sp>
        <p:nvSpPr>
          <p:cNvPr id="9" name="ZoneTexte 8">
            <a:extLst>
              <a:ext uri="{FF2B5EF4-FFF2-40B4-BE49-F238E27FC236}">
                <a16:creationId xmlns:a16="http://schemas.microsoft.com/office/drawing/2014/main" id="{11BEFA5A-6FE6-48C3-836E-CBB252B9C174}"/>
              </a:ext>
            </a:extLst>
          </p:cNvPr>
          <p:cNvSpPr txBox="1"/>
          <p:nvPr/>
        </p:nvSpPr>
        <p:spPr>
          <a:xfrm>
            <a:off x="628160" y="1072633"/>
            <a:ext cx="6098720" cy="707886"/>
          </a:xfrm>
          <a:prstGeom prst="rect">
            <a:avLst/>
          </a:prstGeom>
          <a:noFill/>
        </p:spPr>
        <p:txBody>
          <a:bodyPr wrap="square">
            <a:spAutoFit/>
          </a:bodyPr>
          <a:lstStyle/>
          <a:p>
            <a:r>
              <a:rPr lang="en-US" sz="4000" dirty="0"/>
              <a:t>Overview</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3932790" y="313253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General intro to Standard 4 </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965691" y="1808645"/>
            <a:ext cx="8456425" cy="4351338"/>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dirty="0">
                <a:solidFill>
                  <a:schemeClr val="bg2"/>
                </a:solidFill>
                <a:latin typeface="Helvetica Neue" panose="020B0604020202020204" charset="0"/>
              </a:rPr>
              <a:t>Part of Pillar 1 related to quality response</a:t>
            </a:r>
          </a:p>
          <a:p>
            <a:pPr marL="342900" indent="-342900">
              <a:spcBef>
                <a:spcPts val="0"/>
              </a:spcBef>
              <a:buClr>
                <a:schemeClr val="accent3"/>
              </a:buClr>
            </a:pPr>
            <a:r>
              <a:rPr lang="en-US" dirty="0">
                <a:solidFill>
                  <a:schemeClr val="bg2"/>
                </a:solidFill>
                <a:latin typeface="Helvetica Neue" panose="020B0604020202020204" charset="0"/>
              </a:rPr>
              <a:t>To be used w/ Standards </a:t>
            </a:r>
            <a:r>
              <a:rPr lang="en-US" dirty="0"/>
              <a:t>(7–28) </a:t>
            </a:r>
            <a:r>
              <a:rPr lang="en-US" dirty="0">
                <a:solidFill>
                  <a:schemeClr val="bg2"/>
                </a:solidFill>
                <a:latin typeface="Helvetica Neue" panose="020B0604020202020204" charset="0"/>
              </a:rPr>
              <a:t>&amp; </a:t>
            </a:r>
            <a:r>
              <a:rPr lang="fr-FR" dirty="0">
                <a:solidFill>
                  <a:schemeClr val="bg2"/>
                </a:solidFill>
                <a:latin typeface="Helvetica Neue" panose="020B0604020202020204" charset="0"/>
              </a:rPr>
              <a:t>the </a:t>
            </a:r>
            <a:r>
              <a:rPr lang="fr-FR" i="1" dirty="0">
                <a:solidFill>
                  <a:schemeClr val="bg2"/>
                </a:solidFill>
                <a:latin typeface="Helvetica Neue" panose="020B0604020202020204" charset="0"/>
              </a:rPr>
              <a:t>CPMS</a:t>
            </a:r>
            <a:r>
              <a:rPr lang="fr-FR" dirty="0">
                <a:solidFill>
                  <a:schemeClr val="bg2"/>
                </a:solidFill>
                <a:latin typeface="Helvetica Neue" panose="020B0604020202020204" charset="0"/>
              </a:rPr>
              <a:t> </a:t>
            </a:r>
            <a:r>
              <a:rPr lang="fr-FR" dirty="0" err="1">
                <a:solidFill>
                  <a:schemeClr val="bg2"/>
                </a:solidFill>
                <a:latin typeface="Helvetica Neue" panose="020B0604020202020204" charset="0"/>
              </a:rPr>
              <a:t>principles</a:t>
            </a:r>
            <a:endParaRPr lang="fr-FR" dirty="0">
              <a:solidFill>
                <a:schemeClr val="bg2"/>
              </a:solidFill>
              <a:latin typeface="Helvetica Neue" panose="020B0604020202020204" charset="0"/>
            </a:endParaRPr>
          </a:p>
          <a:p>
            <a:pPr marL="342900" indent="-342900">
              <a:spcBef>
                <a:spcPts val="0"/>
              </a:spcBef>
              <a:buClr>
                <a:schemeClr val="accent3"/>
              </a:buClr>
            </a:pPr>
            <a:endParaRPr lang="fr-FR" dirty="0">
              <a:solidFill>
                <a:schemeClr val="bg2"/>
              </a:solidFill>
              <a:latin typeface="Helvetica Neue" panose="020B0604020202020204" charset="0"/>
            </a:endParaRPr>
          </a:p>
          <a:p>
            <a:pPr marL="342900" indent="-342900">
              <a:spcBef>
                <a:spcPts val="0"/>
              </a:spcBef>
              <a:buClr>
                <a:schemeClr val="accent3"/>
              </a:buClr>
            </a:pPr>
            <a:r>
              <a:rPr lang="fr-FR" dirty="0">
                <a:solidFill>
                  <a:schemeClr val="bg2"/>
                </a:solidFill>
                <a:latin typeface="Helvetica Neue" panose="020B0604020202020204" charset="0"/>
              </a:rPr>
              <a:t>CHS</a:t>
            </a:r>
          </a:p>
          <a:p>
            <a:pPr marL="0" indent="0">
              <a:spcBef>
                <a:spcPts val="0"/>
              </a:spcBef>
              <a:buClr>
                <a:schemeClr val="accent3"/>
              </a:buClr>
              <a:buNone/>
            </a:pPr>
            <a:endParaRPr lang="fr-FR" dirty="0">
              <a:solidFill>
                <a:schemeClr val="bg2"/>
              </a:solidFill>
              <a:latin typeface="Helvetica Neue" panose="020B0604020202020204" charset="0"/>
            </a:endParaRPr>
          </a:p>
          <a:p>
            <a:pPr marL="342900" indent="-342900">
              <a:lnSpc>
                <a:spcPct val="110000"/>
              </a:lnSpc>
              <a:buClr>
                <a:schemeClr val="accent3"/>
              </a:buClr>
              <a:buSzPct val="100000"/>
            </a:pPr>
            <a:r>
              <a:rPr lang="en-US" dirty="0">
                <a:solidFill>
                  <a:schemeClr val="bg2"/>
                </a:solidFill>
              </a:rPr>
              <a:t>Child-protection oriented programming </a:t>
            </a:r>
          </a:p>
          <a:p>
            <a:pPr marL="342900" indent="-342900">
              <a:lnSpc>
                <a:spcPct val="110000"/>
              </a:lnSpc>
              <a:buClr>
                <a:schemeClr val="accent3"/>
              </a:buClr>
              <a:buSzPct val="100000"/>
            </a:pPr>
            <a:r>
              <a:rPr lang="en-US" dirty="0">
                <a:solidFill>
                  <a:schemeClr val="bg2"/>
                </a:solidFill>
                <a:sym typeface="Arial"/>
              </a:rPr>
              <a:t>Processes and methodologies to design, plan and manage</a:t>
            </a:r>
          </a:p>
          <a:p>
            <a:pPr marL="342900" indent="-342900">
              <a:lnSpc>
                <a:spcPct val="110000"/>
              </a:lnSpc>
              <a:buClr>
                <a:schemeClr val="accent3"/>
              </a:buClr>
              <a:buSzPct val="100000"/>
            </a:pPr>
            <a:r>
              <a:rPr lang="es-ES" dirty="0" err="1">
                <a:solidFill>
                  <a:schemeClr val="bg2"/>
                </a:solidFill>
              </a:rPr>
              <a:t>Learning</a:t>
            </a:r>
            <a:r>
              <a:rPr lang="es-ES" dirty="0">
                <a:solidFill>
                  <a:schemeClr val="bg2"/>
                </a:solidFill>
              </a:rPr>
              <a:t> </a:t>
            </a:r>
            <a:r>
              <a:rPr lang="es-ES" dirty="0" err="1">
                <a:solidFill>
                  <a:schemeClr val="bg2"/>
                </a:solidFill>
              </a:rPr>
              <a:t>to</a:t>
            </a:r>
            <a:r>
              <a:rPr lang="es-ES" dirty="0">
                <a:solidFill>
                  <a:schemeClr val="bg2"/>
                </a:solidFill>
              </a:rPr>
              <a:t> </a:t>
            </a:r>
            <a:r>
              <a:rPr lang="es-ES" dirty="0" err="1">
                <a:solidFill>
                  <a:schemeClr val="bg2"/>
                </a:solidFill>
              </a:rPr>
              <a:t>adjust</a:t>
            </a:r>
            <a:r>
              <a:rPr lang="es-ES" dirty="0">
                <a:solidFill>
                  <a:schemeClr val="bg2"/>
                </a:solidFill>
              </a:rPr>
              <a:t> </a:t>
            </a:r>
            <a:r>
              <a:rPr lang="es-ES" dirty="0" err="1">
                <a:solidFill>
                  <a:schemeClr val="bg2"/>
                </a:solidFill>
              </a:rPr>
              <a:t>programmes</a:t>
            </a:r>
            <a:r>
              <a:rPr lang="en-US" dirty="0">
                <a:solidFill>
                  <a:schemeClr val="bg2"/>
                </a:solidFill>
                <a:sym typeface="Arial"/>
              </a:rPr>
              <a:t> </a:t>
            </a:r>
          </a:p>
          <a:p>
            <a:pPr marL="342900" indent="-342900">
              <a:lnSpc>
                <a:spcPct val="110000"/>
              </a:lnSpc>
              <a:buClr>
                <a:schemeClr val="accent3"/>
              </a:buClr>
              <a:buSzPct val="100000"/>
            </a:pPr>
            <a:r>
              <a:rPr lang="en-US" dirty="0">
                <a:solidFill>
                  <a:schemeClr val="bg2"/>
                </a:solidFill>
                <a:sym typeface="Arial"/>
              </a:rPr>
              <a:t>Feedback and complaints </a:t>
            </a:r>
            <a:r>
              <a:rPr lang="en-US" dirty="0" err="1">
                <a:solidFill>
                  <a:schemeClr val="bg2"/>
                </a:solidFill>
                <a:sym typeface="Arial"/>
              </a:rPr>
              <a:t>mecanisms</a:t>
            </a:r>
            <a:endParaRPr lang="fr-FR" dirty="0">
              <a:solidFill>
                <a:schemeClr val="bg2"/>
              </a:solidFill>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744005" y="5764308"/>
            <a:ext cx="4322432" cy="1384995"/>
          </a:xfrm>
          <a:prstGeom prst="rect">
            <a:avLst/>
          </a:prstGeom>
          <a:noFill/>
        </p:spPr>
        <p:txBody>
          <a:bodyPr wrap="square">
            <a:spAutoFit/>
          </a:bodyPr>
          <a:lstStyle/>
          <a:p>
            <a:pPr algn="r"/>
            <a:r>
              <a:rPr lang="en-US" sz="2800" dirty="0">
                <a:latin typeface="Ink Free" panose="03080402000500000000" pitchFamily="66" charset="0"/>
              </a:rPr>
              <a:t>What are the steps in </a:t>
            </a:r>
          </a:p>
          <a:p>
            <a:pPr algn="r"/>
            <a:r>
              <a:rPr lang="en-US" sz="2800" dirty="0">
                <a:latin typeface="Ink Free" panose="03080402000500000000" pitchFamily="66" charset="0"/>
              </a:rPr>
              <a:t>PCM</a:t>
            </a:r>
            <a:r>
              <a:rPr lang="fr-FR" sz="2800" dirty="0">
                <a:latin typeface="Ink Free" panose="03080402000500000000" pitchFamily="66" charset="0"/>
              </a:rPr>
              <a:t>? </a:t>
            </a:r>
          </a:p>
          <a:p>
            <a:pPr algn="r"/>
            <a:r>
              <a:rPr lang="en-US" sz="2800" dirty="0">
                <a:latin typeface="Ink Free" panose="03080402000500000000" pitchFamily="66" charset="0"/>
                <a:ea typeface="Arial"/>
                <a:cs typeface="Arial"/>
                <a:sym typeface="Arial"/>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62009" y="517000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5" name="Google Shape;327;p14" descr="Screen Shot 2019-10-08 at 5.14.15 PM.png">
            <a:extLst>
              <a:ext uri="{FF2B5EF4-FFF2-40B4-BE49-F238E27FC236}">
                <a16:creationId xmlns:a16="http://schemas.microsoft.com/office/drawing/2014/main" id="{162E031D-B339-4E20-99D8-DA68BD6284C1}"/>
              </a:ext>
            </a:extLst>
          </p:cNvPr>
          <p:cNvPicPr preferRelativeResize="0"/>
          <p:nvPr/>
        </p:nvPicPr>
        <p:blipFill rotWithShape="1">
          <a:blip r:embed="rId6">
            <a:alphaModFix/>
          </a:blip>
          <a:srcRect/>
          <a:stretch/>
        </p:blipFill>
        <p:spPr>
          <a:xfrm>
            <a:off x="8844425" y="3940457"/>
            <a:ext cx="1313978" cy="1077034"/>
          </a:xfrm>
          <a:prstGeom prst="rect">
            <a:avLst/>
          </a:prstGeom>
          <a:noFill/>
          <a:ln>
            <a:noFill/>
          </a:ln>
        </p:spPr>
      </p:pic>
      <p:pic>
        <p:nvPicPr>
          <p:cNvPr id="13" name="Image 12">
            <a:extLst>
              <a:ext uri="{FF2B5EF4-FFF2-40B4-BE49-F238E27FC236}">
                <a16:creationId xmlns:a16="http://schemas.microsoft.com/office/drawing/2014/main" id="{D6F06617-7038-4E9E-94F0-F6A966C26FBF}"/>
              </a:ext>
            </a:extLst>
          </p:cNvPr>
          <p:cNvPicPr>
            <a:picLocks noChangeAspect="1"/>
          </p:cNvPicPr>
          <p:nvPr/>
        </p:nvPicPr>
        <p:blipFill>
          <a:blip r:embed="rId7"/>
          <a:stretch>
            <a:fillRect/>
          </a:stretch>
        </p:blipFill>
        <p:spPr>
          <a:xfrm>
            <a:off x="2343564" y="2779406"/>
            <a:ext cx="852639" cy="851418"/>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1382837"/>
            <a:ext cx="6076521" cy="3381667"/>
          </a:xfrm>
        </p:spPr>
        <p:txBody>
          <a:bodyPr>
            <a:normAutofit/>
          </a:bodyPr>
          <a:lstStyle/>
          <a:p>
            <a:pPr marL="50800" indent="0" algn="ctr">
              <a:buNone/>
            </a:pPr>
            <a:r>
              <a:rPr lang="en-US" sz="2400" dirty="0">
                <a:solidFill>
                  <a:schemeClr val="bg2"/>
                </a:solidFill>
              </a:rPr>
              <a:t>“All child protection </a:t>
            </a:r>
            <a:r>
              <a:rPr lang="en-US" sz="2400" dirty="0" err="1">
                <a:solidFill>
                  <a:schemeClr val="bg2"/>
                </a:solidFill>
              </a:rPr>
              <a:t>programmes</a:t>
            </a:r>
            <a:r>
              <a:rPr lang="en-US" sz="2400" dirty="0">
                <a:solidFill>
                  <a:schemeClr val="bg2"/>
                </a:solidFill>
              </a:rPr>
              <a:t> are designed, planned, managed, monitored and evaluated through </a:t>
            </a:r>
            <a:r>
              <a:rPr lang="en-US" sz="2400" b="1" dirty="0">
                <a:solidFill>
                  <a:schemeClr val="bg2"/>
                </a:solidFill>
              </a:rPr>
              <a:t>structured processes and methodologies </a:t>
            </a:r>
            <a:r>
              <a:rPr lang="en-US" sz="2400" dirty="0">
                <a:solidFill>
                  <a:schemeClr val="bg2"/>
                </a:solidFill>
              </a:rPr>
              <a:t>that build on existing </a:t>
            </a:r>
            <a:r>
              <a:rPr lang="en-US" sz="2400" b="1" dirty="0">
                <a:solidFill>
                  <a:schemeClr val="bg2"/>
                </a:solidFill>
              </a:rPr>
              <a:t>capacities and resources</a:t>
            </a:r>
            <a:r>
              <a:rPr lang="en-US" sz="2400" dirty="0">
                <a:solidFill>
                  <a:schemeClr val="bg2"/>
                </a:solidFill>
              </a:rPr>
              <a:t>, address evolving child protection </a:t>
            </a:r>
            <a:r>
              <a:rPr lang="en-US" sz="2400" b="1" dirty="0">
                <a:solidFill>
                  <a:schemeClr val="bg2"/>
                </a:solidFill>
              </a:rPr>
              <a:t>risks</a:t>
            </a:r>
            <a:r>
              <a:rPr lang="en-US" sz="2400" dirty="0">
                <a:solidFill>
                  <a:schemeClr val="bg2"/>
                </a:solidFill>
              </a:rPr>
              <a:t> and </a:t>
            </a:r>
            <a:r>
              <a:rPr lang="en-US" sz="2400" b="1" dirty="0">
                <a:solidFill>
                  <a:schemeClr val="bg2"/>
                </a:solidFill>
              </a:rPr>
              <a:t>needs</a:t>
            </a:r>
            <a:r>
              <a:rPr lang="en-US" sz="2400" dirty="0">
                <a:solidFill>
                  <a:schemeClr val="bg2"/>
                </a:solidFill>
              </a:rPr>
              <a:t>, and are continuously adapted based on </a:t>
            </a:r>
            <a:r>
              <a:rPr lang="en-US" sz="2400" b="1" dirty="0">
                <a:solidFill>
                  <a:schemeClr val="bg2"/>
                </a:solidFill>
              </a:rPr>
              <a:t>learning and evidence</a:t>
            </a:r>
            <a:r>
              <a:rPr lang="en-US" sz="2400" dirty="0">
                <a:solidFill>
                  <a:schemeClr val="bg2"/>
                </a:solidFill>
              </a:rPr>
              <a:t>.</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556063" y="4795144"/>
            <a:ext cx="1498650" cy="1748091"/>
          </a:xfrm>
          <a:prstGeom prst="rect">
            <a:avLst/>
          </a:prstGeom>
          <a:noFill/>
          <a:ln>
            <a:noFill/>
          </a:ln>
        </p:spPr>
      </p:pic>
      <p:pic>
        <p:nvPicPr>
          <p:cNvPr id="3" name="Image 2">
            <a:extLst>
              <a:ext uri="{FF2B5EF4-FFF2-40B4-BE49-F238E27FC236}">
                <a16:creationId xmlns:a16="http://schemas.microsoft.com/office/drawing/2014/main" id="{3961F6D5-C949-466F-9090-E47F4980A555}"/>
              </a:ext>
            </a:extLst>
          </p:cNvPr>
          <p:cNvPicPr>
            <a:picLocks noChangeAspect="1"/>
          </p:cNvPicPr>
          <p:nvPr/>
        </p:nvPicPr>
        <p:blipFill>
          <a:blip r:embed="rId4"/>
          <a:stretch>
            <a:fillRect/>
          </a:stretch>
        </p:blipFill>
        <p:spPr>
          <a:xfrm>
            <a:off x="1664796" y="549644"/>
            <a:ext cx="2939649" cy="784603"/>
          </a:xfrm>
          <a:prstGeom prst="rect">
            <a:avLst/>
          </a:prstGeom>
        </p:spPr>
      </p:pic>
      <p:pic>
        <p:nvPicPr>
          <p:cNvPr id="4" name="Image 3">
            <a:extLst>
              <a:ext uri="{FF2B5EF4-FFF2-40B4-BE49-F238E27FC236}">
                <a16:creationId xmlns:a16="http://schemas.microsoft.com/office/drawing/2014/main" id="{85148EE8-289C-4CA2-A6FD-7DF78CA49AB6}"/>
              </a:ext>
            </a:extLst>
          </p:cNvPr>
          <p:cNvPicPr>
            <a:picLocks noChangeAspect="1"/>
          </p:cNvPicPr>
          <p:nvPr/>
        </p:nvPicPr>
        <p:blipFill>
          <a:blip r:embed="rId5"/>
          <a:stretch>
            <a:fillRect/>
          </a:stretch>
        </p:blipFill>
        <p:spPr>
          <a:xfrm>
            <a:off x="7202286" y="213539"/>
            <a:ext cx="2794144" cy="2743341"/>
          </a:xfrm>
          <a:prstGeom prst="rect">
            <a:avLst/>
          </a:prstGeom>
        </p:spPr>
      </p:pic>
      <p:sp>
        <p:nvSpPr>
          <p:cNvPr id="10" name="ZoneTexte 9">
            <a:extLst>
              <a:ext uri="{FF2B5EF4-FFF2-40B4-BE49-F238E27FC236}">
                <a16:creationId xmlns:a16="http://schemas.microsoft.com/office/drawing/2014/main" id="{368483B0-A8CE-4163-9037-2F1C4A48A5B7}"/>
              </a:ext>
            </a:extLst>
          </p:cNvPr>
          <p:cNvSpPr txBox="1"/>
          <p:nvPr/>
        </p:nvSpPr>
        <p:spPr>
          <a:xfrm>
            <a:off x="7202286" y="3373136"/>
            <a:ext cx="5425779" cy="3170099"/>
          </a:xfrm>
          <a:prstGeom prst="rect">
            <a:avLst/>
          </a:prstGeom>
          <a:noFill/>
        </p:spPr>
        <p:txBody>
          <a:bodyPr wrap="square">
            <a:spAutoFit/>
          </a:bodyPr>
          <a:lstStyle/>
          <a:p>
            <a:r>
              <a:rPr lang="fr-FR" sz="2800" b="1" dirty="0">
                <a:solidFill>
                  <a:schemeClr val="bg2"/>
                </a:solidFill>
              </a:rPr>
              <a:t>STEP 1: </a:t>
            </a:r>
            <a:r>
              <a:rPr lang="fr-FR" sz="2800" dirty="0" err="1">
                <a:solidFill>
                  <a:schemeClr val="bg2"/>
                </a:solidFill>
              </a:rPr>
              <a:t>Preparedness</a:t>
            </a:r>
            <a:endParaRPr lang="fr-FR" sz="2800" b="1" dirty="0">
              <a:solidFill>
                <a:schemeClr val="bg2"/>
              </a:solidFill>
            </a:endParaRPr>
          </a:p>
          <a:p>
            <a:endParaRPr lang="fr-FR" sz="2800" b="1" dirty="0">
              <a:solidFill>
                <a:schemeClr val="bg2"/>
              </a:solidFill>
              <a:latin typeface="Helvetica Neue"/>
              <a:ea typeface="Helvetica Neue"/>
              <a:cs typeface="Helvetica Neue"/>
              <a:sym typeface="Helvetica Neue"/>
            </a:endParaRPr>
          </a:p>
          <a:p>
            <a:r>
              <a:rPr lang="fr-FR" sz="2400" dirty="0" err="1">
                <a:solidFill>
                  <a:schemeClr val="bg2"/>
                </a:solidFill>
                <a:latin typeface="Helvetica Neue" panose="020B0604020202020204" charset="0"/>
                <a:ea typeface="Helvetica Neue"/>
                <a:cs typeface="Helvetica Neue"/>
                <a:sym typeface="Helvetica Neue"/>
              </a:rPr>
              <a:t>Understand</a:t>
            </a:r>
            <a:r>
              <a:rPr lang="fr-FR" sz="2400" dirty="0">
                <a:solidFill>
                  <a:schemeClr val="bg2"/>
                </a:solidFill>
                <a:latin typeface="Helvetica Neue" panose="020B0604020202020204" charset="0"/>
                <a:ea typeface="Helvetica Neue"/>
                <a:cs typeface="Helvetica Neue"/>
                <a:sym typeface="Helvetica Neue"/>
              </a:rPr>
              <a:t>:</a:t>
            </a:r>
          </a:p>
          <a:p>
            <a:pPr marL="457200" indent="-457200">
              <a:buFontTx/>
              <a:buChar char="-"/>
            </a:pPr>
            <a:r>
              <a:rPr lang="en-US" sz="2400" dirty="0">
                <a:solidFill>
                  <a:schemeClr val="bg2"/>
                </a:solidFill>
                <a:latin typeface="Helvetica Neue" panose="020B0604020202020204" charset="0"/>
              </a:rPr>
              <a:t>child protection systems</a:t>
            </a:r>
          </a:p>
          <a:p>
            <a:pPr marL="457200" indent="-457200">
              <a:buFontTx/>
              <a:buChar char="-"/>
            </a:pPr>
            <a:r>
              <a:rPr lang="en-US" sz="2400" dirty="0">
                <a:solidFill>
                  <a:schemeClr val="bg2"/>
                </a:solidFill>
                <a:latin typeface="Helvetica Neue" panose="020B0604020202020204" charset="0"/>
              </a:rPr>
              <a:t>cultural and social norms</a:t>
            </a:r>
          </a:p>
          <a:p>
            <a:pPr marL="457200" indent="-457200">
              <a:buFontTx/>
              <a:buChar char="-"/>
            </a:pPr>
            <a:r>
              <a:rPr lang="en-US" sz="2400" dirty="0">
                <a:solidFill>
                  <a:schemeClr val="bg2"/>
                </a:solidFill>
                <a:latin typeface="Helvetica Neue" panose="020B0604020202020204" charset="0"/>
              </a:rPr>
              <a:t>community-level CP capacities</a:t>
            </a:r>
          </a:p>
          <a:p>
            <a:pPr marL="457200" indent="-457200">
              <a:buFontTx/>
              <a:buChar char="-"/>
            </a:pPr>
            <a:r>
              <a:rPr lang="en-US" sz="2400" dirty="0">
                <a:solidFill>
                  <a:schemeClr val="bg2"/>
                </a:solidFill>
                <a:latin typeface="Helvetica Neue" panose="020B0604020202020204" charset="0"/>
              </a:rPr>
              <a:t>laws and policies </a:t>
            </a:r>
            <a:endParaRPr lang="fr-FR" sz="2400" dirty="0">
              <a:solidFill>
                <a:schemeClr val="bg2"/>
              </a:solidFill>
              <a:latin typeface="Helvetica Neue" panose="020B0604020202020204" charset="0"/>
              <a:ea typeface="Helvetica Neue"/>
              <a:cs typeface="Helvetica Neue"/>
              <a:sym typeface="Helvetica Neue"/>
            </a:endParaRPr>
          </a:p>
          <a:p>
            <a:r>
              <a:rPr lang="fr-FR" sz="2400" dirty="0">
                <a:solidFill>
                  <a:schemeClr val="bg2"/>
                </a:solidFill>
                <a:latin typeface="Helvetica Neue" panose="020B0604020202020204" charset="0"/>
                <a:ea typeface="Helvetica Neue"/>
                <a:cs typeface="Helvetica Neue"/>
                <a:sym typeface="Helvetica Neue"/>
              </a:rPr>
              <a:t> -&gt; </a:t>
            </a:r>
            <a:r>
              <a:rPr lang="fr-FR" sz="2400" dirty="0" err="1">
                <a:solidFill>
                  <a:schemeClr val="bg2"/>
                </a:solidFill>
                <a:latin typeface="Helvetica Neue" panose="020B0604020202020204" charset="0"/>
                <a:ea typeface="Helvetica Neue"/>
                <a:cs typeface="Helvetica Neue"/>
                <a:sym typeface="Helvetica Neue"/>
              </a:rPr>
              <a:t>risks</a:t>
            </a:r>
            <a:r>
              <a:rPr lang="fr-FR" sz="2400" dirty="0">
                <a:solidFill>
                  <a:schemeClr val="bg2"/>
                </a:solidFill>
                <a:latin typeface="Helvetica Neue" panose="020B0604020202020204" charset="0"/>
                <a:ea typeface="Helvetica Neue"/>
                <a:cs typeface="Helvetica Neue"/>
                <a:sym typeface="Helvetica Neue"/>
              </a:rPr>
              <a:t>, </a:t>
            </a:r>
            <a:r>
              <a:rPr lang="fr-FR" sz="2400" dirty="0" err="1">
                <a:solidFill>
                  <a:schemeClr val="bg2"/>
                </a:solidFill>
                <a:latin typeface="Helvetica Neue" panose="020B0604020202020204" charset="0"/>
                <a:ea typeface="Helvetica Neue"/>
                <a:cs typeface="Helvetica Neue"/>
                <a:sym typeface="Helvetica Neue"/>
              </a:rPr>
              <a:t>needs</a:t>
            </a:r>
            <a:r>
              <a:rPr lang="fr-FR" sz="2400" dirty="0">
                <a:solidFill>
                  <a:schemeClr val="bg2"/>
                </a:solidFill>
                <a:latin typeface="Helvetica Neue" panose="020B0604020202020204" charset="0"/>
                <a:ea typeface="Helvetica Neue"/>
                <a:cs typeface="Helvetica Neue"/>
                <a:sym typeface="Helvetica Neue"/>
              </a:rPr>
              <a:t> and </a:t>
            </a:r>
            <a:r>
              <a:rPr lang="fr-FR" sz="2400" dirty="0" err="1">
                <a:solidFill>
                  <a:schemeClr val="bg2"/>
                </a:solidFill>
                <a:latin typeface="Helvetica Neue" panose="020B0604020202020204" charset="0"/>
                <a:ea typeface="Helvetica Neue"/>
                <a:cs typeface="Helvetica Neue"/>
                <a:sym typeface="Helvetica Neue"/>
              </a:rPr>
              <a:t>capacities</a:t>
            </a:r>
            <a:endParaRPr lang="fr-FR" sz="2400" dirty="0">
              <a:solidFill>
                <a:schemeClr val="bg2"/>
              </a:solidFill>
              <a:latin typeface="Helvetica Neue" panose="020B0604020202020204" charset="0"/>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9" name="ZoneTexte 8">
            <a:extLst>
              <a:ext uri="{FF2B5EF4-FFF2-40B4-BE49-F238E27FC236}">
                <a16:creationId xmlns:a16="http://schemas.microsoft.com/office/drawing/2014/main" id="{572F60FB-6B88-4C0C-A1EB-7A0853EB6B5C}"/>
              </a:ext>
            </a:extLst>
          </p:cNvPr>
          <p:cNvSpPr txBox="1"/>
          <p:nvPr/>
        </p:nvSpPr>
        <p:spPr>
          <a:xfrm>
            <a:off x="5570850" y="315122"/>
            <a:ext cx="4556412" cy="2739211"/>
          </a:xfrm>
          <a:prstGeom prst="rect">
            <a:avLst/>
          </a:prstGeom>
          <a:noFill/>
        </p:spPr>
        <p:txBody>
          <a:bodyPr wrap="square">
            <a:spAutoFit/>
          </a:bodyPr>
          <a:lstStyle/>
          <a:p>
            <a:r>
              <a:rPr lang="fr-FR" sz="2800" b="1" dirty="0">
                <a:solidFill>
                  <a:schemeClr val="bg2"/>
                </a:solidFill>
                <a:latin typeface="Helvetica Neue" panose="020B0604020202020204" charset="0"/>
              </a:rPr>
              <a:t>STEP 3: </a:t>
            </a:r>
            <a:r>
              <a:rPr lang="fr-FR" sz="2800" dirty="0">
                <a:solidFill>
                  <a:schemeClr val="bg2"/>
                </a:solidFill>
                <a:latin typeface="Helvetica Neue" panose="020B0604020202020204" charset="0"/>
              </a:rPr>
              <a:t>Design &amp; Planning</a:t>
            </a:r>
            <a:endParaRPr lang="fr-FR" sz="2800" b="1" dirty="0">
              <a:solidFill>
                <a:schemeClr val="bg2"/>
              </a:solidFill>
              <a:latin typeface="Helvetica Neue" panose="020B0604020202020204" charset="0"/>
            </a:endParaRPr>
          </a:p>
          <a:p>
            <a:pPr marL="457200" indent="-457200">
              <a:buFont typeface="Arial" panose="020B0604020202020204" pitchFamily="34" charset="0"/>
              <a:buChar char="•"/>
            </a:pPr>
            <a:r>
              <a:rPr lang="en-US" sz="2400" dirty="0">
                <a:latin typeface="Helvetica Neue" panose="020B0604020202020204" charset="0"/>
              </a:rPr>
              <a:t>Unmet CP needs</a:t>
            </a:r>
          </a:p>
          <a:p>
            <a:pPr marL="457200" indent="-457200">
              <a:buFont typeface="Arial" panose="020B0604020202020204" pitchFamily="34" charset="0"/>
              <a:buChar char="•"/>
            </a:pPr>
            <a:r>
              <a:rPr lang="en-US" sz="2400" dirty="0">
                <a:latin typeface="Helvetica Neue" panose="020B0604020202020204" charset="0"/>
              </a:rPr>
              <a:t>Responding to needs (St.15-18)</a:t>
            </a:r>
          </a:p>
          <a:p>
            <a:pPr marL="457200" indent="-457200">
              <a:buFont typeface="Arial" panose="020B0604020202020204" pitchFamily="34" charset="0"/>
              <a:buChar char="•"/>
            </a:pPr>
            <a:r>
              <a:rPr lang="en-US" sz="2400" dirty="0">
                <a:latin typeface="Helvetica Neue" panose="020B0604020202020204" charset="0"/>
                <a:sym typeface="Helvetica Neue"/>
              </a:rPr>
              <a:t>Complementarity</a:t>
            </a:r>
          </a:p>
          <a:p>
            <a:pPr marL="457200" indent="-457200">
              <a:buFont typeface="Arial" panose="020B0604020202020204" pitchFamily="34" charset="0"/>
              <a:buChar char="•"/>
            </a:pPr>
            <a:r>
              <a:rPr lang="en-US" sz="2400" dirty="0" err="1">
                <a:latin typeface="Helvetica Neue" panose="020B0604020202020204" charset="0"/>
                <a:sym typeface="Helvetica Neue"/>
              </a:rPr>
              <a:t>Programme</a:t>
            </a:r>
            <a:r>
              <a:rPr lang="en-US" sz="2400" dirty="0">
                <a:latin typeface="Helvetica Neue" panose="020B0604020202020204" charset="0"/>
                <a:sym typeface="Helvetica Neue"/>
              </a:rPr>
              <a:t> focus</a:t>
            </a:r>
          </a:p>
          <a:p>
            <a:pPr marL="457200" indent="-457200">
              <a:buFont typeface="Arial" panose="020B0604020202020204" pitchFamily="34" charset="0"/>
              <a:buChar char="•"/>
            </a:pPr>
            <a:r>
              <a:rPr lang="en-US" sz="2400" dirty="0">
                <a:latin typeface="Helvetica Neue" panose="020B0604020202020204" charset="0"/>
                <a:sym typeface="Helvetica Neue"/>
              </a:rPr>
              <a:t>Achievement(s) &amp; Budget</a:t>
            </a:r>
          </a:p>
        </p:txBody>
      </p:sp>
      <p:sp>
        <p:nvSpPr>
          <p:cNvPr id="8" name="ZoneTexte 7">
            <a:extLst>
              <a:ext uri="{FF2B5EF4-FFF2-40B4-BE49-F238E27FC236}">
                <a16:creationId xmlns:a16="http://schemas.microsoft.com/office/drawing/2014/main" id="{CFC901AB-17DC-4651-8452-5C81832F17E0}"/>
              </a:ext>
            </a:extLst>
          </p:cNvPr>
          <p:cNvSpPr txBox="1"/>
          <p:nvPr/>
        </p:nvSpPr>
        <p:spPr>
          <a:xfrm>
            <a:off x="7849056" y="3859887"/>
            <a:ext cx="5444865" cy="4401205"/>
          </a:xfrm>
          <a:prstGeom prst="rect">
            <a:avLst/>
          </a:prstGeom>
          <a:noFill/>
        </p:spPr>
        <p:txBody>
          <a:bodyPr wrap="square">
            <a:spAutoFit/>
          </a:bodyPr>
          <a:lstStyle/>
          <a:p>
            <a:r>
              <a:rPr lang="fr-FR" sz="2800" b="1" dirty="0">
                <a:latin typeface="Helvetica Neue" panose="020B0604020202020204" charset="0"/>
              </a:rPr>
              <a:t>STEP 4: </a:t>
            </a:r>
            <a:r>
              <a:rPr lang="fr-FR" sz="2800" dirty="0" err="1">
                <a:latin typeface="Helvetica Neue" panose="020B0604020202020204" charset="0"/>
              </a:rPr>
              <a:t>Implementation</a:t>
            </a:r>
            <a:r>
              <a:rPr lang="fr-FR" sz="2800" dirty="0">
                <a:latin typeface="Helvetica Neue" panose="020B0604020202020204" charset="0"/>
              </a:rPr>
              <a:t> / Monitoring</a:t>
            </a:r>
            <a:endParaRPr lang="fr-FR" sz="2800" b="1" dirty="0">
              <a:latin typeface="Helvetica Neue" panose="020B0604020202020204" charset="0"/>
            </a:endParaRPr>
          </a:p>
          <a:p>
            <a:pPr marL="457200" indent="-457200">
              <a:buFont typeface="Arial" panose="020B0604020202020204" pitchFamily="34" charset="0"/>
              <a:buChar char="•"/>
            </a:pPr>
            <a:r>
              <a:rPr lang="en-US" sz="2400" dirty="0">
                <a:solidFill>
                  <a:schemeClr val="bg2"/>
                </a:solidFill>
                <a:latin typeface="Helvetica Neue" panose="020B0604020202020204" charset="0"/>
                <a:ea typeface="Helvetica Neue"/>
                <a:cs typeface="Helvetica Neue"/>
              </a:rPr>
              <a:t>Outputs and outcomes</a:t>
            </a:r>
          </a:p>
          <a:p>
            <a:pPr marL="457200" indent="-457200">
              <a:buFont typeface="Arial" panose="020B0604020202020204" pitchFamily="34" charset="0"/>
              <a:buChar char="•"/>
            </a:pPr>
            <a:r>
              <a:rPr lang="en-US" sz="2400" dirty="0">
                <a:solidFill>
                  <a:schemeClr val="bg2"/>
                </a:solidFill>
                <a:latin typeface="Helvetica Neue" panose="020B0604020202020204" charset="0"/>
                <a:ea typeface="Helvetica Neue"/>
                <a:cs typeface="Helvetica Neue"/>
              </a:rPr>
              <a:t>Quality (St. 1-6)</a:t>
            </a:r>
          </a:p>
          <a:p>
            <a:pPr marL="457200" indent="-457200">
              <a:buFont typeface="Arial" panose="020B0604020202020204" pitchFamily="34" charset="0"/>
              <a:buChar char="•"/>
            </a:pPr>
            <a:r>
              <a:rPr lang="en-US" sz="2400" dirty="0">
                <a:solidFill>
                  <a:schemeClr val="bg2"/>
                </a:solidFill>
                <a:latin typeface="Helvetica Neue" panose="020B0604020202020204" charset="0"/>
                <a:ea typeface="Helvetica Neue"/>
                <a:cs typeface="Helvetica Neue"/>
              </a:rPr>
              <a:t>Safeguarding</a:t>
            </a:r>
          </a:p>
          <a:p>
            <a:pPr marL="457200" indent="-457200">
              <a:buFont typeface="Arial" panose="020B0604020202020204" pitchFamily="34" charset="0"/>
              <a:buChar char="•"/>
            </a:pPr>
            <a:r>
              <a:rPr lang="en-US" sz="2400" dirty="0">
                <a:solidFill>
                  <a:schemeClr val="bg2"/>
                </a:solidFill>
                <a:latin typeface="Helvetica Neue" panose="020B0604020202020204" charset="0"/>
                <a:ea typeface="Helvetica Neue"/>
                <a:cs typeface="Helvetica Neue"/>
              </a:rPr>
              <a:t>Do no harm</a:t>
            </a:r>
          </a:p>
          <a:p>
            <a:r>
              <a:rPr lang="en-US" sz="2400" dirty="0">
                <a:solidFill>
                  <a:schemeClr val="bg2"/>
                </a:solidFill>
                <a:latin typeface="Helvetica Neue" panose="020B0604020202020204" charset="0"/>
                <a:ea typeface="Helvetica Neue"/>
                <a:cs typeface="Helvetica Neue"/>
              </a:rPr>
              <a:t> </a:t>
            </a:r>
          </a:p>
          <a:p>
            <a:pPr marL="457200" indent="-457200">
              <a:buFont typeface="Arial" panose="020B0604020202020204" pitchFamily="34" charset="0"/>
              <a:buChar char="•"/>
            </a:pPr>
            <a:endParaRPr lang="en-US" sz="2400" dirty="0">
              <a:solidFill>
                <a:schemeClr val="bg2"/>
              </a:solidFill>
              <a:latin typeface="Helvetica Neue" panose="020B0604020202020204" charset="0"/>
              <a:ea typeface="Helvetica Neue"/>
              <a:cs typeface="Helvetica Neue"/>
            </a:endParaRPr>
          </a:p>
          <a:p>
            <a:pPr marL="457200" indent="-457200">
              <a:buFont typeface="Arial" panose="020B0604020202020204" pitchFamily="34" charset="0"/>
              <a:buChar char="•"/>
            </a:pPr>
            <a:endParaRPr lang="en-US" sz="2800" dirty="0">
              <a:latin typeface="Helvetica Neue" panose="020B0604020202020204" charset="0"/>
            </a:endParaRPr>
          </a:p>
          <a:p>
            <a:endParaRPr lang="fr-FR" sz="2800" b="1" dirty="0">
              <a:solidFill>
                <a:schemeClr val="dk1"/>
              </a:solidFill>
              <a:latin typeface="Helvetica Neue" panose="020B0604020202020204" charset="0"/>
              <a:ea typeface="Helvetica Neue"/>
              <a:cs typeface="Helvetica Neue"/>
              <a:sym typeface="Helvetica Neue"/>
            </a:endParaRPr>
          </a:p>
          <a:p>
            <a:pPr marL="457200" indent="-457200">
              <a:buFont typeface="Arial" panose="020B0604020202020204" pitchFamily="34" charset="0"/>
              <a:buChar char="•"/>
            </a:pPr>
            <a:endParaRPr lang="fr-FR" sz="2400" b="1" dirty="0">
              <a:latin typeface="Helvetica Neue" panose="020B0604020202020204" charset="0"/>
            </a:endParaRPr>
          </a:p>
        </p:txBody>
      </p:sp>
      <p:sp>
        <p:nvSpPr>
          <p:cNvPr id="10" name="ZoneTexte 9">
            <a:extLst>
              <a:ext uri="{FF2B5EF4-FFF2-40B4-BE49-F238E27FC236}">
                <a16:creationId xmlns:a16="http://schemas.microsoft.com/office/drawing/2014/main" id="{D4F017FA-3C92-473D-BC74-42BF52D9D404}"/>
              </a:ext>
            </a:extLst>
          </p:cNvPr>
          <p:cNvSpPr txBox="1"/>
          <p:nvPr/>
        </p:nvSpPr>
        <p:spPr>
          <a:xfrm>
            <a:off x="1122917" y="4277646"/>
            <a:ext cx="5444865" cy="2739211"/>
          </a:xfrm>
          <a:prstGeom prst="rect">
            <a:avLst/>
          </a:prstGeom>
          <a:noFill/>
        </p:spPr>
        <p:txBody>
          <a:bodyPr wrap="square">
            <a:spAutoFit/>
          </a:bodyPr>
          <a:lstStyle/>
          <a:p>
            <a:r>
              <a:rPr lang="fr-FR" sz="2800" b="1" dirty="0">
                <a:latin typeface="Helvetica Neue" panose="020B0604020202020204" charset="0"/>
              </a:rPr>
              <a:t>STEP 5: </a:t>
            </a:r>
            <a:r>
              <a:rPr lang="fr-FR" sz="2800" dirty="0">
                <a:latin typeface="Helvetica Neue" panose="020B0604020202020204" charset="0"/>
              </a:rPr>
              <a:t>Evaluation &amp; Learning</a:t>
            </a:r>
            <a:endParaRPr lang="fr-FR" sz="2800" b="1" dirty="0">
              <a:latin typeface="Helvetica Neue" panose="020B0604020202020204" charset="0"/>
            </a:endParaRPr>
          </a:p>
          <a:p>
            <a:pPr marL="457200" indent="-457200">
              <a:buFont typeface="Arial" panose="020B0604020202020204" pitchFamily="34" charset="0"/>
              <a:buChar char="•"/>
            </a:pPr>
            <a:r>
              <a:rPr lang="fr-FR" sz="2400" dirty="0">
                <a:solidFill>
                  <a:schemeClr val="bg2"/>
                </a:solidFill>
                <a:latin typeface="Helvetica Neue" panose="020B0604020202020204" charset="0"/>
                <a:ea typeface="Helvetica Neue"/>
                <a:cs typeface="Helvetica Neue"/>
                <a:sym typeface="Helvetica Neue"/>
              </a:rPr>
              <a:t>CPMS as guide</a:t>
            </a:r>
          </a:p>
          <a:p>
            <a:pPr marL="457200" indent="-457200">
              <a:buFont typeface="Arial" panose="020B0604020202020204" pitchFamily="34" charset="0"/>
              <a:buChar char="•"/>
            </a:pPr>
            <a:r>
              <a:rPr lang="en-US" sz="2400" dirty="0">
                <a:solidFill>
                  <a:schemeClr val="bg2"/>
                </a:solidFill>
                <a:latin typeface="Helvetica Neue" panose="020B0604020202020204" charset="0"/>
              </a:rPr>
              <a:t>Involvement of stakeholders / children</a:t>
            </a:r>
          </a:p>
          <a:p>
            <a:pPr marL="457200" indent="-457200">
              <a:buFont typeface="Arial" panose="020B0604020202020204" pitchFamily="34" charset="0"/>
              <a:buChar char="•"/>
            </a:pPr>
            <a:r>
              <a:rPr lang="en-US" sz="2400" dirty="0">
                <a:solidFill>
                  <a:schemeClr val="bg2"/>
                </a:solidFill>
                <a:latin typeface="Helvetica Neue" panose="020B0604020202020204" charset="0"/>
              </a:rPr>
              <a:t>Joint learning initiatives </a:t>
            </a:r>
          </a:p>
          <a:p>
            <a:pPr marL="457200" indent="-457200">
              <a:buFont typeface="Arial" panose="020B0604020202020204" pitchFamily="34" charset="0"/>
              <a:buChar char="•"/>
            </a:pPr>
            <a:r>
              <a:rPr lang="en-US" sz="2400" dirty="0">
                <a:solidFill>
                  <a:schemeClr val="bg2"/>
                </a:solidFill>
                <a:latin typeface="Helvetica Neue" panose="020B0604020202020204" charset="0"/>
                <a:ea typeface="Helvetica Neue"/>
                <a:cs typeface="Helvetica Neue"/>
                <a:sym typeface="Helvetica Neue"/>
              </a:rPr>
              <a:t>Flexibility in programming</a:t>
            </a:r>
            <a:endParaRPr lang="fr-FR" sz="2400" dirty="0">
              <a:solidFill>
                <a:schemeClr val="bg2"/>
              </a:solidFill>
              <a:latin typeface="Helvetica Neue" panose="020B0604020202020204" charset="0"/>
              <a:ea typeface="Helvetica Neue"/>
              <a:cs typeface="Helvetica Neue"/>
              <a:sym typeface="Helvetica Neue"/>
            </a:endParaRPr>
          </a:p>
          <a:p>
            <a:pPr marL="457200" indent="-457200">
              <a:buFont typeface="Arial" panose="020B0604020202020204" pitchFamily="34" charset="0"/>
              <a:buChar char="•"/>
            </a:pPr>
            <a:endParaRPr lang="fr-FR" sz="2400" dirty="0">
              <a:solidFill>
                <a:schemeClr val="bg2"/>
              </a:solidFill>
              <a:latin typeface="Helvetica Neue" panose="020B0604020202020204" charset="0"/>
              <a:ea typeface="Helvetica Neue"/>
              <a:cs typeface="Helvetica Neue"/>
            </a:endParaRPr>
          </a:p>
        </p:txBody>
      </p:sp>
      <p:pic>
        <p:nvPicPr>
          <p:cNvPr id="6" name="Image 5">
            <a:extLst>
              <a:ext uri="{FF2B5EF4-FFF2-40B4-BE49-F238E27FC236}">
                <a16:creationId xmlns:a16="http://schemas.microsoft.com/office/drawing/2014/main" id="{A6090054-34BF-462F-9B78-D2F843326DB4}"/>
              </a:ext>
            </a:extLst>
          </p:cNvPr>
          <p:cNvPicPr>
            <a:picLocks noChangeAspect="1"/>
          </p:cNvPicPr>
          <p:nvPr/>
        </p:nvPicPr>
        <p:blipFill>
          <a:blip r:embed="rId3"/>
          <a:stretch>
            <a:fillRect/>
          </a:stretch>
        </p:blipFill>
        <p:spPr>
          <a:xfrm>
            <a:off x="6873888" y="3612471"/>
            <a:ext cx="828944" cy="1124997"/>
          </a:xfrm>
          <a:prstGeom prst="rect">
            <a:avLst/>
          </a:prstGeom>
        </p:spPr>
      </p:pic>
      <p:pic>
        <p:nvPicPr>
          <p:cNvPr id="12" name="Image 11">
            <a:extLst>
              <a:ext uri="{FF2B5EF4-FFF2-40B4-BE49-F238E27FC236}">
                <a16:creationId xmlns:a16="http://schemas.microsoft.com/office/drawing/2014/main" id="{9B45A674-45D2-44D8-8F1A-14329D6B5DE5}"/>
              </a:ext>
            </a:extLst>
          </p:cNvPr>
          <p:cNvPicPr>
            <a:picLocks noChangeAspect="1"/>
          </p:cNvPicPr>
          <p:nvPr/>
        </p:nvPicPr>
        <p:blipFill>
          <a:blip r:embed="rId4"/>
          <a:stretch>
            <a:fillRect/>
          </a:stretch>
        </p:blipFill>
        <p:spPr>
          <a:xfrm>
            <a:off x="10991861" y="5600364"/>
            <a:ext cx="1196986" cy="1252232"/>
          </a:xfrm>
          <a:prstGeom prst="rect">
            <a:avLst/>
          </a:prstGeom>
        </p:spPr>
      </p:pic>
      <p:sp>
        <p:nvSpPr>
          <p:cNvPr id="11" name="ZoneTexte 10">
            <a:extLst>
              <a:ext uri="{FF2B5EF4-FFF2-40B4-BE49-F238E27FC236}">
                <a16:creationId xmlns:a16="http://schemas.microsoft.com/office/drawing/2014/main" id="{AB517D69-C293-479D-8F24-F40B355E2B8C}"/>
              </a:ext>
            </a:extLst>
          </p:cNvPr>
          <p:cNvSpPr txBox="1"/>
          <p:nvPr/>
        </p:nvSpPr>
        <p:spPr>
          <a:xfrm>
            <a:off x="444449" y="573983"/>
            <a:ext cx="4774626" cy="3600986"/>
          </a:xfrm>
          <a:prstGeom prst="rect">
            <a:avLst/>
          </a:prstGeom>
          <a:noFill/>
        </p:spPr>
        <p:txBody>
          <a:bodyPr wrap="square">
            <a:spAutoFit/>
          </a:bodyPr>
          <a:lstStyle/>
          <a:p>
            <a:r>
              <a:rPr lang="fr-FR" sz="2800" b="1" dirty="0">
                <a:latin typeface="Helvetica Neue" panose="020B0604020202020204" charset="0"/>
              </a:rPr>
              <a:t>STEP 2: </a:t>
            </a:r>
            <a:r>
              <a:rPr lang="fr-FR" sz="2800" dirty="0" err="1">
                <a:latin typeface="Helvetica Neue" panose="020B0604020202020204" charset="0"/>
              </a:rPr>
              <a:t>Assessment</a:t>
            </a:r>
            <a:r>
              <a:rPr lang="fr-FR" sz="2800" dirty="0">
                <a:latin typeface="Helvetica Neue" panose="020B0604020202020204" charset="0"/>
              </a:rPr>
              <a:t> / </a:t>
            </a:r>
            <a:r>
              <a:rPr lang="fr-FR" sz="2800" dirty="0" err="1">
                <a:latin typeface="Helvetica Neue" panose="020B0604020202020204" charset="0"/>
              </a:rPr>
              <a:t>Analysis</a:t>
            </a:r>
            <a:endParaRPr lang="fr-FR" sz="2800" b="1" dirty="0">
              <a:latin typeface="Helvetica Neue" panose="020B0604020202020204" charset="0"/>
            </a:endParaRPr>
          </a:p>
          <a:p>
            <a:endParaRPr lang="fr-FR" sz="2800" b="1" dirty="0">
              <a:solidFill>
                <a:schemeClr val="dk1"/>
              </a:solidFill>
              <a:latin typeface="Helvetica Neue" panose="020B0604020202020204" charset="0"/>
              <a:ea typeface="Helvetica Neue"/>
              <a:cs typeface="Helvetica Neue"/>
              <a:sym typeface="Helvetica Neue"/>
            </a:endParaRPr>
          </a:p>
          <a:p>
            <a:pPr marL="457200" indent="-457200">
              <a:buFont typeface="Arial" panose="020B0604020202020204" pitchFamily="34" charset="0"/>
              <a:buChar char="•"/>
            </a:pPr>
            <a:r>
              <a:rPr lang="en-US" sz="2400" dirty="0">
                <a:latin typeface="Helvetica Neue" panose="020B0604020202020204" charset="0"/>
              </a:rPr>
              <a:t>Context, stakeholders, needs, vulnerabilities and capacities</a:t>
            </a:r>
          </a:p>
          <a:p>
            <a:pPr marL="457200" indent="-457200">
              <a:buFont typeface="Arial" panose="020B0604020202020204" pitchFamily="34" charset="0"/>
              <a:buChar char="•"/>
            </a:pPr>
            <a:r>
              <a:rPr lang="en-US" sz="2400" dirty="0">
                <a:latin typeface="Helvetica Neue" panose="020B0604020202020204" charset="0"/>
              </a:rPr>
              <a:t>Evidence base for strategic planning</a:t>
            </a:r>
          </a:p>
          <a:p>
            <a:pPr marL="457200" indent="-457200">
              <a:buFont typeface="Arial" panose="020B0604020202020204" pitchFamily="34" charset="0"/>
              <a:buChar char="•"/>
            </a:pPr>
            <a:r>
              <a:rPr lang="en-US" sz="2400" dirty="0">
                <a:latin typeface="Helvetica Neue" panose="020B0604020202020204" charset="0"/>
              </a:rPr>
              <a:t>Quality process</a:t>
            </a:r>
          </a:p>
          <a:p>
            <a:pPr marL="457200" indent="-457200">
              <a:buFont typeface="Arial" panose="020B0604020202020204" pitchFamily="34" charset="0"/>
              <a:buChar char="•"/>
            </a:pPr>
            <a:endParaRPr lang="fr-FR" sz="2400" b="1" dirty="0">
              <a:latin typeface="Helvetica Neue" panose="020B0604020202020204" charset="0"/>
            </a:endParaRPr>
          </a:p>
        </p:txBody>
      </p:sp>
    </p:spTree>
    <p:extLst>
      <p:ext uri="{BB962C8B-B14F-4D97-AF65-F5344CB8AC3E}">
        <p14:creationId xmlns:p14="http://schemas.microsoft.com/office/powerpoint/2010/main" val="247123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a:t>Examples from the Region</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815882"/>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4 </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a:t>
            </a:r>
            <a:r>
              <a:rPr lang="en-GB"/>
              <a:t>using Standard 4 </a:t>
            </a:r>
            <a:endParaRPr lang="en-GB" dirty="0"/>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600438"/>
          </a:xfrm>
          <a:prstGeom prst="rect">
            <a:avLst/>
          </a:prstGeom>
          <a:noFill/>
        </p:spPr>
        <p:txBody>
          <a:bodyPr wrap="square" rtlCol="0">
            <a:spAutoFit/>
          </a:bodyPr>
          <a:lstStyle/>
          <a:p>
            <a:pPr algn="ctr"/>
            <a:r>
              <a:rPr lang="en-GB" dirty="0"/>
              <a:t>[COUNTRY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4 </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sz="4100" dirty="0"/>
              <a:t>Need more than the hard copy?</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r>
              <a:rPr lang="en-GB" sz="2400" dirty="0"/>
              <a:t>On the Alliance website</a:t>
            </a:r>
          </a:p>
          <a:p>
            <a:pPr marL="985838" lvl="1" indent="-312738">
              <a:buFont typeface="Wingdings" pitchFamily="2" charset="2"/>
              <a:buChar char="Ø"/>
            </a:pPr>
            <a:r>
              <a:rPr lang="en-GB" sz="1600" dirty="0"/>
              <a:t>PDF version</a:t>
            </a:r>
          </a:p>
          <a:p>
            <a:pPr marL="985838" lvl="1" indent="-312738">
              <a:buFont typeface="Wingdings" pitchFamily="2" charset="2"/>
              <a:buChar char="Ø"/>
            </a:pPr>
            <a:r>
              <a:rPr lang="en-GB" sz="1600" dirty="0"/>
              <a:t>Briefing &amp; Implementation Pack</a:t>
            </a:r>
          </a:p>
          <a:p>
            <a:pPr marL="985838" lvl="1" indent="-312738">
              <a:buFont typeface="Wingdings" pitchFamily="2" charset="2"/>
              <a:buChar char="Ø"/>
            </a:pPr>
            <a:r>
              <a:rPr lang="en-GB" sz="1600" dirty="0"/>
              <a:t>25-page Summary</a:t>
            </a:r>
          </a:p>
          <a:p>
            <a:pPr marL="985838" lvl="1" indent="-312738">
              <a:buFont typeface="Wingdings" pitchFamily="2" charset="2"/>
              <a:buChar char="Ø"/>
            </a:pPr>
            <a:r>
              <a:rPr lang="en-GB" sz="1600" dirty="0"/>
              <a:t>E-course </a:t>
            </a:r>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en-GB" sz="1600" dirty="0"/>
              <a:t>A gallery of illustrated Standards</a:t>
            </a:r>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en-GB" dirty="0"/>
              <a:t>On the </a:t>
            </a:r>
            <a:r>
              <a:rPr lang="en-GB" sz="2400" dirty="0"/>
              <a:t>Humanitarian Standards Partnership website</a:t>
            </a:r>
          </a:p>
          <a:p>
            <a:pPr marL="985838" lvl="1" indent="-322263">
              <a:buFont typeface="Wingdings" pitchFamily="2" charset="2"/>
              <a:buChar char="Ø"/>
            </a:pPr>
            <a:r>
              <a:rPr lang="en-GB" sz="1600" dirty="0"/>
              <a:t>Online, interactive version</a:t>
            </a:r>
          </a:p>
          <a:p>
            <a:pPr marL="985838" lvl="1" indent="-322263">
              <a:buFont typeface="Wingdings" pitchFamily="2" charset="2"/>
              <a:buChar char="Ø"/>
            </a:pPr>
            <a:r>
              <a:rPr lang="en-GB" sz="1600" dirty="0"/>
              <a:t>HSP App for mobile phones and tablets </a:t>
            </a:r>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472" name="Google Shape;472;p25"/>
          <p:cNvPicPr preferRelativeResize="0"/>
          <p:nvPr/>
        </p:nvPicPr>
        <p:blipFill>
          <a:blip r:embed="rId5">
            <a:extLst>
              <a:ext uri="{28A0092B-C50C-407E-A947-70E740481C1C}">
                <a14:useLocalDpi xmlns:a14="http://schemas.microsoft.com/office/drawing/2010/main" val="0"/>
              </a:ext>
            </a:extLst>
          </a:blip>
          <a:srcRect/>
          <a:stretch/>
        </p:blipFill>
        <p:spPr>
          <a:xfrm rot="547354">
            <a:off x="6996515" y="1670472"/>
            <a:ext cx="1684003" cy="232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descr="Imagen que contiene Icono&#10;&#10;Descripción generada automáticamente">
            <a:extLst>
              <a:ext uri="{FF2B5EF4-FFF2-40B4-BE49-F238E27FC236}">
                <a16:creationId xmlns:a16="http://schemas.microsoft.com/office/drawing/2014/main" id="{4AE5CEF8-D68C-FD4C-A186-358E3B7F23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326" y="3298017"/>
            <a:ext cx="1977868" cy="143273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2724</Words>
  <Application>Microsoft Office PowerPoint</Application>
  <PresentationFormat>Widescreen</PresentationFormat>
  <Paragraphs>213</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Helvetica Neue</vt:lpstr>
      <vt:lpstr>Ink Free</vt:lpstr>
      <vt:lpstr>Arial</vt:lpstr>
      <vt:lpstr>Wingdings</vt:lpstr>
      <vt:lpstr>Calibri</vt:lpstr>
      <vt:lpstr>HelveticaNeue-Light-Identity-H</vt:lpstr>
      <vt:lpstr>Office Theme</vt:lpstr>
      <vt:lpstr>The Minimum Standards for Child Protection in Humanitarian Action  CPMS</vt:lpstr>
      <vt:lpstr>Aim of the Standards </vt:lpstr>
      <vt:lpstr>PowerPoint Presentation</vt:lpstr>
      <vt:lpstr>General intro to Standard 4 </vt:lpstr>
      <vt:lpstr>PowerPoint Presentation</vt:lpstr>
      <vt:lpstr>PowerPoint Presentation</vt:lpstr>
      <vt:lpstr>Examples from the Region</vt:lpstr>
      <vt:lpstr>Need more than the hard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84</cp:revision>
  <dcterms:created xsi:type="dcterms:W3CDTF">2017-12-20T18:51:03Z</dcterms:created>
  <dcterms:modified xsi:type="dcterms:W3CDTF">2022-05-24T02:54:02Z</dcterms:modified>
</cp:coreProperties>
</file>