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27175" autoAdjust="0"/>
  </p:normalViewPr>
  <p:slideViewPr>
    <p:cSldViewPr snapToGrid="0">
      <p:cViewPr varScale="1">
        <p:scale>
          <a:sx n="19" d="100"/>
          <a:sy n="19" d="100"/>
        </p:scale>
        <p:origin x="888"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pen.edu/openlearncreate/mod/resource/view.php?id=53750" TargetMode="External"/><Relationship Id="rId7" Type="http://schemas.openxmlformats.org/officeDocument/2006/relationships/hyperlink" Target="https://www.popcouncil.org/uploads/pdfs/horizons/childrenethic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resourcecentre.savethechildren.net/library/nine-basic-requirements-meaningful-and-ethical-childrens-participation" TargetMode="External"/><Relationship Id="rId5" Type="http://schemas.openxmlformats.org/officeDocument/2006/relationships/hyperlink" Target="https://sites.unicef.org/cbsc/index_42148.html" TargetMode="External"/><Relationship Id="rId4" Type="http://schemas.openxmlformats.org/officeDocument/2006/relationships/hyperlink" Target="https://www.unicef.org/rosa/media/2436/file/ROSA%20C4D%20Strategic%20Framework.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ites.unicef.org/cbsc/index_42148.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4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3</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a:p>
            <a:pPr marL="0" lvl="0" indent="0" algn="l" rtl="0">
              <a:spcBef>
                <a:spcPts val="0"/>
              </a:spcBef>
              <a:spcAft>
                <a:spcPts val="0"/>
              </a:spcAft>
              <a:buNone/>
            </a:pPr>
            <a:endParaRPr lang="en-US" b="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a:t>
            </a:r>
            <a:r>
              <a:rPr lang="en-CA" dirty="0"/>
              <a:t> </a:t>
            </a:r>
            <a:r>
              <a:rPr lang="en-US" dirty="0"/>
              <a:t>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internal displacement and refugee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3: Communication &amp; Advocacy</a:t>
            </a:r>
          </a:p>
          <a:p>
            <a:pPr marL="0" lvl="0" indent="0" algn="l" rtl="0">
              <a:spcBef>
                <a:spcPts val="0"/>
              </a:spcBef>
              <a:spcAft>
                <a:spcPts val="0"/>
              </a:spcAft>
              <a:buNone/>
            </a:pPr>
            <a:endParaRPr lang="fr-FR" dirty="0"/>
          </a:p>
          <a:p>
            <a:pPr marL="0" lvl="0" indent="0" algn="l" rtl="0">
              <a:spcBef>
                <a:spcPts val="0"/>
              </a:spcBef>
              <a:spcAft>
                <a:spcPts val="0"/>
              </a:spcAft>
              <a:buNone/>
            </a:pPr>
            <a:r>
              <a:rPr lang="fr-FR" b="0" i="1" dirty="0"/>
              <a:t>If participants </a:t>
            </a:r>
            <a:r>
              <a:rPr lang="fr-FR" b="0" i="1" dirty="0" err="1"/>
              <a:t>request</a:t>
            </a:r>
            <a:r>
              <a:rPr lang="fr-FR" b="0" i="1" dirty="0"/>
              <a:t> </a:t>
            </a:r>
            <a:r>
              <a:rPr lang="fr-FR" b="0" i="1" dirty="0" err="1"/>
              <a:t>additional</a:t>
            </a:r>
            <a:r>
              <a:rPr lang="fr-FR" b="0" i="1" dirty="0"/>
              <a:t> </a:t>
            </a:r>
            <a:r>
              <a:rPr lang="fr-FR" b="0" i="1" dirty="0" err="1"/>
              <a:t>readings</a:t>
            </a:r>
            <a:r>
              <a:rPr lang="fr-FR" b="0" i="1" dirty="0"/>
              <a:t>, </a:t>
            </a:r>
            <a:r>
              <a:rPr lang="fr-FR" b="0" i="1" dirty="0" err="1"/>
              <a:t>see</a:t>
            </a:r>
            <a:r>
              <a:rPr lang="fr-FR" b="0" i="1" dirty="0"/>
              <a:t> </a:t>
            </a:r>
            <a:r>
              <a:rPr lang="fr-FR" b="0" i="1" dirty="0" err="1"/>
              <a:t>below</a:t>
            </a:r>
            <a:r>
              <a:rPr lang="fr-FR" b="0" i="1" dirty="0"/>
              <a:t>. Do not </a:t>
            </a:r>
            <a:r>
              <a:rPr lang="fr-FR" b="0" i="1" dirty="0" err="1"/>
              <a:t>hesitate</a:t>
            </a:r>
            <a:r>
              <a:rPr lang="fr-FR" b="0" i="1" dirty="0"/>
              <a:t>, if </a:t>
            </a:r>
            <a:r>
              <a:rPr lang="fr-FR" b="0" i="1" dirty="0" err="1"/>
              <a:t>you</a:t>
            </a:r>
            <a:r>
              <a:rPr lang="fr-FR" b="0" i="1" dirty="0"/>
              <a:t> have time, to lead the participants to </a:t>
            </a:r>
            <a:r>
              <a:rPr lang="fr-FR" b="0" i="1" dirty="0" err="1"/>
              <a:t>these</a:t>
            </a:r>
            <a:r>
              <a:rPr lang="fr-FR" b="0" i="1" dirty="0"/>
              <a:t> documents / </a:t>
            </a:r>
            <a:r>
              <a:rPr lang="fr-FR" b="0" i="1" dirty="0" err="1"/>
              <a:t>print</a:t>
            </a:r>
            <a:r>
              <a:rPr lang="fr-FR" b="0" i="1" dirty="0"/>
              <a:t> </a:t>
            </a:r>
            <a:r>
              <a:rPr lang="fr-FR" b="0" i="1" dirty="0" err="1"/>
              <a:t>them</a:t>
            </a:r>
            <a:r>
              <a:rPr lang="fr-FR" b="0" i="1" dirty="0"/>
              <a:t> for distribution / </a:t>
            </a:r>
            <a:r>
              <a:rPr lang="fr-FR" b="0" i="1" dirty="0" err="1"/>
              <a:t>share</a:t>
            </a:r>
            <a:r>
              <a:rPr lang="fr-FR" b="0" i="1" dirty="0"/>
              <a:t> </a:t>
            </a:r>
            <a:r>
              <a:rPr lang="fr-FR" b="0" i="1" dirty="0" err="1"/>
              <a:t>them</a:t>
            </a:r>
            <a:r>
              <a:rPr lang="fr-FR" b="0" i="1" dirty="0"/>
              <a:t> on a USB stick for </a:t>
            </a:r>
            <a:r>
              <a:rPr lang="fr-FR" b="0" i="1" dirty="0" err="1"/>
              <a:t>later</a:t>
            </a:r>
            <a:r>
              <a:rPr lang="fr-FR" b="0" i="1" dirty="0"/>
              <a:t> </a:t>
            </a:r>
            <a:r>
              <a:rPr lang="fr-FR" b="0" i="1" dirty="0" err="1"/>
              <a:t>reading</a:t>
            </a:r>
            <a:r>
              <a:rPr lang="fr-FR" b="0" i="1" dirty="0"/>
              <a:t> : </a:t>
            </a:r>
          </a:p>
          <a:p>
            <a:r>
              <a:rPr lang="fr-FR" sz="1800" dirty="0" err="1">
                <a:effectLst/>
                <a:latin typeface="Calibri" panose="020F0502020204030204" pitchFamily="34" charset="0"/>
              </a:rPr>
              <a:t>Humanitarian</a:t>
            </a:r>
            <a:r>
              <a:rPr lang="fr-FR" sz="1800" dirty="0">
                <a:effectLst/>
                <a:latin typeface="Calibri" panose="020F0502020204030204" pitchFamily="34" charset="0"/>
              </a:rPr>
              <a:t> </a:t>
            </a:r>
            <a:r>
              <a:rPr lang="fr-FR" sz="1800" dirty="0" err="1">
                <a:effectLst/>
                <a:latin typeface="Calibri" panose="020F0502020204030204" pitchFamily="34" charset="0"/>
              </a:rPr>
              <a:t>Advocacy</a:t>
            </a:r>
            <a:r>
              <a:rPr lang="fr-FR" sz="1800" dirty="0">
                <a:effectLst/>
                <a:latin typeface="Calibri" panose="020F0502020204030204" pitchFamily="34" charset="0"/>
              </a:rPr>
              <a:t> </a:t>
            </a:r>
            <a:endParaRPr lang="fr-FR" dirty="0"/>
          </a:p>
          <a:p>
            <a:r>
              <a:rPr lang="fr-FR" sz="1800" dirty="0">
                <a:effectLst/>
                <a:latin typeface="Calibri" panose="020F0502020204030204" pitchFamily="34" charset="0"/>
                <a:hlinkClick r:id="rId3"/>
              </a:rPr>
              <a:t>https://www.open.edu/openlearncreate/mod/resource/view.php?id=53750</a:t>
            </a:r>
            <a:endParaRPr lang="fr-FR" dirty="0"/>
          </a:p>
          <a:p>
            <a:r>
              <a:rPr lang="fr-FR" sz="1800" dirty="0">
                <a:effectLst/>
                <a:latin typeface="Calibri" panose="020F0502020204030204" pitchFamily="34" charset="0"/>
              </a:rPr>
              <a:t> </a:t>
            </a:r>
            <a:endParaRPr lang="fr-FR" dirty="0"/>
          </a:p>
          <a:p>
            <a:r>
              <a:rPr lang="fr-FR" sz="1800" dirty="0">
                <a:effectLst/>
                <a:latin typeface="Calibri" panose="020F0502020204030204" pitchFamily="34" charset="0"/>
              </a:rPr>
              <a:t>UNICEF Communication for </a:t>
            </a:r>
            <a:r>
              <a:rPr lang="fr-FR" sz="1800" dirty="0" err="1">
                <a:effectLst/>
                <a:latin typeface="Calibri" panose="020F0502020204030204" pitchFamily="34" charset="0"/>
              </a:rPr>
              <a:t>development</a:t>
            </a:r>
            <a:r>
              <a:rPr lang="fr-FR" sz="1800" dirty="0">
                <a:effectLst/>
                <a:latin typeface="Calibri" panose="020F0502020204030204" pitchFamily="34" charset="0"/>
              </a:rPr>
              <a:t> </a:t>
            </a:r>
            <a:endParaRPr lang="fr-FR" dirty="0"/>
          </a:p>
          <a:p>
            <a:r>
              <a:rPr lang="fr-FR" sz="1800" dirty="0">
                <a:effectLst/>
                <a:latin typeface="Calibri" panose="020F0502020204030204" pitchFamily="34" charset="0"/>
                <a:hlinkClick r:id="rId4"/>
              </a:rPr>
              <a:t>ROSA C4D Strategic Framework.pdf (unicef.org)</a:t>
            </a:r>
            <a:endParaRPr lang="fr-FR" dirty="0"/>
          </a:p>
          <a:p>
            <a:r>
              <a:rPr lang="fr-FR" sz="1800" dirty="0">
                <a:effectLst/>
                <a:latin typeface="Calibri" panose="020F0502020204030204" pitchFamily="34" charset="0"/>
              </a:rPr>
              <a:t> </a:t>
            </a:r>
            <a:endParaRPr lang="fr-FR" dirty="0"/>
          </a:p>
          <a:p>
            <a:r>
              <a:rPr lang="fr-FR" sz="1800" dirty="0" err="1">
                <a:effectLst/>
                <a:latin typeface="Calibri" panose="020F0502020204030204" pitchFamily="34" charset="0"/>
              </a:rPr>
              <a:t>Advocacy</a:t>
            </a:r>
            <a:endParaRPr lang="fr-FR" dirty="0"/>
          </a:p>
          <a:p>
            <a:r>
              <a:rPr lang="fr-FR" sz="1800" dirty="0">
                <a:effectLst/>
                <a:latin typeface="Calibri" panose="020F0502020204030204" pitchFamily="34" charset="0"/>
                <a:hlinkClick r:id="rId5"/>
              </a:rPr>
              <a:t>C4D </a:t>
            </a:r>
            <a:r>
              <a:rPr lang="fr-FR" sz="1800" dirty="0" err="1">
                <a:effectLst/>
                <a:latin typeface="Calibri" panose="020F0502020204030204" pitchFamily="34" charset="0"/>
                <a:hlinkClick r:id="rId5"/>
              </a:rPr>
              <a:t>approaches</a:t>
            </a:r>
            <a:r>
              <a:rPr lang="fr-FR" sz="1800" dirty="0">
                <a:effectLst/>
                <a:latin typeface="Calibri" panose="020F0502020204030204" pitchFamily="34" charset="0"/>
                <a:hlinkClick r:id="rId5"/>
              </a:rPr>
              <a:t> | Communication for </a:t>
            </a:r>
            <a:r>
              <a:rPr lang="fr-FR" sz="1800" dirty="0" err="1">
                <a:effectLst/>
                <a:latin typeface="Calibri" panose="020F0502020204030204" pitchFamily="34" charset="0"/>
                <a:hlinkClick r:id="rId5"/>
              </a:rPr>
              <a:t>Development</a:t>
            </a:r>
            <a:r>
              <a:rPr lang="fr-FR" sz="1800" dirty="0">
                <a:effectLst/>
                <a:latin typeface="Calibri" panose="020F0502020204030204" pitchFamily="34" charset="0"/>
                <a:hlinkClick r:id="rId5"/>
              </a:rPr>
              <a:t> (C4D) | UNICEF</a:t>
            </a:r>
            <a:endParaRPr lang="fr-FR" dirty="0"/>
          </a:p>
          <a:p>
            <a:r>
              <a:rPr lang="fr-FR" sz="1800" dirty="0">
                <a:effectLst/>
                <a:latin typeface="Calibri" panose="020F0502020204030204" pitchFamily="34" charset="0"/>
              </a:rPr>
              <a:t> </a:t>
            </a:r>
            <a:endParaRPr lang="fr-FR" dirty="0"/>
          </a:p>
          <a:p>
            <a:r>
              <a:rPr lang="fr-FR" sz="1800" dirty="0" err="1">
                <a:effectLst/>
                <a:latin typeface="Calibri" panose="020F0502020204030204" pitchFamily="34" charset="0"/>
              </a:rPr>
              <a:t>Children’s</a:t>
            </a:r>
            <a:r>
              <a:rPr lang="fr-FR" sz="1800" dirty="0">
                <a:effectLst/>
                <a:latin typeface="Calibri" panose="020F0502020204030204" pitchFamily="34" charset="0"/>
              </a:rPr>
              <a:t> Participation</a:t>
            </a:r>
            <a:endParaRPr lang="fr-FR" dirty="0"/>
          </a:p>
          <a:p>
            <a:r>
              <a:rPr lang="fr-FR" sz="1800" dirty="0">
                <a:effectLst/>
                <a:latin typeface="Calibri" panose="020F0502020204030204" pitchFamily="34" charset="0"/>
                <a:hlinkClick r:id="rId6"/>
              </a:rPr>
              <a:t>The </a:t>
            </a:r>
            <a:r>
              <a:rPr lang="fr-FR" sz="1800" dirty="0" err="1">
                <a:effectLst/>
                <a:latin typeface="Calibri" panose="020F0502020204030204" pitchFamily="34" charset="0"/>
                <a:hlinkClick r:id="rId6"/>
              </a:rPr>
              <a:t>Nine</a:t>
            </a:r>
            <a:r>
              <a:rPr lang="fr-FR" sz="1800" dirty="0">
                <a:effectLst/>
                <a:latin typeface="Calibri" panose="020F0502020204030204" pitchFamily="34" charset="0"/>
                <a:hlinkClick r:id="rId6"/>
              </a:rPr>
              <a:t> Basic </a:t>
            </a:r>
            <a:r>
              <a:rPr lang="fr-FR" sz="1800" dirty="0" err="1">
                <a:effectLst/>
                <a:latin typeface="Calibri" panose="020F0502020204030204" pitchFamily="34" charset="0"/>
                <a:hlinkClick r:id="rId6"/>
              </a:rPr>
              <a:t>Requirements</a:t>
            </a:r>
            <a:r>
              <a:rPr lang="fr-FR" sz="1800" dirty="0">
                <a:effectLst/>
                <a:latin typeface="Calibri" panose="020F0502020204030204" pitchFamily="34" charset="0"/>
                <a:hlinkClick r:id="rId6"/>
              </a:rPr>
              <a:t> for </a:t>
            </a:r>
            <a:r>
              <a:rPr lang="fr-FR" sz="1800" dirty="0" err="1">
                <a:effectLst/>
                <a:latin typeface="Calibri" panose="020F0502020204030204" pitchFamily="34" charset="0"/>
                <a:hlinkClick r:id="rId6"/>
              </a:rPr>
              <a:t>Meaningful</a:t>
            </a:r>
            <a:r>
              <a:rPr lang="fr-FR" sz="1800" dirty="0">
                <a:effectLst/>
                <a:latin typeface="Calibri" panose="020F0502020204030204" pitchFamily="34" charset="0"/>
                <a:hlinkClick r:id="rId6"/>
              </a:rPr>
              <a:t> and </a:t>
            </a:r>
            <a:r>
              <a:rPr lang="fr-FR" sz="1800" dirty="0" err="1">
                <a:effectLst/>
                <a:latin typeface="Calibri" panose="020F0502020204030204" pitchFamily="34" charset="0"/>
                <a:hlinkClick r:id="rId6"/>
              </a:rPr>
              <a:t>Ethical</a:t>
            </a:r>
            <a:r>
              <a:rPr lang="fr-FR" sz="1800" dirty="0">
                <a:effectLst/>
                <a:latin typeface="Calibri" panose="020F0502020204030204" pitchFamily="34" charset="0"/>
                <a:hlinkClick r:id="rId6"/>
              </a:rPr>
              <a:t> </a:t>
            </a:r>
            <a:r>
              <a:rPr lang="fr-FR" sz="1800" dirty="0" err="1">
                <a:effectLst/>
                <a:latin typeface="Calibri" panose="020F0502020204030204" pitchFamily="34" charset="0"/>
                <a:hlinkClick r:id="rId6"/>
              </a:rPr>
              <a:t>Children's</a:t>
            </a:r>
            <a:r>
              <a:rPr lang="fr-FR" sz="1800" dirty="0">
                <a:effectLst/>
                <a:latin typeface="Calibri" panose="020F0502020204030204" pitchFamily="34" charset="0"/>
                <a:hlinkClick r:id="rId6"/>
              </a:rPr>
              <a:t> Participation | Resource Centre (savethechildren.net)</a:t>
            </a:r>
            <a:r>
              <a:rPr lang="fr-FR" sz="1800" dirty="0">
                <a:effectLst/>
                <a:latin typeface="Calibri" panose="020F0502020204030204" pitchFamily="34" charset="0"/>
              </a:rPr>
              <a:t> </a:t>
            </a:r>
            <a:endParaRPr lang="fr-FR" dirty="0"/>
          </a:p>
          <a:p>
            <a:r>
              <a:rPr lang="fr-FR" sz="1800" dirty="0">
                <a:solidFill>
                  <a:srgbClr val="1F497D"/>
                </a:solidFill>
                <a:effectLst/>
                <a:latin typeface="Calibri" panose="020F0502020204030204" pitchFamily="34" charset="0"/>
              </a:rPr>
              <a:t> </a:t>
            </a:r>
            <a:endParaRPr lang="fr-FR" dirty="0"/>
          </a:p>
          <a:p>
            <a:r>
              <a:rPr lang="fr-FR" sz="1800" dirty="0" err="1">
                <a:effectLst/>
                <a:latin typeface="Calibri" panose="020F0502020204030204" pitchFamily="34" charset="0"/>
                <a:hlinkClick r:id="rId7"/>
              </a:rPr>
              <a:t>Ethical</a:t>
            </a:r>
            <a:r>
              <a:rPr lang="fr-FR" sz="1800" dirty="0">
                <a:effectLst/>
                <a:latin typeface="Calibri" panose="020F0502020204030204" pitchFamily="34" charset="0"/>
                <a:hlinkClick r:id="rId7"/>
              </a:rPr>
              <a:t> </a:t>
            </a:r>
            <a:r>
              <a:rPr lang="fr-FR" sz="1800" dirty="0" err="1">
                <a:effectLst/>
                <a:latin typeface="Calibri" panose="020F0502020204030204" pitchFamily="34" charset="0"/>
                <a:hlinkClick r:id="rId7"/>
              </a:rPr>
              <a:t>Approaches</a:t>
            </a:r>
            <a:r>
              <a:rPr lang="fr-FR" sz="1800" dirty="0">
                <a:effectLst/>
                <a:latin typeface="Calibri" panose="020F0502020204030204" pitchFamily="34" charset="0"/>
                <a:hlinkClick r:id="rId7"/>
              </a:rPr>
              <a:t> to </a:t>
            </a:r>
            <a:r>
              <a:rPr lang="fr-FR" sz="1800" dirty="0" err="1">
                <a:effectLst/>
                <a:latin typeface="Calibri" panose="020F0502020204030204" pitchFamily="34" charset="0"/>
                <a:hlinkClick r:id="rId7"/>
              </a:rPr>
              <a:t>Gathering</a:t>
            </a:r>
            <a:r>
              <a:rPr lang="fr-FR" sz="1800" dirty="0">
                <a:effectLst/>
                <a:latin typeface="Calibri" panose="020F0502020204030204" pitchFamily="34" charset="0"/>
                <a:hlinkClick r:id="rId7"/>
              </a:rPr>
              <a:t> Information </a:t>
            </a:r>
            <a:r>
              <a:rPr lang="fr-FR" sz="1800" dirty="0" err="1">
                <a:effectLst/>
                <a:latin typeface="Calibri" panose="020F0502020204030204" pitchFamily="34" charset="0"/>
                <a:hlinkClick r:id="rId7"/>
              </a:rPr>
              <a:t>from</a:t>
            </a:r>
            <a:r>
              <a:rPr lang="fr-FR" sz="1800" dirty="0">
                <a:effectLst/>
                <a:latin typeface="Calibri" panose="020F0502020204030204" pitchFamily="34" charset="0"/>
                <a:hlinkClick r:id="rId7"/>
              </a:rPr>
              <a:t> </a:t>
            </a:r>
            <a:r>
              <a:rPr lang="fr-FR" sz="1800" dirty="0" err="1">
                <a:effectLst/>
                <a:latin typeface="Calibri" panose="020F0502020204030204" pitchFamily="34" charset="0"/>
                <a:hlinkClick r:id="rId7"/>
              </a:rPr>
              <a:t>Children</a:t>
            </a:r>
            <a:r>
              <a:rPr lang="fr-FR" sz="1800" dirty="0">
                <a:effectLst/>
                <a:latin typeface="Calibri" panose="020F0502020204030204" pitchFamily="34" charset="0"/>
                <a:hlinkClick r:id="rId7"/>
              </a:rPr>
              <a:t> and Adolescents in International Settings: Guidelines and </a:t>
            </a:r>
            <a:r>
              <a:rPr lang="fr-FR" sz="1800" dirty="0" err="1">
                <a:effectLst/>
                <a:latin typeface="Calibri" panose="020F0502020204030204" pitchFamily="34" charset="0"/>
                <a:hlinkClick r:id="rId7"/>
              </a:rPr>
              <a:t>Resources</a:t>
            </a:r>
            <a:endParaRPr lang="fr-FR" dirty="0"/>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first Pillar related to quality response, which are common across all areas of child protection programming, applicable in all situations and contexts, during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level</a:t>
            </a:r>
            <a:r>
              <a:rPr lang="fr-FR" dirty="0"/>
              <a:t> of </a:t>
            </a:r>
            <a:r>
              <a:rPr lang="fr-FR" dirty="0" err="1"/>
              <a:t>quality</a:t>
            </a:r>
            <a:r>
              <a:rPr lang="fr-FR" dirty="0"/>
              <a:t> </a:t>
            </a:r>
            <a:r>
              <a:rPr lang="fr-FR" dirty="0" err="1"/>
              <a:t>we</a:t>
            </a:r>
            <a:r>
              <a:rPr lang="fr-FR" dirty="0"/>
              <a:t> </a:t>
            </a:r>
            <a:r>
              <a:rPr lang="fr-FR" dirty="0" err="1"/>
              <a:t>aim</a:t>
            </a:r>
            <a:r>
              <a:rPr lang="fr-FR" dirty="0"/>
              <a:t> for as </a:t>
            </a:r>
            <a:r>
              <a:rPr lang="fr-FR" dirty="0" err="1"/>
              <a:t>practitioners</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Quality standards should be used in conjunction with all the rest of the Standards (1–6)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This Standard </a:t>
            </a:r>
            <a:r>
              <a:rPr lang="fr-FR" dirty="0" err="1"/>
              <a:t>is</a:t>
            </a:r>
            <a:r>
              <a:rPr lang="fr-FR" dirty="0"/>
              <a:t> </a:t>
            </a:r>
            <a:r>
              <a:rPr lang="en-US" dirty="0"/>
              <a:t>complementary to the </a:t>
            </a:r>
            <a:r>
              <a:rPr lang="en-US" i="1" dirty="0">
                <a:hlinkClick r:id="rId3"/>
              </a:rPr>
              <a:t>Core Humanitarian Standard on Quality and Accountability (CHS)</a:t>
            </a:r>
            <a:r>
              <a:rPr lang="en-US" i="1" dirty="0"/>
              <a:t>, </a:t>
            </a:r>
            <a:r>
              <a:rPr lang="en-US" dirty="0"/>
              <a:t>and should be used with it. More specifically, it links with Commitment 4, which describes the need for accurate, ethical and respectful external communications.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effectLst/>
              <a:latin typeface="Arial" panose="020B0604020202020204" pitchFamily="34" charset="0"/>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Child protection issues must be advocated for and communicated with respect for children’s dignity, best interests and safety.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Effective communications and advocacy can support children’s self-expression, protection and empowerment. </a:t>
            </a:r>
          </a:p>
          <a:p>
            <a:pPr marL="171450" lvl="0" indent="-171450" algn="l" rtl="0">
              <a:spcBef>
                <a:spcPts val="0"/>
              </a:spcBef>
              <a:spcAft>
                <a:spcPts val="0"/>
              </a:spcAft>
              <a:buFont typeface="Arial" panose="020B0604020202020204" pitchFamily="34" charset="0"/>
              <a:buChar char="•"/>
            </a:pPr>
            <a:r>
              <a:rPr lang="en-US" dirty="0"/>
              <a:t>Communication and advocacy materials, including for awareness campaigns, messaging and strategies, must </a:t>
            </a:r>
            <a:r>
              <a:rPr lang="en-US" dirty="0" err="1"/>
              <a:t>prioritise</a:t>
            </a:r>
            <a:r>
              <a:rPr lang="en-US" dirty="0"/>
              <a:t> the principles of do no harm and the best interests of the child (BIC); ensure </a:t>
            </a:r>
            <a:r>
              <a:rPr lang="fr-FR" dirty="0" err="1"/>
              <a:t>confidentiality</a:t>
            </a:r>
            <a:r>
              <a:rPr lang="fr-FR" dirty="0"/>
              <a:t>, data protection &amp; support </a:t>
            </a:r>
            <a:r>
              <a:rPr lang="fr-FR" dirty="0" err="1"/>
              <a:t>child</a:t>
            </a:r>
            <a:r>
              <a:rPr lang="fr-FR" dirty="0"/>
              <a:t> protection</a:t>
            </a:r>
          </a:p>
          <a:p>
            <a:pPr marL="0" lvl="0" indent="0" algn="l" rtl="0">
              <a:spcBef>
                <a:spcPts val="0"/>
              </a:spcBef>
              <a:spcAft>
                <a:spcPts val="0"/>
              </a:spcAft>
              <a:buFont typeface="Arial" panose="020B0604020202020204" pitchFamily="34" charset="0"/>
              <a:buNone/>
            </a:pPr>
            <a:endParaRPr lang="en-US" dirty="0">
              <a:latin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links especially with the question of </a:t>
            </a:r>
            <a:r>
              <a:rPr lang="en-US" b="1" dirty="0">
                <a:latin typeface="Arial"/>
                <a:ea typeface="Arial"/>
                <a:cs typeface="Arial"/>
                <a:sym typeface="Arial"/>
              </a:rPr>
              <a:t>prevention</a:t>
            </a:r>
            <a:r>
              <a:rPr lang="en-US" dirty="0">
                <a:latin typeface="Arial"/>
                <a:ea typeface="Arial"/>
                <a:cs typeface="Arial"/>
                <a:sym typeface="Arial"/>
              </a:rPr>
              <a:t>: risk assessments must be conducted prior to communications and advocacy work, to identify and mitigate any potential negative impacts on children, families, and communities. Campaigns should also use local communication methods, </a:t>
            </a:r>
            <a:r>
              <a:rPr lang="en-US" dirty="0" err="1">
                <a:latin typeface="Arial"/>
                <a:ea typeface="Arial"/>
                <a:cs typeface="Arial"/>
                <a:sym typeface="Arial"/>
              </a:rPr>
              <a:t>contextualised</a:t>
            </a:r>
            <a:r>
              <a:rPr lang="en-US" dirty="0">
                <a:latin typeface="Arial"/>
                <a:ea typeface="Arial"/>
                <a:cs typeface="Arial"/>
                <a:sym typeface="Arial"/>
              </a:rPr>
              <a:t> messages, and should promote protective and safe </a:t>
            </a:r>
            <a:r>
              <a:rPr lang="en-US" dirty="0" err="1">
                <a:latin typeface="Arial"/>
                <a:ea typeface="Arial"/>
                <a:cs typeface="Arial"/>
                <a:sym typeface="Arial"/>
              </a:rPr>
              <a:t>behaviours</a:t>
            </a:r>
            <a:r>
              <a:rPr lang="en-US" dirty="0">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a:ea typeface="Arial"/>
              <a:cs typeface="Calibri"/>
              <a:sym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Discussion Prompt: </a:t>
            </a:r>
            <a:r>
              <a:rPr lang="en-US" sz="1200" dirty="0">
                <a:latin typeface="Ink Free" panose="03080402000500000000" pitchFamily="66" charset="0"/>
              </a:rPr>
              <a:t>What is the difference between communication and advocacy?</a:t>
            </a:r>
            <a:endParaRPr lang="en-US" dirty="0">
              <a:latin typeface="Arial"/>
              <a:cs typeface="Arial"/>
              <a:sym typeface="Arial"/>
            </a:endParaRPr>
          </a:p>
          <a:p>
            <a:r>
              <a:rPr lang="en-US" sz="1800" dirty="0">
                <a:solidFill>
                  <a:srgbClr val="1F497D"/>
                </a:solidFill>
                <a:effectLst/>
                <a:latin typeface="Calibri" panose="020F0502020204030204" pitchFamily="34" charset="0"/>
              </a:rPr>
              <a:t>-&gt; </a:t>
            </a:r>
            <a:r>
              <a:rPr lang="en-US" sz="1800" dirty="0">
                <a:solidFill>
                  <a:srgbClr val="000000"/>
                </a:solidFill>
                <a:effectLst/>
                <a:latin typeface="Calibri" panose="020F0502020204030204" pitchFamily="34" charset="0"/>
              </a:rPr>
              <a:t>Communications and advocacy are often complimentary. It is difficult to engage in any form of advocacy without some kind of communication, and most communications are wanting to influence opinions, policies, and/or decision makers. However, communications and advocacy are different.</a:t>
            </a:r>
            <a:endParaRPr lang="en-US" dirty="0"/>
          </a:p>
          <a:p>
            <a:r>
              <a:rPr lang="en-US" sz="1800" b="1" dirty="0">
                <a:solidFill>
                  <a:srgbClr val="000000"/>
                </a:solidFill>
                <a:effectLst/>
                <a:latin typeface="Calibri" panose="020F0502020204030204" pitchFamily="34" charset="0"/>
              </a:rPr>
              <a:t>DEF:  </a:t>
            </a:r>
            <a:r>
              <a:rPr lang="en-US" sz="1800" b="0" dirty="0">
                <a:solidFill>
                  <a:srgbClr val="000000"/>
                </a:solidFill>
                <a:effectLst/>
                <a:latin typeface="Calibri" panose="020F0502020204030204" pitchFamily="34" charset="0"/>
              </a:rPr>
              <a:t>Communication for Development : </a:t>
            </a:r>
            <a:r>
              <a:rPr lang="en-US" sz="1800" dirty="0">
                <a:solidFill>
                  <a:srgbClr val="000000"/>
                </a:solidFill>
                <a:effectLst/>
                <a:latin typeface="Calibri" panose="020F0502020204030204" pitchFamily="34" charset="0"/>
              </a:rPr>
              <a:t>An evidence-based process that utilizes a mix of communication tools, channels and approaches to facilitate participation and engagement with children, families, communities, networks for positive social and </a:t>
            </a:r>
            <a:r>
              <a:rPr lang="en-US" sz="1800" dirty="0" err="1">
                <a:solidFill>
                  <a:srgbClr val="000000"/>
                </a:solidFill>
                <a:effectLst/>
                <a:latin typeface="Calibri" panose="020F0502020204030204" pitchFamily="34" charset="0"/>
              </a:rPr>
              <a:t>behaviour</a:t>
            </a:r>
            <a:r>
              <a:rPr lang="en-US" sz="1800" dirty="0">
                <a:solidFill>
                  <a:srgbClr val="000000"/>
                </a:solidFill>
                <a:effectLst/>
                <a:latin typeface="Calibri" panose="020F0502020204030204" pitchFamily="34" charset="0"/>
              </a:rPr>
              <a:t> change in both development and humanitarian contexts” (UNICEF, 2018, p. 1)</a:t>
            </a:r>
            <a:endParaRPr lang="en-US" dirty="0">
              <a:effectLst/>
            </a:endParaRPr>
          </a:p>
          <a:p>
            <a:r>
              <a:rPr lang="en-US" sz="1800" dirty="0">
                <a:effectLst/>
              </a:rPr>
              <a:t> </a:t>
            </a:r>
            <a:r>
              <a:rPr lang="en-US" sz="1800" b="1" dirty="0">
                <a:solidFill>
                  <a:srgbClr val="000000"/>
                </a:solidFill>
                <a:effectLst/>
                <a:latin typeface="Calibri" panose="020F0502020204030204" pitchFamily="34" charset="0"/>
              </a:rPr>
              <a:t>DEF:  </a:t>
            </a:r>
            <a:r>
              <a:rPr lang="en-US" sz="1800" b="0" dirty="0">
                <a:solidFill>
                  <a:srgbClr val="000000"/>
                </a:solidFill>
                <a:effectLst/>
                <a:latin typeface="Calibri" panose="020F0502020204030204" pitchFamily="34" charset="0"/>
              </a:rPr>
              <a:t>Advocacy: </a:t>
            </a:r>
            <a:r>
              <a:rPr lang="en-US" sz="1800" dirty="0">
                <a:solidFill>
                  <a:srgbClr val="000000"/>
                </a:solidFill>
                <a:effectLst/>
                <a:latin typeface="Calibri" panose="020F0502020204030204" pitchFamily="34" charset="0"/>
              </a:rPr>
              <a:t>An activity by an individual or group that aims to influence decisions within political, economic, and social institutions. Advocacy includes activities and publications to influence public policy, laws and budgets by using facts, their relationships, the media, and messaging to educate government officials and the public (</a:t>
            </a:r>
            <a:r>
              <a:rPr lang="en-US" sz="1800" dirty="0">
                <a:solidFill>
                  <a:srgbClr val="000000"/>
                </a:solidFill>
                <a:effectLst/>
                <a:latin typeface="Calibri" panose="020F0502020204030204" pitchFamily="34" charset="0"/>
                <a:hlinkClick r:id="rId4"/>
              </a:rPr>
              <a:t>UNICEF C4D Advocacy</a:t>
            </a:r>
            <a:r>
              <a:rPr lang="en-US" sz="1800" dirty="0">
                <a:solidFill>
                  <a:srgbClr val="000000"/>
                </a:solidFill>
                <a:effectLst/>
                <a:latin typeface="Calibri" panose="020F0502020204030204" pitchFamily="34" charset="0"/>
              </a:rPr>
              <a:t>).</a:t>
            </a:r>
            <a:endParaRPr lang="en-US" dirty="0">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3 states: </a:t>
            </a:r>
            <a:r>
              <a:rPr lang="en-US" dirty="0"/>
              <a:t>“Child protection issues are advocated for and communicated with respect for children’s dignity, best interests and safety.”</a:t>
            </a:r>
            <a:endParaRPr lang="fr-F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baseline="0" dirty="0">
              <a:latin typeface="+mn-lt"/>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Messages, and the methods used to deliver them, should be field-tested before </a:t>
            </a:r>
            <a:r>
              <a:rPr lang="en-US" dirty="0" err="1"/>
              <a:t>finalisation</a:t>
            </a:r>
            <a:r>
              <a:rPr lang="en-US" dirty="0"/>
              <a:t> to ensure they are </a:t>
            </a:r>
            <a:r>
              <a:rPr lang="en-US" dirty="0" err="1"/>
              <a:t>contextualised</a:t>
            </a:r>
            <a:r>
              <a:rPr lang="en-US" dirty="0"/>
              <a:t>, inclusive, accessible</a:t>
            </a:r>
            <a:r>
              <a:rPr lang="en-US" dirty="0">
                <a:solidFill>
                  <a:srgbClr val="B496A5"/>
                </a:solidFill>
                <a:effectLst/>
              </a:rPr>
              <a:t> to children of all capacities and backgrounds</a:t>
            </a:r>
            <a:r>
              <a:rPr lang="en-US" dirty="0"/>
              <a:t>, understandable, useful, realistic and persuasive.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The humanitarian response should strengthen the advocacy capacity of formal and informal, local and national child protection actors by supporting stronger collaboration and cooperative action. Coordinating with them will serve to support</a:t>
            </a:r>
            <a:r>
              <a:rPr lang="en-US" baseline="0" dirty="0"/>
              <a:t> the empowerment of children and communities, enhance affective communication and advocacy, </a:t>
            </a:r>
            <a:r>
              <a:rPr lang="en-US" dirty="0"/>
              <a:t>help </a:t>
            </a:r>
            <a:r>
              <a:rPr lang="en-US" dirty="0" err="1"/>
              <a:t>harmonise</a:t>
            </a:r>
            <a:r>
              <a:rPr lang="en-US" dirty="0"/>
              <a:t> messaging and reduce confusion and duplication.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Arial"/>
                <a:cs typeface="Arial"/>
                <a:sym typeface="Arial"/>
              </a:rPr>
              <a:t>Discussion Prompt: </a:t>
            </a:r>
            <a:r>
              <a:rPr lang="en-US" dirty="0">
                <a:latin typeface="Arial"/>
                <a:ea typeface="Arial"/>
                <a:cs typeface="Arial"/>
                <a:sym typeface="Arial"/>
              </a:rPr>
              <a:t>what </a:t>
            </a:r>
            <a:r>
              <a:rPr lang="en-US" sz="1200" dirty="0">
                <a:latin typeface="Ink Free" panose="03080402000500000000" pitchFamily="66" charset="0"/>
              </a:rPr>
              <a:t>do we mean by communication material</a:t>
            </a:r>
            <a:r>
              <a:rPr lang="fr-FR"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-&gt; </a:t>
            </a:r>
            <a:r>
              <a:rPr lang="en-US" dirty="0"/>
              <a:t>All </a:t>
            </a:r>
            <a:r>
              <a:rPr lang="en-US" dirty="0">
                <a:latin typeface="Arial"/>
                <a:ea typeface="Arial"/>
                <a:cs typeface="Arial"/>
                <a:sym typeface="Arial"/>
              </a:rPr>
              <a:t>communications and type of tools products would we use for advocacy – including text, images, audio, video, </a:t>
            </a:r>
            <a:r>
              <a:rPr lang="en-US" dirty="0"/>
              <a:t>mass media, community figures, posters and leaflets, social media and/or mobile applications</a:t>
            </a:r>
            <a:r>
              <a:rPr lang="en-US" dirty="0">
                <a:latin typeface="Arial"/>
                <a:ea typeface="Arial"/>
                <a:cs typeface="Arial"/>
                <a:sym typeface="Arial"/>
              </a:rPr>
              <a:t> (radio, local and community means….)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hlinkClick r:id="rId3"/>
              </a:rPr>
              <a:t>Children’s participation</a:t>
            </a:r>
            <a:r>
              <a:rPr lang="en-US" dirty="0"/>
              <a:t> can improve the quality, accuracy and persuasiveness of child protection messaging. It can also empower children and help them regain a sense of control, identity, ability and resilience.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Children’s participation in communications and advocacy must be safe, ethical and meaningful and should only take place with the full and informed consent/assent of the child and any caregivers.</a:t>
            </a:r>
            <a:endParaRPr lang="en-US" sz="1200" b="0" i="0" u="none" strike="noStrike" baseline="0" dirty="0">
              <a:latin typeface="+mn-lt"/>
            </a:endParaRPr>
          </a:p>
          <a:p>
            <a:endParaRPr lang="en-US" dirty="0"/>
          </a:p>
          <a:p>
            <a:r>
              <a:rPr lang="en-US" dirty="0"/>
              <a:t>Communications and advocacy must: </a:t>
            </a:r>
          </a:p>
          <a:p>
            <a:r>
              <a:rPr lang="en-US" b="1" dirty="0"/>
              <a:t>DO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Promote protective and safe </a:t>
            </a:r>
            <a:r>
              <a:rPr lang="en-US" dirty="0" err="1"/>
              <a:t>behaviour</a:t>
            </a:r>
            <a:r>
              <a:rPr lang="en-US" dirty="0"/>
              <a:t>;</a:t>
            </a:r>
            <a:endParaRPr lang="en-US" dirty="0">
              <a:solidFill>
                <a:srgbClr val="B496A5"/>
              </a:solidFill>
              <a:effectLst/>
            </a:endParaRPr>
          </a:p>
          <a:p>
            <a:pPr>
              <a:buFont typeface="Arial" panose="020B0604020202020204" pitchFamily="34" charset="0"/>
              <a:buChar char="•"/>
            </a:pPr>
            <a:r>
              <a:rPr lang="en-US" dirty="0">
                <a:solidFill>
                  <a:srgbClr val="B496A5"/>
                </a:solidFill>
                <a:effectLst/>
              </a:rPr>
              <a:t>Promote equity;</a:t>
            </a:r>
          </a:p>
          <a:p>
            <a:pPr>
              <a:buFont typeface="Arial" panose="020B0604020202020204" pitchFamily="34" charset="0"/>
              <a:buChar char="•"/>
            </a:pPr>
            <a:r>
              <a:rPr lang="en-US" dirty="0" err="1">
                <a:solidFill>
                  <a:srgbClr val="B496A5"/>
                </a:solidFill>
                <a:effectLst/>
              </a:rPr>
              <a:t>Emphasise</a:t>
            </a:r>
            <a:r>
              <a:rPr lang="en-US" dirty="0">
                <a:solidFill>
                  <a:srgbClr val="B496A5"/>
                </a:solidFill>
                <a:effectLst/>
              </a:rPr>
              <a:t> children’s capacity, ability and resilience;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Particularly in humanitarian contexts, where we can't assume that children's participation is always going to be the best approach and in line with principles to do no harm, a risk assessment should be conducted to reduce children’s risk (</a:t>
            </a:r>
            <a:r>
              <a:rPr lang="fr-FR" dirty="0"/>
              <a:t>abuse, exploitation or violence, stigma or rejection, </a:t>
            </a:r>
            <a:r>
              <a:rPr lang="fr-FR" dirty="0" err="1"/>
              <a:t>negative</a:t>
            </a:r>
            <a:r>
              <a:rPr lang="fr-FR" dirty="0"/>
              <a:t> impacts) to </a:t>
            </a:r>
            <a:r>
              <a:rPr lang="fr-FR" dirty="0" err="1"/>
              <a:t>determine</a:t>
            </a:r>
            <a:r>
              <a:rPr lang="fr-FR" dirty="0"/>
              <a:t> </a:t>
            </a:r>
            <a:r>
              <a:rPr lang="fr-FR" dirty="0" err="1"/>
              <a:t>whether</a:t>
            </a:r>
            <a:r>
              <a:rPr lang="fr-FR" dirty="0"/>
              <a:t> </a:t>
            </a:r>
            <a:r>
              <a:rPr lang="fr-FR" dirty="0" err="1"/>
              <a:t>we</a:t>
            </a:r>
            <a:r>
              <a:rPr lang="fr-FR" dirty="0"/>
              <a:t> can use </a:t>
            </a:r>
            <a:r>
              <a:rPr lang="fr-FR" sz="1800" b="0" i="0" u="none" strike="noStrike" baseline="0" dirty="0" err="1">
                <a:latin typeface="HelveticaNeue-Light-Identity-H"/>
              </a:rPr>
              <a:t>child’s</a:t>
            </a:r>
            <a:r>
              <a:rPr lang="fr-FR" sz="1800" b="0" i="0" u="none" strike="noStrike" baseline="0" dirty="0">
                <a:latin typeface="HelveticaNeue-Light-Identity-H"/>
              </a:rPr>
              <a:t> real </a:t>
            </a:r>
            <a:r>
              <a:rPr lang="fr-FR" sz="1800" b="0" i="0" u="none" strike="noStrike" baseline="0" dirty="0" err="1">
                <a:latin typeface="HelveticaNeue-Light-Identity-H"/>
              </a:rPr>
              <a:t>name</a:t>
            </a:r>
            <a:r>
              <a:rPr lang="fr-FR" sz="1800" b="0" i="0" u="none" strike="noStrike" baseline="0" dirty="0">
                <a:latin typeface="HelveticaNeue-Light-Identity-H"/>
              </a:rPr>
              <a:t>. </a:t>
            </a:r>
            <a:r>
              <a:rPr lang="en-US" dirty="0"/>
              <a:t>There are often risks or dangers in publicly revealing a child’s identity and/or image: carefully assess each participant’s ability to give informed consent/assent, according to the principles of the best interests of the child and do no harm</a:t>
            </a:r>
            <a:endParaRPr lang="fr-FR" dirty="0"/>
          </a:p>
          <a:p>
            <a:pPr>
              <a:buFont typeface="Arial" panose="020B0604020202020204" pitchFamily="34" charset="0"/>
              <a:buChar char="•"/>
            </a:pPr>
            <a:r>
              <a:rPr lang="fr-FR" dirty="0" err="1"/>
              <a:t>Informed</a:t>
            </a:r>
            <a:r>
              <a:rPr lang="fr-FR" dirty="0"/>
              <a:t> consent/assent, </a:t>
            </a:r>
            <a:r>
              <a:rPr lang="fr-FR" dirty="0" err="1"/>
              <a:t>which</a:t>
            </a:r>
            <a:r>
              <a:rPr lang="fr-FR" dirty="0"/>
              <a:t> </a:t>
            </a:r>
            <a:r>
              <a:rPr lang="en-US" dirty="0"/>
              <a:t>supports participants’ ownership over their personal information and prevents possible conflicts of interest between data collectors and respondents.</a:t>
            </a:r>
          </a:p>
          <a:p>
            <a:pPr>
              <a:buFont typeface="Arial" panose="020B0604020202020204" pitchFamily="34" charset="0"/>
              <a:buChar char="•"/>
            </a:pPr>
            <a:endParaRPr lang="en-US" dirty="0">
              <a:solidFill>
                <a:srgbClr val="B496A5"/>
              </a:solidFill>
              <a:effectLst/>
            </a:endParaRPr>
          </a:p>
          <a:p>
            <a:r>
              <a:rPr lang="en-US" b="1" dirty="0"/>
              <a:t>DON’T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solidFill>
                  <a:srgbClr val="B496A5"/>
                </a:solidFill>
                <a:effectLst/>
              </a:rPr>
              <a:t>Skip the full range of affected children’s experiences, including the views of children of all genders, ages, disabilities and other characteristics or aspects of diversity;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solidFill>
                  <a:srgbClr val="000000"/>
                </a:solidFill>
                <a:effectLst/>
                <a:latin typeface="Calibri" panose="020F0502020204030204" pitchFamily="34" charset="0"/>
              </a:rPr>
              <a:t>Children are stakeholders with their own rights and capacities to contribute. They should not be viewed as passive recipients or victims. </a:t>
            </a:r>
            <a:endParaRPr lang="en-US" dirty="0">
              <a:solidFill>
                <a:srgbClr val="B496A5"/>
              </a:solidFill>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Manage the expectations of all participants in communications and advocacy activities. They must understand that efforts made may not directly lead to increased assistance and resources or to a significant change in the context.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They should not be forced to repeatedly discuss a difficult experience, as this can be distressing. They have the right to stop participating at any time, regardless of the setting. Child advocates should be trained to deliver effective messages without necessarily disclosing their own personal experiences.</a:t>
            </a:r>
            <a:endParaRPr lang="en-US" dirty="0">
              <a:solidFill>
                <a:srgbClr val="B496A5"/>
              </a:solidFill>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solidFill>
                <a:srgbClr val="B496A5"/>
              </a:solidFill>
              <a:effectLst/>
            </a:endParaRPr>
          </a:p>
          <a:p>
            <a:pPr>
              <a:buFont typeface="Arial" panose="020B0604020202020204" pitchFamily="34" charset="0"/>
              <a:buChar char="•"/>
            </a:pPr>
            <a:endParaRPr lang="en-US" dirty="0"/>
          </a:p>
          <a:p>
            <a:r>
              <a:rPr lang="en-US" dirty="0"/>
              <a:t>Remember that:</a:t>
            </a:r>
          </a:p>
          <a:p>
            <a:pPr marL="514350" indent="-285750">
              <a:buFontTx/>
              <a:buChar char="-"/>
            </a:pPr>
            <a:r>
              <a:rPr lang="en-US" sz="1800" dirty="0">
                <a:solidFill>
                  <a:srgbClr val="000000"/>
                </a:solidFill>
                <a:effectLst/>
                <a:latin typeface="Calibri" panose="020F0502020204030204" pitchFamily="34" charset="0"/>
              </a:rPr>
              <a:t>involving children helps deliver better decisions for children –better informed responses, solutions and outcomes.</a:t>
            </a:r>
          </a:p>
          <a:p>
            <a:pPr marL="514350" indent="-285750">
              <a:buFontTx/>
              <a:buChar char="-"/>
            </a:pPr>
            <a:r>
              <a:rPr lang="en-US" sz="1800" dirty="0">
                <a:solidFill>
                  <a:srgbClr val="000000"/>
                </a:solidFill>
                <a:effectLst/>
                <a:latin typeface="Calibri" panose="020F0502020204030204" pitchFamily="34" charset="0"/>
              </a:rPr>
              <a:t>children benefit from participation – it contributes to their skills, power, confidence, enjoyment. </a:t>
            </a:r>
          </a:p>
          <a:p>
            <a:pPr marL="514350" indent="-285750">
              <a:buFontTx/>
              <a:buChar char="-"/>
            </a:pPr>
            <a:r>
              <a:rPr lang="en-US" sz="1800" dirty="0">
                <a:solidFill>
                  <a:srgbClr val="000000"/>
                </a:solidFill>
                <a:effectLst/>
                <a:latin typeface="Calibri" panose="020F0502020204030204" pitchFamily="34" charset="0"/>
              </a:rPr>
              <a:t>meaningfully engaging children helps makes us more accountable – by </a:t>
            </a:r>
            <a:r>
              <a:rPr lang="en-US" sz="1800" dirty="0" err="1">
                <a:solidFill>
                  <a:srgbClr val="000000"/>
                </a:solidFill>
                <a:effectLst/>
                <a:latin typeface="Calibri" panose="020F0502020204030204" pitchFamily="34" charset="0"/>
              </a:rPr>
              <a:t>recognising</a:t>
            </a:r>
            <a:r>
              <a:rPr lang="en-US" sz="1800" dirty="0">
                <a:solidFill>
                  <a:srgbClr val="000000"/>
                </a:solidFill>
                <a:effectLst/>
                <a:latin typeface="Calibri" panose="020F0502020204030204" pitchFamily="34" charset="0"/>
              </a:rPr>
              <a:t> and acting on children’s contributions. </a:t>
            </a:r>
            <a:endParaRPr lang="en-US" sz="1200" dirty="0">
              <a:solidFill>
                <a:schemeClr val="dk1"/>
              </a:solidFill>
              <a:effectLst/>
              <a:latin typeface="Calibri"/>
            </a:endParaRPr>
          </a:p>
          <a:p>
            <a:pPr marL="514350" indent="-285750">
              <a:buFontTx/>
              <a:buChar char="-"/>
            </a:pPr>
            <a:r>
              <a:rPr lang="en-US" sz="1200" dirty="0">
                <a:solidFill>
                  <a:schemeClr val="dk1"/>
                </a:solidFill>
                <a:effectLst/>
                <a:latin typeface="Calibri"/>
              </a:rPr>
              <a:t>c</a:t>
            </a:r>
            <a:r>
              <a:rPr lang="en-US" sz="1800" dirty="0">
                <a:solidFill>
                  <a:srgbClr val="000000"/>
                </a:solidFill>
                <a:effectLst/>
                <a:latin typeface="Calibri" panose="020F0502020204030204" pitchFamily="34" charset="0"/>
              </a:rPr>
              <a:t>hildren have the right to influence decisions that affect them</a:t>
            </a:r>
            <a:endParaRPr lang="en-US" dirty="0"/>
          </a:p>
          <a:p>
            <a:pPr marL="514350" indent="-285750">
              <a:buFontTx/>
              <a:buChar char="-"/>
            </a:pPr>
            <a:endParaRPr lang="en-U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206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a:t>
            </a:r>
            <a:r>
              <a:rPr lang="en-GB" i="1" u="none" dirty="0"/>
              <a:t>3, </a:t>
            </a:r>
            <a:r>
              <a:rPr lang="en-GB" i="1" u="none" dirty="0">
                <a:solidFill>
                  <a:srgbClr val="FF0000"/>
                </a:solidFill>
              </a:rPr>
              <a:t>using communications and/or advocacy in humanitarian settings as</a:t>
            </a:r>
            <a:r>
              <a:rPr lang="en-GB" i="1" u="none" baseline="0" dirty="0">
                <a:solidFill>
                  <a:srgbClr val="FF0000"/>
                </a:solidFill>
              </a:rPr>
              <a:t> part of ensuring children’s protection. </a:t>
            </a:r>
            <a:endParaRPr lang="en-GB" i="1" u="none" dirty="0"/>
          </a:p>
          <a:p>
            <a:pPr marL="285750" indent="-285750">
              <a:buFont typeface="Arial" panose="020B0604020202020204" pitchFamily="34" charset="0"/>
              <a:buChar char="•"/>
            </a:pPr>
            <a:r>
              <a:rPr lang="en-GB" i="1" u="none" strike="noStrike" dirty="0"/>
              <a:t>Describe</a:t>
            </a:r>
            <a:r>
              <a:rPr lang="en-GB" i="1" u="none" strike="noStrike" baseline="0" dirty="0"/>
              <a:t> the key communications or advocacy activities and the outcomes.</a:t>
            </a:r>
            <a:endParaRPr lang="en-GB" i="1" u="none" dirty="0"/>
          </a:p>
          <a:p>
            <a:pPr marL="285750" indent="-285750">
              <a:buFont typeface="Arial" panose="020B0604020202020204" pitchFamily="34" charset="0"/>
              <a:buChar char="•"/>
            </a:pPr>
            <a:r>
              <a:rPr lang="en-GB" i="1" dirty="0"/>
              <a:t>Add practical lessons learnt,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96131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3932790" y="2555019"/>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3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787524" y="1749954"/>
            <a:ext cx="845642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Pillar 1 related to quality response</a:t>
            </a:r>
          </a:p>
          <a:p>
            <a:pPr marL="342900" indent="-342900">
              <a:spcBef>
                <a:spcPts val="0"/>
              </a:spcBef>
              <a:buClr>
                <a:schemeClr val="accent3"/>
              </a:buClr>
            </a:pPr>
            <a:r>
              <a:rPr lang="en-US" dirty="0">
                <a:solidFill>
                  <a:schemeClr val="bg2"/>
                </a:solidFill>
                <a:latin typeface="Helvetica Neue" panose="020B0604020202020204" charset="0"/>
              </a:rPr>
              <a:t>To be used w/ Standards </a:t>
            </a:r>
            <a:r>
              <a:rPr lang="en-US" dirty="0"/>
              <a:t>(7–28) </a:t>
            </a:r>
            <a:r>
              <a:rPr lang="en-US" dirty="0">
                <a:solidFill>
                  <a:schemeClr val="bg2"/>
                </a:solidFill>
                <a:latin typeface="Helvetica Neue" panose="020B0604020202020204" charset="0"/>
              </a:rPr>
              <a:t>&amp; </a:t>
            </a:r>
            <a:r>
              <a:rPr lang="fr-FR" dirty="0">
                <a:solidFill>
                  <a:schemeClr val="bg2"/>
                </a:solidFill>
                <a:latin typeface="Helvetica Neue" panose="020B0604020202020204" charset="0"/>
              </a:rPr>
              <a:t>the </a:t>
            </a:r>
            <a:r>
              <a:rPr lang="fr-FR" i="1" dirty="0">
                <a:solidFill>
                  <a:schemeClr val="bg2"/>
                </a:solidFill>
                <a:latin typeface="Helvetica Neue" panose="020B0604020202020204" charset="0"/>
              </a:rPr>
              <a:t>CPMS</a:t>
            </a:r>
            <a:r>
              <a:rPr lang="fr-FR" dirty="0">
                <a:solidFill>
                  <a:schemeClr val="bg2"/>
                </a:solidFill>
                <a:latin typeface="Helvetica Neue" panose="020B0604020202020204" charset="0"/>
              </a:rPr>
              <a:t> </a:t>
            </a:r>
            <a:r>
              <a:rPr lang="fr-FR" dirty="0" err="1">
                <a:solidFill>
                  <a:schemeClr val="bg2"/>
                </a:solidFill>
                <a:latin typeface="Helvetica Neue" panose="020B0604020202020204" charset="0"/>
              </a:rPr>
              <a:t>principles</a:t>
            </a:r>
            <a:endParaRPr lang="fr-FR" dirty="0">
              <a:solidFill>
                <a:schemeClr val="bg2"/>
              </a:solidFill>
              <a:latin typeface="Helvetica Neue" panose="020B0604020202020204" charset="0"/>
            </a:endParaRP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err="1">
                <a:solidFill>
                  <a:schemeClr val="bg2"/>
                </a:solidFill>
                <a:latin typeface="Helvetica Neue" panose="020B0604020202020204" charset="0"/>
              </a:rPr>
              <a:t>Commitment</a:t>
            </a:r>
            <a:r>
              <a:rPr lang="fr-FR" dirty="0">
                <a:solidFill>
                  <a:schemeClr val="bg2"/>
                </a:solidFill>
                <a:latin typeface="Helvetica Neue" panose="020B0604020202020204" charset="0"/>
              </a:rPr>
              <a:t> 4 of the CHS</a:t>
            </a: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rPr>
              <a:t>Dignity, best interests and safety </a:t>
            </a:r>
          </a:p>
          <a:p>
            <a:pPr marL="342900" indent="-342900">
              <a:spcBef>
                <a:spcPts val="0"/>
              </a:spcBef>
              <a:buClr>
                <a:schemeClr val="accent3"/>
              </a:buClr>
            </a:pPr>
            <a:r>
              <a:rPr lang="en-US" dirty="0">
                <a:solidFill>
                  <a:schemeClr val="bg2"/>
                </a:solidFill>
              </a:rPr>
              <a:t>Children’s voices</a:t>
            </a:r>
          </a:p>
          <a:p>
            <a:pPr marL="342900" indent="-342900">
              <a:spcBef>
                <a:spcPts val="0"/>
              </a:spcBef>
              <a:buClr>
                <a:schemeClr val="accent3"/>
              </a:buClr>
            </a:pPr>
            <a:r>
              <a:rPr lang="fr-FR" dirty="0">
                <a:solidFill>
                  <a:schemeClr val="bg2"/>
                </a:solidFill>
              </a:rPr>
              <a:t>Do no </a:t>
            </a:r>
            <a:r>
              <a:rPr lang="fr-FR" dirty="0" err="1">
                <a:solidFill>
                  <a:schemeClr val="bg2"/>
                </a:solidFill>
              </a:rPr>
              <a:t>harm</a:t>
            </a:r>
            <a:r>
              <a:rPr lang="fr-FR" dirty="0">
                <a:solidFill>
                  <a:schemeClr val="bg2"/>
                </a:solidFill>
              </a:rPr>
              <a:t> </a:t>
            </a:r>
            <a:endParaRPr lang="en-US" dirty="0">
              <a:solidFill>
                <a:schemeClr val="bg2"/>
              </a:solidFill>
            </a:endParaRP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52900" y="5435985"/>
            <a:ext cx="4322432" cy="1815882"/>
          </a:xfrm>
          <a:prstGeom prst="rect">
            <a:avLst/>
          </a:prstGeom>
          <a:noFill/>
        </p:spPr>
        <p:txBody>
          <a:bodyPr wrap="square">
            <a:spAutoFit/>
          </a:bodyPr>
          <a:lstStyle/>
          <a:p>
            <a:pPr algn="r"/>
            <a:r>
              <a:rPr lang="en-US" sz="2800" dirty="0">
                <a:latin typeface="Ink Free" panose="03080402000500000000" pitchFamily="66" charset="0"/>
              </a:rPr>
              <a:t>What is the difference between communication and advocacy</a:t>
            </a:r>
            <a:r>
              <a:rPr lang="fr-FR" sz="2800" dirty="0">
                <a:latin typeface="Ink Free" panose="03080402000500000000" pitchFamily="66" charset="0"/>
              </a:rPr>
              <a:t>? </a:t>
            </a:r>
          </a:p>
          <a:p>
            <a:pPr algn="r"/>
            <a:r>
              <a:rPr lang="en-US" sz="2800" dirty="0">
                <a:latin typeface="Ink Free" panose="03080402000500000000" pitchFamily="66" charset="0"/>
                <a:ea typeface="Arial"/>
                <a:cs typeface="Arial"/>
                <a:sym typeface="Arial"/>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277874"/>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4" name="Image 13">
            <a:extLst>
              <a:ext uri="{FF2B5EF4-FFF2-40B4-BE49-F238E27FC236}">
                <a16:creationId xmlns:a16="http://schemas.microsoft.com/office/drawing/2014/main" id="{8292CBE6-5E7D-4638-B1BA-CEEB3E3C1842}"/>
              </a:ext>
            </a:extLst>
          </p:cNvPr>
          <p:cNvPicPr>
            <a:picLocks noChangeAspect="1"/>
          </p:cNvPicPr>
          <p:nvPr/>
        </p:nvPicPr>
        <p:blipFill>
          <a:blip r:embed="rId6"/>
          <a:stretch>
            <a:fillRect/>
          </a:stretch>
        </p:blipFill>
        <p:spPr>
          <a:xfrm>
            <a:off x="6682491" y="2813164"/>
            <a:ext cx="974484" cy="986978"/>
          </a:xfrm>
          <a:prstGeom prst="rect">
            <a:avLst/>
          </a:prstGeom>
        </p:spPr>
      </p:pic>
      <p:pic>
        <p:nvPicPr>
          <p:cNvPr id="15" name="Google Shape;327;p14" descr="Screen Shot 2019-10-08 at 5.14.15 PM.png">
            <a:extLst>
              <a:ext uri="{FF2B5EF4-FFF2-40B4-BE49-F238E27FC236}">
                <a16:creationId xmlns:a16="http://schemas.microsoft.com/office/drawing/2014/main" id="{162E031D-B339-4E20-99D8-DA68BD6284C1}"/>
              </a:ext>
            </a:extLst>
          </p:cNvPr>
          <p:cNvPicPr preferRelativeResize="0"/>
          <p:nvPr/>
        </p:nvPicPr>
        <p:blipFill rotWithShape="1">
          <a:blip r:embed="rId7">
            <a:alphaModFix/>
          </a:blip>
          <a:srcRect/>
          <a:stretch/>
        </p:blipFill>
        <p:spPr>
          <a:xfrm>
            <a:off x="7847763" y="4177780"/>
            <a:ext cx="1313978" cy="1077034"/>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285563"/>
            <a:ext cx="6076521" cy="2306846"/>
          </a:xfrm>
        </p:spPr>
        <p:txBody>
          <a:bodyPr>
            <a:normAutofit/>
          </a:bodyPr>
          <a:lstStyle/>
          <a:p>
            <a:pPr marL="50800" indent="0" algn="ctr">
              <a:buNone/>
            </a:pPr>
            <a:r>
              <a:rPr lang="en-US" dirty="0"/>
              <a:t>“Child protection issues are advocated for and communicated with respect for children’s dignity, best interests and safety.”</a:t>
            </a:r>
            <a:endParaRPr lang="fr-FR" dirty="0"/>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385296" y="3487032"/>
            <a:ext cx="1498650" cy="1748091"/>
          </a:xfrm>
          <a:prstGeom prst="rect">
            <a:avLst/>
          </a:prstGeom>
          <a:noFill/>
          <a:ln>
            <a:noFill/>
          </a:ln>
        </p:spPr>
      </p:pic>
      <p:sp>
        <p:nvSpPr>
          <p:cNvPr id="9" name="ZoneTexte 8">
            <a:extLst>
              <a:ext uri="{FF2B5EF4-FFF2-40B4-BE49-F238E27FC236}">
                <a16:creationId xmlns:a16="http://schemas.microsoft.com/office/drawing/2014/main" id="{572F60FB-6B88-4C0C-A1EB-7A0853EB6B5C}"/>
              </a:ext>
            </a:extLst>
          </p:cNvPr>
          <p:cNvSpPr txBox="1"/>
          <p:nvPr/>
        </p:nvSpPr>
        <p:spPr>
          <a:xfrm>
            <a:off x="6343649" y="1382837"/>
            <a:ext cx="5581223" cy="5241612"/>
          </a:xfrm>
          <a:prstGeom prst="rect">
            <a:avLst/>
          </a:prstGeom>
          <a:noFill/>
        </p:spPr>
        <p:txBody>
          <a:bodyPr wrap="square">
            <a:spAutoFit/>
          </a:bodyPr>
          <a:lstStyle/>
          <a:p>
            <a:pPr marL="285750" indent="-285750">
              <a:buFont typeface="Arial" panose="020B0604020202020204" pitchFamily="34" charset="0"/>
              <a:buChar char="•"/>
            </a:pPr>
            <a:r>
              <a:rPr lang="fr-FR" sz="2800" dirty="0"/>
              <a:t>Protective and </a:t>
            </a:r>
            <a:r>
              <a:rPr lang="fr-FR" sz="2800" dirty="0" err="1"/>
              <a:t>safe</a:t>
            </a:r>
            <a:r>
              <a:rPr lang="fr-FR" sz="2800" dirty="0"/>
              <a:t> communication/ </a:t>
            </a:r>
            <a:r>
              <a:rPr lang="fr-FR" sz="2800" dirty="0" err="1"/>
              <a:t>advocacy</a:t>
            </a:r>
            <a:r>
              <a:rPr lang="fr-FR" sz="2800" dirty="0"/>
              <a:t> </a:t>
            </a:r>
            <a:r>
              <a:rPr lang="en-US" sz="2800" dirty="0"/>
              <a:t>:</a:t>
            </a:r>
          </a:p>
          <a:p>
            <a:pPr marL="457200" indent="-457200" algn="ctr">
              <a:buFont typeface="Wingdings" panose="05000000000000000000" pitchFamily="2" charset="2"/>
              <a:buChar char="ü"/>
            </a:pPr>
            <a:r>
              <a:rPr lang="en-US" sz="2400" dirty="0"/>
              <a:t>Field-tested</a:t>
            </a:r>
          </a:p>
          <a:p>
            <a:pPr marL="457200" indent="-457200" algn="ctr">
              <a:buFont typeface="Wingdings" panose="05000000000000000000" pitchFamily="2" charset="2"/>
              <a:buChar char="ü"/>
            </a:pPr>
            <a:r>
              <a:rPr lang="en-US" sz="2400" dirty="0" err="1"/>
              <a:t>Contextualised</a:t>
            </a:r>
            <a:endParaRPr lang="en-US" sz="2400" dirty="0"/>
          </a:p>
          <a:p>
            <a:pPr marL="457200" indent="-457200" algn="ctr">
              <a:buFont typeface="Wingdings" panose="05000000000000000000" pitchFamily="2" charset="2"/>
              <a:buChar char="ü"/>
            </a:pPr>
            <a:r>
              <a:rPr lang="en-US" sz="2400" dirty="0"/>
              <a:t>Inclusive</a:t>
            </a:r>
          </a:p>
          <a:p>
            <a:pPr marL="457200" indent="-457200" algn="ctr">
              <a:buFont typeface="Wingdings" panose="05000000000000000000" pitchFamily="2" charset="2"/>
              <a:buChar char="ü"/>
            </a:pPr>
            <a:r>
              <a:rPr lang="en-US" sz="2400" dirty="0"/>
              <a:t>Accessible</a:t>
            </a:r>
          </a:p>
          <a:p>
            <a:pPr marL="457200" indent="-457200" algn="ctr">
              <a:buFont typeface="Wingdings" panose="05000000000000000000" pitchFamily="2" charset="2"/>
              <a:buChar char="ü"/>
            </a:pPr>
            <a:r>
              <a:rPr lang="en-US" sz="2400" dirty="0"/>
              <a:t>Understandable</a:t>
            </a:r>
          </a:p>
          <a:p>
            <a:pPr marL="457200" indent="-457200" algn="ctr">
              <a:buFont typeface="Wingdings" panose="05000000000000000000" pitchFamily="2" charset="2"/>
              <a:buChar char="ü"/>
            </a:pPr>
            <a:r>
              <a:rPr lang="en-US" sz="2400" dirty="0"/>
              <a:t>Useful</a:t>
            </a:r>
          </a:p>
          <a:p>
            <a:pPr marL="457200" indent="-457200" algn="ctr">
              <a:buFont typeface="Wingdings" panose="05000000000000000000" pitchFamily="2" charset="2"/>
              <a:buChar char="ü"/>
            </a:pPr>
            <a:r>
              <a:rPr lang="en-US" sz="2400" dirty="0"/>
              <a:t> Realistic</a:t>
            </a:r>
          </a:p>
          <a:p>
            <a:pPr marL="457200" indent="-457200" algn="ctr">
              <a:buFont typeface="Wingdings" panose="05000000000000000000" pitchFamily="2" charset="2"/>
              <a:buChar char="ü"/>
            </a:pPr>
            <a:r>
              <a:rPr lang="en-US" sz="2400" dirty="0"/>
              <a:t>Persuasive</a:t>
            </a:r>
          </a:p>
          <a:p>
            <a:pPr marL="457200" indent="-457200" algn="ctr">
              <a:buFont typeface="Wingdings" panose="05000000000000000000" pitchFamily="2" charset="2"/>
              <a:buChar char="ü"/>
            </a:pPr>
            <a:endParaRPr lang="fr-FR" sz="2400" dirty="0"/>
          </a:p>
          <a:p>
            <a:pPr marL="457200" indent="-457200">
              <a:buFont typeface="Arial" panose="020B0604020202020204" pitchFamily="34" charset="0"/>
              <a:buChar char="•"/>
            </a:pPr>
            <a:r>
              <a:rPr lang="fr-FR" sz="2800" dirty="0"/>
              <a:t>Local &amp; national, </a:t>
            </a:r>
            <a:r>
              <a:rPr lang="fr-FR" sz="2800" dirty="0" err="1"/>
              <a:t>formal</a:t>
            </a:r>
            <a:r>
              <a:rPr lang="fr-FR" sz="2800" dirty="0"/>
              <a:t> and </a:t>
            </a:r>
            <a:r>
              <a:rPr lang="fr-FR" sz="2800" dirty="0" err="1"/>
              <a:t>informal</a:t>
            </a:r>
            <a:r>
              <a:rPr lang="fr-FR" sz="2800" dirty="0"/>
              <a:t> </a:t>
            </a:r>
            <a:r>
              <a:rPr lang="fr-FR" sz="2800" dirty="0" err="1"/>
              <a:t>actors</a:t>
            </a:r>
            <a:endParaRPr lang="fr-FR" sz="2800" dirty="0"/>
          </a:p>
        </p:txBody>
      </p:sp>
      <p:pic>
        <p:nvPicPr>
          <p:cNvPr id="4" name="Image 3">
            <a:extLst>
              <a:ext uri="{FF2B5EF4-FFF2-40B4-BE49-F238E27FC236}">
                <a16:creationId xmlns:a16="http://schemas.microsoft.com/office/drawing/2014/main" id="{AF25A3AA-413E-401B-83FB-0A26B8696571}"/>
              </a:ext>
            </a:extLst>
          </p:cNvPr>
          <p:cNvPicPr>
            <a:picLocks noChangeAspect="1"/>
          </p:cNvPicPr>
          <p:nvPr/>
        </p:nvPicPr>
        <p:blipFill>
          <a:blip r:embed="rId4"/>
          <a:stretch>
            <a:fillRect/>
          </a:stretch>
        </p:blipFill>
        <p:spPr>
          <a:xfrm>
            <a:off x="2111577" y="386074"/>
            <a:ext cx="2744191" cy="880033"/>
          </a:xfrm>
          <a:prstGeom prst="rect">
            <a:avLst/>
          </a:prstGeom>
        </p:spPr>
      </p:pic>
      <p:sp>
        <p:nvSpPr>
          <p:cNvPr id="6" name="ZoneTexte 5">
            <a:extLst>
              <a:ext uri="{FF2B5EF4-FFF2-40B4-BE49-F238E27FC236}">
                <a16:creationId xmlns:a16="http://schemas.microsoft.com/office/drawing/2014/main" id="{E7603A2C-D7E4-4BB9-8487-0157BA9979DD}"/>
              </a:ext>
            </a:extLst>
          </p:cNvPr>
          <p:cNvSpPr txBox="1"/>
          <p:nvPr/>
        </p:nvSpPr>
        <p:spPr>
          <a:xfrm>
            <a:off x="791366" y="5771566"/>
            <a:ext cx="4322432" cy="1384995"/>
          </a:xfrm>
          <a:prstGeom prst="rect">
            <a:avLst/>
          </a:prstGeom>
          <a:noFill/>
        </p:spPr>
        <p:txBody>
          <a:bodyPr wrap="square">
            <a:spAutoFit/>
          </a:bodyPr>
          <a:lstStyle/>
          <a:p>
            <a:pPr algn="r"/>
            <a:r>
              <a:rPr lang="en-US" sz="2800" dirty="0">
                <a:latin typeface="Ink Free" panose="03080402000500000000" pitchFamily="66" charset="0"/>
              </a:rPr>
              <a:t>What do we mean by communication material</a:t>
            </a:r>
            <a:r>
              <a:rPr lang="fr-FR" sz="2800" dirty="0">
                <a:latin typeface="Ink Free" panose="03080402000500000000" pitchFamily="66" charset="0"/>
              </a:rPr>
              <a:t>? </a:t>
            </a:r>
          </a:p>
          <a:p>
            <a:pPr algn="r"/>
            <a:r>
              <a:rPr lang="en-US" sz="2800" dirty="0">
                <a:latin typeface="Ink Free" panose="03080402000500000000" pitchFamily="66" charset="0"/>
                <a:ea typeface="Arial"/>
                <a:cs typeface="Arial"/>
                <a:sym typeface="Arial"/>
              </a:rPr>
              <a:t> </a:t>
            </a:r>
          </a:p>
        </p:txBody>
      </p:sp>
      <p:grpSp>
        <p:nvGrpSpPr>
          <p:cNvPr id="7" name="Groupe 6">
            <a:extLst>
              <a:ext uri="{FF2B5EF4-FFF2-40B4-BE49-F238E27FC236}">
                <a16:creationId xmlns:a16="http://schemas.microsoft.com/office/drawing/2014/main" id="{9C4EAC57-BBCD-475B-938B-DEE5600339EA}"/>
              </a:ext>
            </a:extLst>
          </p:cNvPr>
          <p:cNvGrpSpPr/>
          <p:nvPr/>
        </p:nvGrpSpPr>
        <p:grpSpPr>
          <a:xfrm rot="19602894">
            <a:off x="236524" y="5638865"/>
            <a:ext cx="979340" cy="1040548"/>
            <a:chOff x="10883591" y="5571442"/>
            <a:chExt cx="979340" cy="1040548"/>
          </a:xfrm>
        </p:grpSpPr>
        <p:pic>
          <p:nvPicPr>
            <p:cNvPr id="8" name="Image 7">
              <a:extLst>
                <a:ext uri="{FF2B5EF4-FFF2-40B4-BE49-F238E27FC236}">
                  <a16:creationId xmlns:a16="http://schemas.microsoft.com/office/drawing/2014/main" id="{099A649C-55E4-434E-9408-E894D999EFA8}"/>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0" name="Graphique 9" descr="Point d’interrogation">
              <a:extLst>
                <a:ext uri="{FF2B5EF4-FFF2-40B4-BE49-F238E27FC236}">
                  <a16:creationId xmlns:a16="http://schemas.microsoft.com/office/drawing/2014/main" id="{7BE15F6B-0DBC-4737-8D98-E5FE210867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0D4C1-5DCB-4DFC-BA81-6BB832401D3D}"/>
              </a:ext>
            </a:extLst>
          </p:cNvPr>
          <p:cNvSpPr>
            <a:spLocks noGrp="1"/>
          </p:cNvSpPr>
          <p:nvPr>
            <p:ph type="title"/>
          </p:nvPr>
        </p:nvSpPr>
        <p:spPr/>
        <p:txBody>
          <a:bodyPr/>
          <a:lstStyle/>
          <a:p>
            <a:r>
              <a:rPr lang="fr-FR" dirty="0" err="1"/>
              <a:t>Children</a:t>
            </a:r>
            <a:r>
              <a:rPr lang="fr-FR" dirty="0"/>
              <a:t> participation</a:t>
            </a:r>
          </a:p>
        </p:txBody>
      </p:sp>
      <p:sp>
        <p:nvSpPr>
          <p:cNvPr id="3" name="Espace réservé du contenu 2">
            <a:extLst>
              <a:ext uri="{FF2B5EF4-FFF2-40B4-BE49-F238E27FC236}">
                <a16:creationId xmlns:a16="http://schemas.microsoft.com/office/drawing/2014/main" id="{D455275B-A0E6-4AEF-A9EC-970C4B097469}"/>
              </a:ext>
            </a:extLst>
          </p:cNvPr>
          <p:cNvSpPr>
            <a:spLocks noGrp="1"/>
          </p:cNvSpPr>
          <p:nvPr>
            <p:ph sz="half" idx="1"/>
          </p:nvPr>
        </p:nvSpPr>
        <p:spPr/>
        <p:txBody>
          <a:bodyPr>
            <a:normAutofit/>
          </a:bodyPr>
          <a:lstStyle/>
          <a:p>
            <a:pPr marL="50800" indent="0">
              <a:buNone/>
            </a:pPr>
            <a:r>
              <a:rPr lang="fr-FR" sz="2800" b="1" dirty="0">
                <a:solidFill>
                  <a:schemeClr val="bg2"/>
                </a:solidFill>
              </a:rPr>
              <a:t>DO</a:t>
            </a:r>
          </a:p>
          <a:p>
            <a:pPr>
              <a:buFontTx/>
              <a:buChar char="-"/>
            </a:pPr>
            <a:r>
              <a:rPr lang="en-US" dirty="0">
                <a:solidFill>
                  <a:schemeClr val="bg2"/>
                </a:solidFill>
              </a:rPr>
              <a:t>Promote </a:t>
            </a:r>
            <a:r>
              <a:rPr lang="en-US" dirty="0" err="1">
                <a:solidFill>
                  <a:schemeClr val="bg2"/>
                </a:solidFill>
              </a:rPr>
              <a:t>potective</a:t>
            </a:r>
            <a:r>
              <a:rPr lang="en-US" dirty="0">
                <a:solidFill>
                  <a:schemeClr val="bg2"/>
                </a:solidFill>
              </a:rPr>
              <a:t> and safe </a:t>
            </a:r>
            <a:r>
              <a:rPr lang="en-US" dirty="0" err="1">
                <a:solidFill>
                  <a:schemeClr val="bg2"/>
                </a:solidFill>
              </a:rPr>
              <a:t>behaviour</a:t>
            </a:r>
            <a:endParaRPr lang="en-US" dirty="0">
              <a:solidFill>
                <a:schemeClr val="bg2"/>
              </a:solidFill>
            </a:endParaRPr>
          </a:p>
          <a:p>
            <a:pPr>
              <a:buFontTx/>
              <a:buChar char="-"/>
            </a:pPr>
            <a:r>
              <a:rPr lang="fr-FR" dirty="0" err="1">
                <a:solidFill>
                  <a:schemeClr val="bg2"/>
                </a:solidFill>
              </a:rPr>
              <a:t>Ensure</a:t>
            </a:r>
            <a:r>
              <a:rPr lang="fr-FR" dirty="0">
                <a:solidFill>
                  <a:schemeClr val="bg2"/>
                </a:solidFill>
              </a:rPr>
              <a:t> </a:t>
            </a:r>
            <a:r>
              <a:rPr lang="fr-FR" dirty="0" err="1">
                <a:solidFill>
                  <a:schemeClr val="bg2"/>
                </a:solidFill>
              </a:rPr>
              <a:t>equity</a:t>
            </a:r>
            <a:endParaRPr lang="en-US" dirty="0">
              <a:solidFill>
                <a:schemeClr val="bg2"/>
              </a:solidFill>
            </a:endParaRPr>
          </a:p>
          <a:p>
            <a:pPr>
              <a:buFontTx/>
              <a:buChar char="-"/>
            </a:pPr>
            <a:r>
              <a:rPr lang="en-US" dirty="0">
                <a:solidFill>
                  <a:schemeClr val="bg2"/>
                </a:solidFill>
              </a:rPr>
              <a:t>Emphasize</a:t>
            </a:r>
            <a:r>
              <a:rPr lang="en-US" dirty="0">
                <a:solidFill>
                  <a:srgbClr val="FF0000"/>
                </a:solidFill>
              </a:rPr>
              <a:t> </a:t>
            </a:r>
            <a:r>
              <a:rPr lang="en-US" dirty="0">
                <a:solidFill>
                  <a:schemeClr val="bg2"/>
                </a:solidFill>
              </a:rPr>
              <a:t>capacity, ability and resilience</a:t>
            </a:r>
          </a:p>
          <a:p>
            <a:pPr>
              <a:buFontTx/>
              <a:buChar char="-"/>
            </a:pPr>
            <a:r>
              <a:rPr lang="fr-FR" dirty="0" err="1">
                <a:solidFill>
                  <a:schemeClr val="bg2"/>
                </a:solidFill>
              </a:rPr>
              <a:t>Conduct</a:t>
            </a:r>
            <a:r>
              <a:rPr lang="fr-FR" dirty="0">
                <a:solidFill>
                  <a:schemeClr val="bg2"/>
                </a:solidFill>
              </a:rPr>
              <a:t> </a:t>
            </a:r>
            <a:r>
              <a:rPr lang="fr-FR" dirty="0" err="1">
                <a:solidFill>
                  <a:schemeClr val="bg2"/>
                </a:solidFill>
              </a:rPr>
              <a:t>risk</a:t>
            </a:r>
            <a:r>
              <a:rPr lang="fr-FR" dirty="0">
                <a:solidFill>
                  <a:schemeClr val="bg2"/>
                </a:solidFill>
              </a:rPr>
              <a:t> </a:t>
            </a:r>
            <a:r>
              <a:rPr lang="fr-FR" dirty="0" err="1">
                <a:solidFill>
                  <a:schemeClr val="bg2"/>
                </a:solidFill>
              </a:rPr>
              <a:t>assessments</a:t>
            </a:r>
            <a:r>
              <a:rPr lang="fr-FR" dirty="0">
                <a:solidFill>
                  <a:schemeClr val="bg2"/>
                </a:solidFill>
              </a:rPr>
              <a:t> </a:t>
            </a:r>
          </a:p>
          <a:p>
            <a:pPr>
              <a:buFontTx/>
              <a:buChar char="-"/>
            </a:pPr>
            <a:r>
              <a:rPr lang="fr-FR" dirty="0">
                <a:solidFill>
                  <a:schemeClr val="bg2"/>
                </a:solidFill>
              </a:rPr>
              <a:t>Secure </a:t>
            </a:r>
            <a:r>
              <a:rPr lang="fr-FR" dirty="0" err="1">
                <a:solidFill>
                  <a:schemeClr val="bg2"/>
                </a:solidFill>
              </a:rPr>
              <a:t>informed</a:t>
            </a:r>
            <a:r>
              <a:rPr lang="fr-FR" dirty="0">
                <a:solidFill>
                  <a:schemeClr val="bg2"/>
                </a:solidFill>
              </a:rPr>
              <a:t> consent/assent</a:t>
            </a:r>
          </a:p>
        </p:txBody>
      </p:sp>
      <p:sp>
        <p:nvSpPr>
          <p:cNvPr id="4" name="Espace réservé du contenu 3">
            <a:extLst>
              <a:ext uri="{FF2B5EF4-FFF2-40B4-BE49-F238E27FC236}">
                <a16:creationId xmlns:a16="http://schemas.microsoft.com/office/drawing/2014/main" id="{94685824-B470-448E-B3F8-255A3D96CB7C}"/>
              </a:ext>
            </a:extLst>
          </p:cNvPr>
          <p:cNvSpPr>
            <a:spLocks noGrp="1"/>
          </p:cNvSpPr>
          <p:nvPr>
            <p:ph sz="half" idx="2"/>
          </p:nvPr>
        </p:nvSpPr>
        <p:spPr>
          <a:xfrm>
            <a:off x="6775315" y="2506662"/>
            <a:ext cx="5181600" cy="4351338"/>
          </a:xfrm>
        </p:spPr>
        <p:txBody>
          <a:bodyPr>
            <a:normAutofit/>
          </a:bodyPr>
          <a:lstStyle/>
          <a:p>
            <a:pPr marL="50800" indent="0">
              <a:buNone/>
            </a:pPr>
            <a:r>
              <a:rPr lang="fr-FR" b="1" dirty="0">
                <a:solidFill>
                  <a:schemeClr val="bg2"/>
                </a:solidFill>
              </a:rPr>
              <a:t>DON’T</a:t>
            </a:r>
          </a:p>
          <a:p>
            <a:pPr>
              <a:buFontTx/>
              <a:buChar char="-"/>
            </a:pPr>
            <a:r>
              <a:rPr lang="en-US" dirty="0">
                <a:solidFill>
                  <a:schemeClr val="bg2"/>
                </a:solidFill>
              </a:rPr>
              <a:t>Diversity considerations</a:t>
            </a:r>
          </a:p>
          <a:p>
            <a:pPr>
              <a:buFontTx/>
              <a:buChar char="-"/>
            </a:pPr>
            <a:r>
              <a:rPr lang="en-US" dirty="0">
                <a:solidFill>
                  <a:schemeClr val="bg2"/>
                </a:solidFill>
                <a:effectLst/>
              </a:rPr>
              <a:t>Present children as victims or passive recipients of aid</a:t>
            </a:r>
          </a:p>
          <a:p>
            <a:pPr>
              <a:buFontTx/>
              <a:buChar char="-"/>
            </a:pPr>
            <a:r>
              <a:rPr lang="fr-FR" dirty="0" err="1">
                <a:solidFill>
                  <a:schemeClr val="bg2"/>
                </a:solidFill>
              </a:rPr>
              <a:t>Raise</a:t>
            </a:r>
            <a:r>
              <a:rPr lang="fr-FR" dirty="0">
                <a:solidFill>
                  <a:schemeClr val="bg2"/>
                </a:solidFill>
              </a:rPr>
              <a:t> expectations </a:t>
            </a:r>
          </a:p>
          <a:p>
            <a:pPr>
              <a:buFontTx/>
              <a:buChar char="-"/>
            </a:pPr>
            <a:r>
              <a:rPr lang="fr-FR" dirty="0">
                <a:solidFill>
                  <a:schemeClr val="bg2"/>
                </a:solidFill>
              </a:rPr>
              <a:t>Force </a:t>
            </a:r>
            <a:r>
              <a:rPr lang="fr-FR" dirty="0" err="1">
                <a:solidFill>
                  <a:schemeClr val="bg2"/>
                </a:solidFill>
              </a:rPr>
              <a:t>children</a:t>
            </a:r>
            <a:r>
              <a:rPr lang="fr-FR" dirty="0">
                <a:solidFill>
                  <a:schemeClr val="bg2"/>
                </a:solidFill>
              </a:rPr>
              <a:t> to </a:t>
            </a:r>
            <a:r>
              <a:rPr lang="fr-FR" dirty="0" err="1">
                <a:solidFill>
                  <a:schemeClr val="bg2"/>
                </a:solidFill>
              </a:rPr>
              <a:t>participate</a:t>
            </a:r>
            <a:r>
              <a:rPr lang="fr-FR" dirty="0">
                <a:solidFill>
                  <a:schemeClr val="bg2"/>
                </a:solidFill>
              </a:rPr>
              <a:t> </a:t>
            </a:r>
          </a:p>
        </p:txBody>
      </p:sp>
    </p:spTree>
    <p:extLst>
      <p:ext uri="{BB962C8B-B14F-4D97-AF65-F5344CB8AC3E}">
        <p14:creationId xmlns:p14="http://schemas.microsoft.com/office/powerpoint/2010/main" val="408069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3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a:t>
            </a:r>
            <a:r>
              <a:rPr lang="en-GB" dirty="0"/>
              <a:t>3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3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2652</Words>
  <Application>Microsoft Office PowerPoint</Application>
  <PresentationFormat>Widescreen</PresentationFormat>
  <Paragraphs>216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3 </vt:lpstr>
      <vt:lpstr>PowerPoint Presentation</vt:lpstr>
      <vt:lpstr>Children participation</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73</cp:revision>
  <dcterms:created xsi:type="dcterms:W3CDTF">2017-12-20T18:51:03Z</dcterms:created>
  <dcterms:modified xsi:type="dcterms:W3CDTF">2022-05-24T02:48:27Z</dcterms:modified>
</cp:coreProperties>
</file>