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9"/>
  </p:notesMasterIdLst>
  <p:sldIdLst>
    <p:sldId id="285" r:id="rId2"/>
    <p:sldId id="290" r:id="rId3"/>
    <p:sldId id="291" r:id="rId4"/>
    <p:sldId id="288" r:id="rId5"/>
    <p:sldId id="261" r:id="rId6"/>
    <p:sldId id="292" r:id="rId7"/>
    <p:sldId id="293"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92925" autoAdjust="0"/>
  </p:normalViewPr>
  <p:slideViewPr>
    <p:cSldViewPr snapToGrid="0">
      <p:cViewPr varScale="1">
        <p:scale>
          <a:sx n="114" d="100"/>
          <a:sy n="114" d="100"/>
        </p:scale>
        <p:origin x="1104" y="17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a:t>
            </a:r>
            <a:r>
              <a:rPr lang="en-US" b="0" i="0" dirty="0">
                <a:solidFill>
                  <a:srgbClr val="1B2733"/>
                </a:solidFill>
                <a:effectLst/>
                <a:latin typeface="Calibri" panose="020F0502020204030204" pitchFamily="34" charset="0"/>
                <a:cs typeface="Calibri" panose="020F0502020204030204" pitchFamily="34" charset="0"/>
              </a:rPr>
              <a:t>2</a:t>
            </a:r>
            <a:endParaRPr lang="ar-LB"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a:t>
            </a:r>
            <a:r>
              <a:rPr lang="ar-LB"/>
              <a:t> </a:t>
            </a:r>
            <a:r>
              <a:rPr lang="ar"/>
              <a:t>2 </a:t>
            </a:r>
            <a:r>
              <a:rPr lang="ar-LB" dirty="0"/>
              <a:t>و7</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l" rtl="1">
              <a:spcBef>
                <a:spcPts val="0"/>
              </a:spcBef>
              <a:spcAft>
                <a:spcPts val="0"/>
              </a:spcAft>
              <a:buNone/>
            </a:pPr>
            <a:endParaRPr lang="en-US" dirty="0"/>
          </a:p>
          <a:p>
            <a:pPr marL="0" lvl="0" indent="0" algn="r" rtl="0">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0">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0">
              <a:spcBef>
                <a:spcPts val="0"/>
              </a:spcBef>
              <a:spcAft>
                <a:spcPts val="0"/>
              </a:spcAft>
              <a:buNone/>
            </a:pPr>
            <a:endParaRPr lang="en-US" dirty="0"/>
          </a:p>
          <a:p>
            <a:pPr marL="0" lvl="0" indent="0" algn="r" rtl="0">
              <a:spcBef>
                <a:spcPts val="0"/>
              </a:spcBef>
              <a:spcAft>
                <a:spcPts val="0"/>
              </a:spcAft>
              <a:buNone/>
            </a:pPr>
            <a:r>
              <a:rPr lang="ar" dirty="0"/>
              <a:t>يركّز هذا العرض على </a:t>
            </a:r>
            <a:r>
              <a:rPr lang="ar-LB" dirty="0"/>
              <a:t>المعيار 2: الموارد البشرية</a:t>
            </a:r>
            <a:endParaRPr lang="ar" dirty="0"/>
          </a:p>
          <a:p>
            <a:pPr marL="0" lvl="0" indent="0" algn="l" rtl="1">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يشكل هذا المعيار جزءًا من الركيزة 1 من المعايير المتعلقة بالاستجابة ذات الجودة، وهي معايير </a:t>
            </a:r>
            <a:r>
              <a:rPr lang="ar-SA" sz="1800" dirty="0">
                <a:effectLst/>
                <a:ea typeface="Calibri" panose="020F0502020204030204" pitchFamily="34" charset="0"/>
                <a:cs typeface="Simplified Arabic" panose="02020603050405020304" pitchFamily="18" charset="-78"/>
              </a:rPr>
              <a:t>مشتركة</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في جميع المجالات المعنية بوضع البرامج الخاصة بحماية الطفل ويمكن تطبيقها في كل الحالات</a:t>
            </a:r>
            <a:r>
              <a:rPr lang="ar-LB" sz="1800" dirty="0">
                <a:effectLst/>
                <a:ea typeface="Calibri" panose="020F0502020204030204" pitchFamily="34" charset="0"/>
                <a:cs typeface="Simplified Arabic" panose="02020603050405020304" pitchFamily="18" charset="-78"/>
              </a:rPr>
              <a:t> والسياقات</a:t>
            </a:r>
            <a:r>
              <a:rPr lang="ar-LB" dirty="0"/>
              <a:t>، خلال مراحل الاستعداد والاستجابة. وهي </a:t>
            </a:r>
            <a:r>
              <a:rPr lang="ar-LB" b="1" u="none" dirty="0"/>
              <a:t>جميعًا</a:t>
            </a:r>
            <a:r>
              <a:rPr lang="ar-LB" dirty="0"/>
              <a:t> أساسية للتوصل إلى الجودة التي نهدف إليها نحن الممارسين.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يجب استخدام هذه المعايير بالتزامن مع </a:t>
            </a:r>
            <a:r>
              <a:rPr lang="ar-LB" sz="1800" dirty="0">
                <a:effectLst/>
                <a:ea typeface="Calibri" panose="020F0502020204030204" pitchFamily="34" charset="0"/>
                <a:cs typeface="Simplified Arabic" panose="02020603050405020304" pitchFamily="18" charset="-78"/>
              </a:rPr>
              <a:t>جميع </a:t>
            </a:r>
            <a:r>
              <a:rPr lang="ar-SA" sz="1800" dirty="0">
                <a:effectLst/>
                <a:ea typeface="Calibri" panose="020F0502020204030204" pitchFamily="34" charset="0"/>
                <a:cs typeface="Simplified Arabic" panose="02020603050405020304" pitchFamily="18" charset="-78"/>
              </a:rPr>
              <a:t>المعايير </a:t>
            </a:r>
            <a:r>
              <a:rPr lang="ar-LB" sz="1800" dirty="0">
                <a:effectLst/>
                <a:ea typeface="Calibri" panose="020F0502020204030204" pitchFamily="34" charset="0"/>
                <a:cs typeface="Simplified Arabic" panose="02020603050405020304" pitchFamily="18" charset="-78"/>
              </a:rPr>
              <a:t>(7-</a:t>
            </a:r>
            <a:r>
              <a:rPr lang="ar-SA" sz="1800" dirty="0">
                <a:effectLst/>
                <a:ea typeface="Calibri" panose="020F0502020204030204" pitchFamily="34" charset="0"/>
                <a:cs typeface="Simplified Arabic" panose="02020603050405020304" pitchFamily="18" charset="-78"/>
              </a:rPr>
              <a:t>28</a:t>
            </a:r>
            <a:r>
              <a:rPr lang="ar-LB" sz="1800" dirty="0">
                <a:effectLst/>
                <a:ea typeface="Calibri" panose="020F0502020204030204" pitchFamily="34" charset="0"/>
                <a:cs typeface="Simplified Arabic" panose="02020603050405020304" pitchFamily="18" charset="-78"/>
              </a:rPr>
              <a:t>)</a:t>
            </a:r>
            <a:r>
              <a:rPr lang="ar-LB" dirty="0"/>
              <a:t> الباقية ومبادئ المعايير الإنسانية لحماية الطفل.</a:t>
            </a:r>
            <a:endParaRPr lang="en-US" dirty="0"/>
          </a:p>
          <a:p>
            <a:pPr algn="r" rtl="1"/>
            <a:r>
              <a:rPr lang="ar-LB" dirty="0"/>
              <a:t>هذا المعيار مكمل لل</a:t>
            </a:r>
            <a:r>
              <a:rPr lang="ar-LB" u="sng" dirty="0"/>
              <a:t>معيار الإنساني الأساسي للجودة والمساءلة</a:t>
            </a:r>
            <a:r>
              <a:rPr lang="ar-LB" dirty="0"/>
              <a:t> ويجب استخدامه معه. وهو يرتبط بشكل أكثر تحديدًا بالالتزام 8 الذي يصف الحاجة إلى دعم الموظفين على نحو فعال والتعامل معهم بطريقة عادلة ومنصفة.   </a:t>
            </a:r>
          </a:p>
          <a:p>
            <a:pPr algn="r" rtl="1"/>
            <a:r>
              <a:rPr lang="ar-LB" sz="1800" b="0" i="0" u="none" strike="noStrike" baseline="0" dirty="0">
                <a:solidFill>
                  <a:srgbClr val="4FFB7B"/>
                </a:solidFill>
                <a:latin typeface="DINNextLTArabic-Medium"/>
              </a:rPr>
              <a:t>المجتمعات والأشخاص المتضررون من الأزمة يتلقون المساعدة التي يحتاجون إليها من قبل</a:t>
            </a:r>
            <a:r>
              <a:rPr lang="en-US" sz="1800" b="0" i="0" u="none" strike="noStrike" baseline="0" dirty="0">
                <a:solidFill>
                  <a:srgbClr val="4FFB7B"/>
                </a:solidFill>
                <a:latin typeface="DINNextLTArabic-Medium"/>
              </a:rPr>
              <a:t> </a:t>
            </a:r>
            <a:r>
              <a:rPr lang="ar-LB" sz="1800" b="0" i="0" u="none" strike="noStrike" baseline="0" dirty="0">
                <a:solidFill>
                  <a:srgbClr val="4FFB7B"/>
                </a:solidFill>
                <a:latin typeface="DINNextLTArabic-Medium"/>
              </a:rPr>
              <a:t>موظفين ومتطوعين يتمتعون بكفاءة وإدارة جيدة.</a:t>
            </a:r>
          </a:p>
          <a:p>
            <a:pPr algn="r" rtl="1"/>
            <a:r>
              <a:rPr lang="ar-LB" sz="1800" b="0" i="0" u="none" strike="noStrike" baseline="0" dirty="0">
                <a:solidFill>
                  <a:srgbClr val="FF3B26"/>
                </a:solidFill>
                <a:latin typeface="DINNextLTArabic-Medium"/>
              </a:rPr>
              <a:t>معيار الجودة: </a:t>
            </a:r>
            <a:r>
              <a:rPr lang="ar-LB" sz="1800" b="0" i="0" u="none" strike="noStrike" baseline="0" dirty="0">
                <a:solidFill>
                  <a:srgbClr val="000000"/>
                </a:solidFill>
                <a:latin typeface="DINNextLTArabic-Regular"/>
              </a:rPr>
              <a:t>يتم دعم الموظفين للقيام بعملهم على نحو فعال، ويتمّ التعامل معهم بطريقة</a:t>
            </a:r>
            <a:r>
              <a:rPr lang="en-US" sz="1800" b="0" i="0" u="none" strike="noStrike" baseline="0" dirty="0">
                <a:solidFill>
                  <a:srgbClr val="000000"/>
                </a:solidFill>
                <a:latin typeface="DINNextLTArabic-Regular"/>
              </a:rPr>
              <a:t> </a:t>
            </a:r>
            <a:r>
              <a:rPr lang="ar-LB" sz="1800" b="0" i="0" u="none" strike="noStrike" baseline="0" dirty="0">
                <a:solidFill>
                  <a:srgbClr val="000000"/>
                </a:solidFill>
                <a:latin typeface="DINNextLTArabic-Regular"/>
              </a:rPr>
              <a:t>عادلة ومنصفة.</a:t>
            </a:r>
            <a:r>
              <a:rPr lang="ar-L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يهدف هذا المعيار إلى ضمان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توفير خدمات حماية الطفل من قبل طاقم العمل والمساعدين ذوي الكفاءة المثبتة في مجالات عملهم،</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الذين طوروا المهارات والخبرة اللازمة للقيام بعملهم</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هو يركز على عمليات وإجراءات سياسات الموارد البشرية التي تعزز التدابير لحماية الأطفال وأفراد المجتمع المحلي من سوء المعاملة والأذى من قبل العالمين في المجال الإنساني: </a:t>
            </a:r>
            <a:r>
              <a:rPr lang="ar-SA" sz="1800" dirty="0">
                <a:effectLst/>
                <a:ea typeface="Calibri" panose="020F0502020204030204" pitchFamily="34" charset="0"/>
                <a:cs typeface="Simplified Arabic" panose="02020603050405020304" pitchFamily="18" charset="-78"/>
              </a:rPr>
              <a:t>يجب أن يكون لدى جميع المنظمات سياسات وإجراءات</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لصون الطفل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أو</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لحماية الطفل</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 وخطة تنفيذ تسعى إلى منع الموظفين أو العمليات أو البرامج من إيذاء الأطفال</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و</a:t>
            </a:r>
            <a:r>
              <a:rPr lang="ar-SA" sz="1800" dirty="0">
                <a:effectLst/>
                <a:ea typeface="Calibri" panose="020F0502020204030204" pitchFamily="34" charset="0"/>
                <a:cs typeface="Simplified Arabic" panose="02020603050405020304" pitchFamily="18" charset="-78"/>
              </a:rPr>
              <a:t>يتعين على المنظمات تنفيذ آليات للتغذية الراجعة والإبلاغ حول البرنامج تكون بسيطة، ويمكن الوصول إليها، وصديقة للطفل، ومجهولة، في كل موقع</a:t>
            </a:r>
            <a:r>
              <a:rPr lang="ar-LB" sz="1800" dirty="0">
                <a:effectLst/>
                <a:ea typeface="Calibri" panose="020F0502020204030204" pitchFamily="34" charset="0"/>
                <a:cs typeface="Simplified Arabic" panose="02020603050405020304" pitchFamily="18" charset="-78"/>
              </a:rPr>
              <a:t> للمشروع</a:t>
            </a:r>
            <a:r>
              <a:rPr lang="ar-SY" sz="1800" dirty="0">
                <a:effectLst/>
                <a:ea typeface="Calibri" panose="020F0502020204030204" pitchFamily="34" charset="0"/>
                <a:cs typeface="Simplified Arabic" panose="02020603050405020304" pitchFamily="18" charset="-78"/>
              </a:rPr>
              <a:t>. </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LB" i="1" dirty="0">
              <a:effectLst/>
              <a:latin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i="0" dirty="0">
                <a:effectLst/>
                <a:latin typeface="Arial" panose="020B0604020202020204" pitchFamily="34" charset="0"/>
              </a:rPr>
              <a:t>]</a:t>
            </a:r>
            <a:r>
              <a:rPr lang="ar-LB" i="0" dirty="0">
                <a:effectLst/>
                <a:latin typeface="Arial" panose="020B0604020202020204" pitchFamily="34" charset="0"/>
              </a:rPr>
              <a:t> </a:t>
            </a:r>
            <a:r>
              <a:rPr lang="en-US" i="0" dirty="0">
                <a:effectLst/>
                <a:latin typeface="Arial" panose="020B0604020202020204" pitchFamily="34" charset="0"/>
              </a:rPr>
              <a:t>←</a:t>
            </a:r>
            <a:r>
              <a:rPr lang="ar-LB" i="0" dirty="0">
                <a:effectLst/>
                <a:latin typeface="Arial" panose="020B0604020202020204" pitchFamily="34" charset="0"/>
              </a:rPr>
              <a:t> رمز </a:t>
            </a:r>
            <a:r>
              <a:rPr lang="ar-LB" b="1" i="0" dirty="0">
                <a:effectLst/>
                <a:latin typeface="Arial" panose="020B0604020202020204" pitchFamily="34" charset="0"/>
              </a:rPr>
              <a:t>الصون</a:t>
            </a:r>
            <a:r>
              <a:rPr lang="ar-LB" i="0" dirty="0">
                <a:effectLst/>
                <a:latin typeface="Arial" panose="020B0604020202020204" pitchFamily="34" charset="0"/>
              </a:rPr>
              <a:t> </a:t>
            </a:r>
            <a:r>
              <a:rPr lang="en-US" i="0" dirty="0">
                <a:effectLst/>
                <a:latin typeface="Arial" panose="020B0604020202020204" pitchFamily="34" charset="0"/>
              </a:rPr>
              <a:t>[</a:t>
            </a:r>
            <a:endParaRPr lang="ar-LB" i="0" dirty="0">
              <a:effectLst/>
              <a:latin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LB" i="0" dirty="0">
              <a:effectLst/>
              <a:latin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b="1" i="0" dirty="0">
                <a:effectLst/>
                <a:latin typeface="Arial" panose="020B0604020202020204" pitchFamily="34" charset="0"/>
              </a:rPr>
              <a:t>إطلاق المناقشة: </a:t>
            </a:r>
            <a:r>
              <a:rPr lang="ar-LB" i="0" dirty="0">
                <a:effectLst/>
                <a:latin typeface="Arial" panose="020B0604020202020204" pitchFamily="34" charset="0"/>
              </a:rPr>
              <a:t>مَن المعني بسياسات الصون؟</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i="0" dirty="0">
                <a:effectLst/>
                <a:latin typeface="Arial" panose="020B0604020202020204" pitchFamily="34" charset="0"/>
              </a:rPr>
              <a:t>←</a:t>
            </a:r>
            <a:r>
              <a:rPr lang="ar-LB" i="0" dirty="0">
                <a:effectLst/>
                <a:latin typeface="Arial" panose="020B0604020202020204" pitchFamily="34" charset="0"/>
              </a:rPr>
              <a:t> </a:t>
            </a:r>
            <a:r>
              <a:rPr lang="ar-SA" sz="1800" dirty="0">
                <a:solidFill>
                  <a:srgbClr val="000000"/>
                </a:solidFill>
                <a:effectLst/>
                <a:ea typeface="Calibri" panose="020F0502020204030204" pitchFamily="34" charset="0"/>
                <a:cs typeface="Simplified Arabic" panose="02020603050405020304" pitchFamily="18" charset="-78"/>
              </a:rPr>
              <a:t>كل </a:t>
            </a:r>
            <a:r>
              <a:rPr lang="ar-LB" sz="1800" dirty="0">
                <a:solidFill>
                  <a:srgbClr val="000000"/>
                </a:solidFill>
                <a:effectLst/>
                <a:ea typeface="Calibri" panose="020F0502020204030204" pitchFamily="34" charset="0"/>
                <a:cs typeface="Simplified Arabic" panose="02020603050405020304" pitchFamily="18" charset="-78"/>
              </a:rPr>
              <a:t>الموظفين </a:t>
            </a:r>
            <a:r>
              <a:rPr lang="ar-SA" sz="1800" dirty="0">
                <a:solidFill>
                  <a:srgbClr val="000000"/>
                </a:solidFill>
                <a:effectLst/>
                <a:ea typeface="Calibri" panose="020F0502020204030204" pitchFamily="34" charset="0"/>
                <a:cs typeface="Simplified Arabic" panose="02020603050405020304" pitchFamily="18" charset="-78"/>
              </a:rPr>
              <a:t>والمساعدين الذين يقدمون خدمات حماية الطفل</a:t>
            </a:r>
            <a:r>
              <a:rPr lang="ar-SY" sz="1800" dirty="0">
                <a:solidFill>
                  <a:srgbClr val="000000"/>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بما في ذلك المتطوعون، والعمال التحفييزيون، والمتعاقدون، والاستشاريون، والشركاء وأي شخص آخر مرتبط بمنظمتك</a:t>
            </a:r>
            <a:r>
              <a:rPr lang="ar-LB" sz="1800" dirty="0">
                <a:solidFill>
                  <a:srgbClr val="000000"/>
                </a:solidFill>
                <a:effectLst/>
                <a:ea typeface="Calibri" panose="020F0502020204030204" pitchFamily="34" charset="0"/>
                <a:cs typeface="Simplified Arabic" panose="02020603050405020304" pitchFamily="18" charset="-78"/>
              </a:rPr>
              <a:t>م</a:t>
            </a:r>
            <a:r>
              <a:rPr lang="ar-SA" sz="1800" dirty="0">
                <a:solidFill>
                  <a:srgbClr val="000000"/>
                </a:solidFill>
                <a:effectLst/>
                <a:ea typeface="Calibri" panose="020F0502020204030204" pitchFamily="34" charset="0"/>
                <a:cs typeface="Simplified Arabic" panose="02020603050405020304" pitchFamily="18" charset="-78"/>
              </a:rPr>
              <a:t> أو يمثلها</a:t>
            </a:r>
            <a:r>
              <a:rPr lang="ar-SY" sz="1800" dirty="0">
                <a:solidFill>
                  <a:srgbClr val="000000"/>
                </a:solidFill>
                <a:effectLst/>
                <a:ea typeface="Calibri" panose="020F0502020204030204" pitchFamily="34" charset="0"/>
                <a:cs typeface="Simplified Arabic" panose="02020603050405020304" pitchFamily="18" charset="-78"/>
              </a:rPr>
              <a:t>)</a:t>
            </a:r>
            <a:endParaRPr lang="en-US" i="0" dirty="0">
              <a:effectLst/>
              <a:latin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baseline="0" dirty="0">
                <a:latin typeface="Calibri"/>
              </a:rPr>
              <a:t>ينص المعيار 2 على ما يلي: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يتم توفير خدمات حماية الطفل من قبل طاقم العمل والمساعدين ذوي الكفاءة المثبتة في مجالات عملهم، والذين يسترشدون بعمليات وسياسات الموارد البشرية التي تعزز ترتيبات وتدابير العمل المنصفة لحماية الأطفال من سوء المعاملة من قبل العاملين في المجال الإنساني.</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endParaRPr lang="en-US" sz="1800" dirty="0">
              <a:effectLst/>
              <a:latin typeface="Calibri" panose="020F0502020204030204" pitchFamily="34" charset="0"/>
              <a:ea typeface="Calibri" panose="020F0502020204030204" pitchFamily="34" charset="0"/>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t>لا يحل هذا المعيار محل معايير الصون الأخرى التي قد تضعها المنظمة</a:t>
            </a:r>
          </a:p>
          <a:p>
            <a:pPr marL="0" marR="0" lvl="0" indent="0" algn="r" rtl="1">
              <a:lnSpc>
                <a:spcPct val="100000"/>
              </a:lnSpc>
              <a:spcBef>
                <a:spcPts val="0"/>
              </a:spcBef>
              <a:spcAft>
                <a:spcPts val="0"/>
              </a:spcAft>
              <a:buClr>
                <a:schemeClr val="dk1"/>
              </a:buClr>
              <a:buSzPts val="1200"/>
              <a:buFont typeface="Arial" panose="020B0604020202020204" pitchFamily="34" charset="0"/>
              <a:buNone/>
            </a:pPr>
            <a:endParaRPr lang="ar-LB" dirty="0"/>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t>مثال عن العمليات التي يغطيها المعيار:</a:t>
            </a:r>
          </a:p>
          <a:p>
            <a:pPr marL="285750" marR="0" lvl="0" indent="-285750" algn="r" rtl="1">
              <a:lnSpc>
                <a:spcPct val="100000"/>
              </a:lnSpc>
              <a:spcBef>
                <a:spcPts val="0"/>
              </a:spcBef>
              <a:spcAft>
                <a:spcPts val="0"/>
              </a:spcAft>
              <a:buClr>
                <a:schemeClr val="dk1"/>
              </a:buClr>
              <a:buSzPts val="1200"/>
              <a:buFontTx/>
              <a:buChar char="-"/>
            </a:pPr>
            <a:r>
              <a:rPr lang="ar-LB" sz="1800" dirty="0">
                <a:solidFill>
                  <a:srgbClr val="000000"/>
                </a:solidFill>
                <a:effectLst/>
                <a:ea typeface="Calibri" panose="020F0502020204030204" pitchFamily="34" charset="0"/>
                <a:cs typeface="Simplified Arabic" panose="02020603050405020304" pitchFamily="18" charset="-78"/>
              </a:rPr>
              <a:t>خ</a:t>
            </a:r>
            <a:r>
              <a:rPr lang="ar-SA" sz="1800" dirty="0">
                <a:solidFill>
                  <a:srgbClr val="000000"/>
                </a:solidFill>
                <a:effectLst/>
                <a:ea typeface="Calibri" panose="020F0502020204030204" pitchFamily="34" charset="0"/>
                <a:cs typeface="Simplified Arabic" panose="02020603050405020304" pitchFamily="18" charset="-78"/>
              </a:rPr>
              <a:t>طة للموارد البشرية للاستعداد لحالات الطوارئ </a:t>
            </a:r>
            <a:r>
              <a:rPr lang="ar-LB" sz="1800" dirty="0">
                <a:solidFill>
                  <a:srgbClr val="000000"/>
                </a:solidFill>
                <a:effectLst/>
                <a:ea typeface="Calibri" panose="020F0502020204030204" pitchFamily="34" charset="0"/>
                <a:cs typeface="Simplified Arabic" panose="02020603050405020304" pitchFamily="18" charset="-78"/>
              </a:rPr>
              <a:t>(</a:t>
            </a:r>
            <a:r>
              <a:rPr lang="ar-SA" sz="1800" dirty="0">
                <a:solidFill>
                  <a:srgbClr val="000000"/>
                </a:solidFill>
                <a:effectLst/>
                <a:ea typeface="Calibri" panose="020F0502020204030204" pitchFamily="34" charset="0"/>
                <a:cs typeface="Simplified Arabic" panose="02020603050405020304" pitchFamily="18" charset="-78"/>
              </a:rPr>
              <a:t>من أجل ضمان التوظيف السريع والتدريب </a:t>
            </a:r>
            <a:r>
              <a:rPr lang="ar-LB"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تجنب إضعاف هيكليات تنمية التوظيف</a:t>
            </a:r>
            <a:r>
              <a:rPr lang="ar-LB" sz="1800" dirty="0">
                <a:solidFill>
                  <a:srgbClr val="000000"/>
                </a:solidFill>
                <a:effectLst/>
                <a:ea typeface="Calibri" panose="020F0502020204030204" pitchFamily="34" charset="0"/>
                <a:cs typeface="Simplified Arabic" panose="02020603050405020304" pitchFamily="18" charset="-78"/>
              </a:rPr>
              <a:t>)</a:t>
            </a:r>
          </a:p>
          <a:p>
            <a:pPr marL="285750" marR="0" lvl="0" indent="-285750" algn="r" rtl="1">
              <a:lnSpc>
                <a:spcPct val="100000"/>
              </a:lnSpc>
              <a:spcBef>
                <a:spcPts val="0"/>
              </a:spcBef>
              <a:spcAft>
                <a:spcPts val="0"/>
              </a:spcAft>
              <a:buClr>
                <a:schemeClr val="dk1"/>
              </a:buClr>
              <a:buSzPts val="1200"/>
              <a:buFontTx/>
              <a:buChar char="-"/>
            </a:pPr>
            <a:r>
              <a:rPr lang="ar-SA" sz="1800" dirty="0">
                <a:solidFill>
                  <a:srgbClr val="000000"/>
                </a:solidFill>
                <a:effectLst/>
                <a:ea typeface="Calibri" panose="020F0502020204030204" pitchFamily="34" charset="0"/>
                <a:cs typeface="Simplified Arabic" panose="02020603050405020304" pitchFamily="18" charset="-78"/>
              </a:rPr>
              <a:t>آليات الانتشار السريع </a:t>
            </a:r>
            <a:r>
              <a:rPr lang="ar-LB" sz="1800" dirty="0">
                <a:solidFill>
                  <a:srgbClr val="000000"/>
                </a:solidFill>
                <a:effectLst/>
                <a:ea typeface="Calibri" panose="020F0502020204030204" pitchFamily="34" charset="0"/>
                <a:cs typeface="Simplified Arabic" panose="02020603050405020304" pitchFamily="18" charset="-78"/>
              </a:rPr>
              <a:t>وا</a:t>
            </a:r>
            <a:r>
              <a:rPr lang="ar-SA" sz="1800" dirty="0">
                <a:solidFill>
                  <a:srgbClr val="000000"/>
                </a:solidFill>
                <a:effectLst/>
                <a:ea typeface="Calibri" panose="020F0502020204030204" pitchFamily="34" charset="0"/>
                <a:cs typeface="Simplified Arabic" panose="02020603050405020304" pitchFamily="18" charset="-78"/>
              </a:rPr>
              <a:t>لموظّف</a:t>
            </a:r>
            <a:r>
              <a:rPr lang="ar-LB"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ن الاحتياطي</a:t>
            </a:r>
            <a:r>
              <a:rPr lang="ar-LB"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ن العالمي</a:t>
            </a:r>
            <a:r>
              <a:rPr lang="ar-LB"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ن والإقليمي</a:t>
            </a:r>
            <a:r>
              <a:rPr lang="ar-LB"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ن</a:t>
            </a:r>
            <a:endParaRPr lang="ar-LB" sz="1800" dirty="0">
              <a:solidFill>
                <a:srgbClr val="000000"/>
              </a:solidFill>
              <a:effectLst/>
              <a:ea typeface="Calibri" panose="020F0502020204030204" pitchFamily="34" charset="0"/>
              <a:cs typeface="Simplified Arabic" panose="02020603050405020304" pitchFamily="18" charset="-78"/>
            </a:endParaRPr>
          </a:p>
          <a:p>
            <a:pPr marL="285750" marR="0" lvl="0" indent="-285750" algn="r" defTabSz="914400" rtl="1" eaLnBrk="1" fontAlgn="auto" latinLnBrk="0" hangingPunct="1">
              <a:lnSpc>
                <a:spcPct val="100000"/>
              </a:lnSpc>
              <a:spcBef>
                <a:spcPts val="0"/>
              </a:spcBef>
              <a:spcAft>
                <a:spcPts val="0"/>
              </a:spcAft>
              <a:buClr>
                <a:schemeClr val="dk1"/>
              </a:buClr>
              <a:buSzPts val="1200"/>
              <a:buFontTx/>
              <a:buChar char="-"/>
              <a:tabLst/>
              <a:defRPr/>
            </a:pPr>
            <a:r>
              <a:rPr lang="ar-SA" sz="1800" dirty="0">
                <a:solidFill>
                  <a:srgbClr val="000000"/>
                </a:solidFill>
                <a:effectLst/>
                <a:latin typeface="Noto Sans Symbols"/>
                <a:ea typeface="Noto Sans Symbols"/>
                <a:cs typeface="Simplified Arabic" panose="02020603050405020304" pitchFamily="18" charset="-78"/>
              </a:rPr>
              <a:t>مدونة قواعد السلوك</a:t>
            </a:r>
            <a:r>
              <a:rPr lang="ar-LB" sz="1800" dirty="0">
                <a:solidFill>
                  <a:srgbClr val="000000"/>
                </a:solidFill>
                <a:effectLst/>
                <a:latin typeface="Noto Sans Symbols"/>
                <a:ea typeface="Noto Sans Symbols"/>
                <a:cs typeface="Simplified Arabic" panose="02020603050405020304" pitchFamily="18" charset="-78"/>
              </a:rPr>
              <a:t>،</a:t>
            </a:r>
            <a:r>
              <a:rPr lang="ar-SA" sz="1800" dirty="0">
                <a:solidFill>
                  <a:srgbClr val="000000"/>
                </a:solidFill>
                <a:effectLst/>
                <a:latin typeface="Noto Sans Symbols"/>
                <a:ea typeface="Noto Sans Symbols"/>
                <a:cs typeface="Simplified Arabic" panose="02020603050405020304" pitchFamily="18" charset="-78"/>
              </a:rPr>
              <a:t> </a:t>
            </a:r>
            <a:r>
              <a:rPr lang="ar-LB" sz="1800" dirty="0">
                <a:solidFill>
                  <a:srgbClr val="000000"/>
                </a:solidFill>
                <a:effectLst/>
                <a:latin typeface="Noto Sans Symbols"/>
                <a:ea typeface="Noto Sans Symbols"/>
                <a:cs typeface="Simplified Arabic" panose="02020603050405020304" pitchFamily="18" charset="-78"/>
              </a:rPr>
              <a:t>و</a:t>
            </a:r>
            <a:r>
              <a:rPr lang="ar-SA" sz="1800" dirty="0">
                <a:solidFill>
                  <a:srgbClr val="000000"/>
                </a:solidFill>
                <a:effectLst/>
                <a:latin typeface="Noto Sans Symbols"/>
                <a:ea typeface="Noto Sans Symbols"/>
                <a:cs typeface="Simplified Arabic" panose="02020603050405020304" pitchFamily="18" charset="-78"/>
              </a:rPr>
              <a:t>سياسات التأديب والتظلم وعدم التحرش وعدم التميي</a:t>
            </a:r>
            <a:r>
              <a:rPr lang="ar-LB" sz="1800" dirty="0">
                <a:solidFill>
                  <a:srgbClr val="000000"/>
                </a:solidFill>
                <a:effectLst/>
                <a:latin typeface="Noto Sans Symbols"/>
                <a:ea typeface="Noto Sans Symbols"/>
                <a:cs typeface="Simplified Arabic" panose="02020603050405020304" pitchFamily="18" charset="-78"/>
              </a:rPr>
              <a:t>ز</a:t>
            </a:r>
          </a:p>
          <a:p>
            <a:pPr marL="285750" marR="0" lvl="0" indent="-285750" algn="r" defTabSz="914400" rtl="1" eaLnBrk="1" fontAlgn="auto" latinLnBrk="0" hangingPunct="1">
              <a:lnSpc>
                <a:spcPct val="100000"/>
              </a:lnSpc>
              <a:spcBef>
                <a:spcPts val="0"/>
              </a:spcBef>
              <a:spcAft>
                <a:spcPts val="0"/>
              </a:spcAft>
              <a:buClr>
                <a:schemeClr val="dk1"/>
              </a:buClr>
              <a:buSzPts val="1200"/>
              <a:buFontTx/>
              <a:buChar char="-"/>
              <a:tabLst/>
              <a:defRPr/>
            </a:pPr>
            <a:r>
              <a:rPr lang="ar-SA" sz="1800" dirty="0">
                <a:solidFill>
                  <a:srgbClr val="000000"/>
                </a:solidFill>
                <a:effectLst/>
                <a:ea typeface="Calibri" panose="020F0502020204030204" pitchFamily="34" charset="0"/>
                <a:cs typeface="Simplified Arabic" panose="02020603050405020304" pitchFamily="18" charset="-78"/>
              </a:rPr>
              <a:t>مؤشرات وعمليات لرصد التنوع التنظيمي والشمول</a:t>
            </a:r>
            <a:r>
              <a:rPr lang="ar-LB" sz="1800" dirty="0">
                <a:solidFill>
                  <a:srgbClr val="000000"/>
                </a:solidFill>
                <a:effectLst/>
                <a:latin typeface="Noto Sans Symbols"/>
                <a:ea typeface="Calibri" panose="020F0502020204030204" pitchFamily="34" charset="0"/>
                <a:cs typeface="Simplified Arabic" panose="02020603050405020304" pitchFamily="18" charset="-78"/>
              </a:rPr>
              <a:t> (التوظيف الآمن؛ وأعضاء لجان المقابلات الذين لا يمارسون التمييز؛ التوظيف من المستفيدين من البرامج والتعويض عنهم بعدل، بمَن فيهم اللاجئون والأشخاص النازحون داخليًا والمهاجرون وعديمو الجنسية، إلخ) </a:t>
            </a:r>
            <a:endParaRPr lang="ar-LB" sz="1800" dirty="0">
              <a:solidFill>
                <a:srgbClr val="000000"/>
              </a:solidFill>
              <a:effectLst/>
              <a:latin typeface="Noto Sans Symbols"/>
              <a:ea typeface="Noto Sans Symbols"/>
              <a:cs typeface="Simplified Arabic" panose="02020603050405020304" pitchFamily="18" charset="-78"/>
            </a:endParaRPr>
          </a:p>
          <a:p>
            <a:pPr marL="285750" marR="0" lvl="0" indent="-285750" algn="r" defTabSz="914400" rtl="1" eaLnBrk="1" fontAlgn="auto" latinLnBrk="0" hangingPunct="1">
              <a:lnSpc>
                <a:spcPct val="100000"/>
              </a:lnSpc>
              <a:spcBef>
                <a:spcPts val="0"/>
              </a:spcBef>
              <a:spcAft>
                <a:spcPts val="0"/>
              </a:spcAft>
              <a:buClr>
                <a:schemeClr val="dk1"/>
              </a:buClr>
              <a:buSzPts val="1200"/>
              <a:buFontTx/>
              <a:buChar char="-"/>
              <a:tabLst/>
              <a:defRPr/>
            </a:pPr>
            <a:r>
              <a:rPr lang="ar-LB" sz="1800" dirty="0">
                <a:solidFill>
                  <a:srgbClr val="000000"/>
                </a:solidFill>
                <a:effectLst/>
                <a:latin typeface="Noto Sans Symbols"/>
                <a:ea typeface="Noto Sans Symbols"/>
                <a:cs typeface="Simplified Arabic" panose="02020603050405020304" pitchFamily="18" charset="-78"/>
              </a:rPr>
              <a:t>عمليات التعريف</a:t>
            </a:r>
            <a:r>
              <a:rPr lang="ar-SY" sz="1800" dirty="0">
                <a:solidFill>
                  <a:srgbClr val="000000"/>
                </a:solidFill>
                <a:effectLst/>
                <a:latin typeface="Noto Sans Symbols"/>
                <a:ea typeface="Noto Sans Symbols"/>
                <a:cs typeface="Simplified Arabic" panose="02020603050405020304" pitchFamily="18" charset="-78"/>
              </a:rPr>
              <a:t>  </a:t>
            </a:r>
            <a:endParaRPr lang="ar-LB" sz="1800" dirty="0">
              <a:solidFill>
                <a:srgbClr val="000000"/>
              </a:solidFill>
              <a:effectLst/>
              <a:latin typeface="Noto Sans Symbols"/>
              <a:ea typeface="Noto Sans Symbols"/>
              <a:cs typeface="Simplified Arabic" panose="02020603050405020304" pitchFamily="18" charset="-78"/>
            </a:endParaRPr>
          </a:p>
          <a:p>
            <a:pPr marL="285750" marR="0" lvl="0" indent="-285750" algn="r" defTabSz="914400" rtl="1" eaLnBrk="1" fontAlgn="auto" latinLnBrk="0" hangingPunct="1">
              <a:lnSpc>
                <a:spcPct val="100000"/>
              </a:lnSpc>
              <a:spcBef>
                <a:spcPts val="0"/>
              </a:spcBef>
              <a:spcAft>
                <a:spcPts val="0"/>
              </a:spcAft>
              <a:buClr>
                <a:schemeClr val="dk1"/>
              </a:buClr>
              <a:buSzPts val="1200"/>
              <a:buFontTx/>
              <a:buChar char="-"/>
              <a:tabLst/>
              <a:defRPr/>
            </a:pPr>
            <a:r>
              <a:rPr lang="ar-LB" sz="1800" dirty="0">
                <a:effectLst/>
                <a:latin typeface="Noto Sans Symbols"/>
                <a:ea typeface="Noto Sans Symbols"/>
                <a:cs typeface="Noto Sans Symbols"/>
              </a:rPr>
              <a:t>خطط التعلم وبناء القدرات، والدورات التدريبية للموظفين والمساعدين</a:t>
            </a:r>
          </a:p>
          <a:p>
            <a:pPr marL="285750" marR="0" lvl="0" indent="-285750" algn="r" defTabSz="914400" rtl="1" eaLnBrk="1" fontAlgn="auto" latinLnBrk="0" hangingPunct="1">
              <a:lnSpc>
                <a:spcPct val="100000"/>
              </a:lnSpc>
              <a:spcBef>
                <a:spcPts val="0"/>
              </a:spcBef>
              <a:spcAft>
                <a:spcPts val="0"/>
              </a:spcAft>
              <a:buClr>
                <a:schemeClr val="dk1"/>
              </a:buClr>
              <a:buSzPts val="1200"/>
              <a:buFontTx/>
              <a:buChar char="-"/>
              <a:tabLst/>
              <a:defRPr/>
            </a:pPr>
            <a:r>
              <a:rPr lang="ar-SA" sz="1800" dirty="0">
                <a:solidFill>
                  <a:srgbClr val="000000"/>
                </a:solidFill>
                <a:effectLst/>
                <a:ea typeface="Calibri" panose="020F0502020204030204" pitchFamily="34" charset="0"/>
                <a:cs typeface="Simplified Arabic" panose="02020603050405020304" pitchFamily="18" charset="-78"/>
              </a:rPr>
              <a:t>آلية الإبلاغ والتغذية الراجعة الخاصة بالصون داخل المنظّمة، والتي يستطيع </a:t>
            </a:r>
            <a:r>
              <a:rPr lang="ar-LB" sz="1800" dirty="0">
                <a:solidFill>
                  <a:srgbClr val="000000"/>
                </a:solidFill>
                <a:effectLst/>
                <a:ea typeface="Calibri" panose="020F0502020204030204" pitchFamily="34" charset="0"/>
                <a:cs typeface="Simplified Arabic" panose="02020603050405020304" pitchFamily="18" charset="-78"/>
              </a:rPr>
              <a:t>جميع </a:t>
            </a:r>
            <a:r>
              <a:rPr lang="ar-SA" sz="1800" dirty="0">
                <a:solidFill>
                  <a:srgbClr val="000000"/>
                </a:solidFill>
                <a:effectLst/>
                <a:ea typeface="Calibri" panose="020F0502020204030204" pitchFamily="34" charset="0"/>
                <a:cs typeface="Simplified Arabic" panose="02020603050405020304" pitchFamily="18" charset="-78"/>
              </a:rPr>
              <a:t>الأطفال والموظف</a:t>
            </a:r>
            <a:r>
              <a:rPr lang="ar-LB" sz="1800" dirty="0">
                <a:solidFill>
                  <a:srgbClr val="000000"/>
                </a:solidFill>
                <a:effectLst/>
                <a:ea typeface="Calibri" panose="020F0502020204030204" pitchFamily="34" charset="0"/>
                <a:cs typeface="Simplified Arabic" panose="02020603050405020304" pitchFamily="18" charset="-78"/>
              </a:rPr>
              <a:t>ي</a:t>
            </a:r>
            <a:r>
              <a:rPr lang="ar-SA" sz="1800" dirty="0">
                <a:solidFill>
                  <a:srgbClr val="000000"/>
                </a:solidFill>
                <a:effectLst/>
                <a:ea typeface="Calibri" panose="020F0502020204030204" pitchFamily="34" charset="0"/>
                <a:cs typeface="Simplified Arabic" panose="02020603050405020304" pitchFamily="18" charset="-78"/>
              </a:rPr>
              <a:t>ن والمساعدين وأفراد المجتمع المحلّي، الوصول إليها</a:t>
            </a:r>
            <a:endParaRPr lang="ar-LB" sz="1800" dirty="0">
              <a:solidFill>
                <a:srgbClr val="000000"/>
              </a:solidFill>
              <a:effectLst/>
              <a:ea typeface="Calibri" panose="020F0502020204030204" pitchFamily="34" charset="0"/>
              <a:cs typeface="Simplified Arabic" panose="02020603050405020304" pitchFamily="18" charset="-78"/>
            </a:endParaRPr>
          </a:p>
          <a:p>
            <a:pPr marL="285750" marR="0" lvl="0" indent="-285750" algn="r" defTabSz="914400" rtl="1" eaLnBrk="1" fontAlgn="auto" latinLnBrk="0" hangingPunct="1">
              <a:lnSpc>
                <a:spcPct val="100000"/>
              </a:lnSpc>
              <a:spcBef>
                <a:spcPts val="0"/>
              </a:spcBef>
              <a:spcAft>
                <a:spcPts val="0"/>
              </a:spcAft>
              <a:buClr>
                <a:schemeClr val="dk1"/>
              </a:buClr>
              <a:buSzPts val="1200"/>
              <a:buFontTx/>
              <a:buChar char="-"/>
              <a:tabLst/>
              <a:defRPr/>
            </a:pPr>
            <a:r>
              <a:rPr lang="ar-SA" sz="1800" dirty="0">
                <a:solidFill>
                  <a:srgbClr val="000000"/>
                </a:solidFill>
                <a:effectLst/>
                <a:ea typeface="Calibri" panose="020F0502020204030204" pitchFamily="34" charset="0"/>
                <a:cs typeface="Simplified Arabic" panose="02020603050405020304" pitchFamily="18" charset="-78"/>
              </a:rPr>
              <a:t>الرفاه وإدارة الإجهاد </a:t>
            </a:r>
            <a:r>
              <a:rPr lang="ar-LB" sz="1800" dirty="0">
                <a:solidFill>
                  <a:srgbClr val="000000"/>
                </a:solidFill>
                <a:effectLst/>
                <a:ea typeface="Calibri" panose="020F0502020204030204" pitchFamily="34" charset="0"/>
                <a:cs typeface="Simplified Arabic" panose="02020603050405020304" pitchFamily="18" charset="-78"/>
              </a:rPr>
              <a:t>ل</a:t>
            </a:r>
            <a:r>
              <a:rPr lang="ar-SA" sz="1800" dirty="0">
                <a:solidFill>
                  <a:srgbClr val="000000"/>
                </a:solidFill>
                <a:effectLst/>
                <a:ea typeface="Calibri" panose="020F0502020204030204" pitchFamily="34" charset="0"/>
                <a:cs typeface="Simplified Arabic" panose="02020603050405020304" pitchFamily="18" charset="-78"/>
              </a:rPr>
              <a:t>خلق بيئة عمل صحية</a:t>
            </a:r>
            <a:endParaRPr lang="ar-LB" sz="1800" dirty="0">
              <a:solidFill>
                <a:srgbClr val="000000"/>
              </a:solidFill>
              <a:effectLst/>
              <a:ea typeface="Calibri" panose="020F0502020204030204" pitchFamily="34" charset="0"/>
              <a:cs typeface="Simplified Arabic" panose="02020603050405020304" pitchFamily="18" charset="-78"/>
            </a:endParaRPr>
          </a:p>
          <a:p>
            <a:pPr marL="285750" marR="0" lvl="0" indent="-285750" algn="r" defTabSz="914400" rtl="1" eaLnBrk="1" fontAlgn="auto" latinLnBrk="0" hangingPunct="1">
              <a:lnSpc>
                <a:spcPct val="100000"/>
              </a:lnSpc>
              <a:spcBef>
                <a:spcPts val="0"/>
              </a:spcBef>
              <a:spcAft>
                <a:spcPts val="0"/>
              </a:spcAft>
              <a:buClr>
                <a:schemeClr val="dk1"/>
              </a:buClr>
              <a:buSzPts val="1200"/>
              <a:buFontTx/>
              <a:buChar char="-"/>
              <a:tabLst/>
              <a:defRPr/>
            </a:pPr>
            <a:r>
              <a:rPr lang="ar-LB" sz="1800" dirty="0">
                <a:solidFill>
                  <a:srgbClr val="000000"/>
                </a:solidFill>
                <a:effectLst/>
                <a:latin typeface="Noto Sans Symbols"/>
                <a:ea typeface="Noto Sans Symbols"/>
                <a:cs typeface="Simplified Arabic" panose="02020603050405020304" pitchFamily="18" charset="-78"/>
              </a:rPr>
              <a:t>تقييم الاحتياجات لجهة القدرات وتقويتها، باستخدام إطار كفاءة </a:t>
            </a:r>
            <a:r>
              <a:rPr lang="ar-LB" sz="1800" u="sng" dirty="0">
                <a:solidFill>
                  <a:srgbClr val="000000"/>
                </a:solidFill>
                <a:effectLst/>
                <a:latin typeface="Noto Sans Symbols"/>
                <a:ea typeface="Noto Sans Symbols"/>
                <a:cs typeface="Simplified Arabic" panose="02020603050405020304" pitchFamily="18" charset="-78"/>
              </a:rPr>
              <a:t>حماية الطفل في العمل الإنساني</a:t>
            </a:r>
            <a:endParaRPr lang="en-US" sz="1800" u="sng" dirty="0">
              <a:effectLst/>
              <a:latin typeface="Noto Sans Symbols"/>
              <a:ea typeface="Noto Sans Symbols"/>
              <a:cs typeface="Noto Sans Symbols"/>
            </a:endParaRP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b="0" dirty="0"/>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2</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4" name="Imagen 3">
            <a:extLst>
              <a:ext uri="{FF2B5EF4-FFF2-40B4-BE49-F238E27FC236}">
                <a16:creationId xmlns:a16="http://schemas.microsoft.com/office/drawing/2014/main" id="{411C37E7-55F6-A538-4A95-97DF12B213D9}"/>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1498365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gif"/></Relationships>
</file>

<file path=ppt/slides/_rels/slide7.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31172"/>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404386"/>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31172"/>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4084320" y="365125"/>
            <a:ext cx="6019800"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en-US" dirty="0"/>
              <a:t> </a:t>
            </a:r>
            <a:r>
              <a:rPr lang="ar-LB" dirty="0"/>
              <a:t>مقدمة عامة عن المعيار 2</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1787524" y="1749954"/>
            <a:ext cx="8456425"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gn="r" rtl="1">
              <a:spcBef>
                <a:spcPts val="0"/>
              </a:spcBef>
              <a:buClr>
                <a:schemeClr val="accent3"/>
              </a:buClr>
            </a:pPr>
            <a:r>
              <a:rPr lang="ar-LB" dirty="0">
                <a:solidFill>
                  <a:schemeClr val="bg2"/>
                </a:solidFill>
                <a:latin typeface="Helvetica Neue" panose="020B0604020202020204" charset="0"/>
              </a:rPr>
              <a:t>هو جزء من الركيزة 1 المتعلقة بالاستجابة ذات الجودة</a:t>
            </a:r>
          </a:p>
          <a:p>
            <a:pPr marL="342900" indent="-342900" algn="r" rtl="1">
              <a:spcBef>
                <a:spcPts val="0"/>
              </a:spcBef>
              <a:buClr>
                <a:schemeClr val="accent3"/>
              </a:buClr>
            </a:pPr>
            <a:r>
              <a:rPr lang="ar-LB" dirty="0">
                <a:solidFill>
                  <a:schemeClr val="bg2"/>
                </a:solidFill>
                <a:latin typeface="Helvetica Neue" panose="020B0604020202020204" charset="0"/>
              </a:rPr>
              <a:t>يستخدم مع المعايير (7-28) و</a:t>
            </a:r>
            <a:r>
              <a:rPr lang="ar-LB" dirty="0"/>
              <a:t>مبادئ المعايير الدنيا لحماية الطفل</a:t>
            </a:r>
            <a:endParaRPr lang="fr-FR" dirty="0">
              <a:solidFill>
                <a:schemeClr val="bg2"/>
              </a:solidFill>
            </a:endParaRPr>
          </a:p>
          <a:p>
            <a:pPr marL="342900" indent="-342900" algn="r" rtl="1">
              <a:spcBef>
                <a:spcPts val="0"/>
              </a:spcBef>
              <a:buClr>
                <a:schemeClr val="accent3"/>
              </a:buClr>
            </a:pPr>
            <a:r>
              <a:rPr lang="ar-LB" dirty="0">
                <a:solidFill>
                  <a:schemeClr val="bg2"/>
                </a:solidFill>
              </a:rPr>
              <a:t>الالتزام 8 من المعايير الإنسانية الأساسية</a:t>
            </a:r>
            <a:endParaRPr lang="en-US" dirty="0">
              <a:solidFill>
                <a:schemeClr val="bg2"/>
              </a:solidFill>
            </a:endParaRPr>
          </a:p>
          <a:p>
            <a:pPr marL="342900" indent="-342900" algn="r" rtl="1">
              <a:spcBef>
                <a:spcPts val="0"/>
              </a:spcBef>
              <a:buClr>
                <a:schemeClr val="accent3"/>
              </a:buClr>
            </a:pPr>
            <a:endParaRPr lang="ar-LB" dirty="0">
              <a:solidFill>
                <a:schemeClr val="bg2"/>
              </a:solidFill>
              <a:latin typeface="Helvetica Neue" panose="020B0604020202020204" charset="0"/>
            </a:endParaRPr>
          </a:p>
          <a:p>
            <a:pPr marL="342900" indent="-342900">
              <a:spcBef>
                <a:spcPts val="0"/>
              </a:spcBef>
              <a:buClr>
                <a:schemeClr val="accent3"/>
              </a:buClr>
            </a:pP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a:p>
            <a:pPr marL="228600" indent="-241934" algn="r" rtl="1">
              <a:buClr>
                <a:schemeClr val="accent3"/>
              </a:buClr>
            </a:pPr>
            <a:r>
              <a:rPr lang="ar-LB" dirty="0">
                <a:solidFill>
                  <a:schemeClr val="bg2"/>
                </a:solidFill>
                <a:latin typeface="Helvetica Neue" panose="020B0604020202020204" charset="0"/>
              </a:rPr>
              <a:t>الحاجة إلى المهارات والخبرة</a:t>
            </a:r>
          </a:p>
          <a:p>
            <a:pPr marL="228600" indent="-241934" algn="r" rtl="1">
              <a:buClr>
                <a:schemeClr val="accent3"/>
              </a:buClr>
            </a:pPr>
            <a:r>
              <a:rPr lang="ar-LB" dirty="0">
                <a:solidFill>
                  <a:schemeClr val="bg2"/>
                </a:solidFill>
                <a:latin typeface="Helvetica Neue" panose="020B0604020202020204" charset="0"/>
              </a:rPr>
              <a:t>عمليات وإجراءات وسياسات الموارد البشرية</a:t>
            </a:r>
          </a:p>
          <a:p>
            <a:pPr marL="228600" indent="-241934" algn="r" rtl="1">
              <a:buClr>
                <a:schemeClr val="accent3"/>
              </a:buClr>
            </a:pPr>
            <a:r>
              <a:rPr lang="ar-LB" dirty="0">
                <a:solidFill>
                  <a:schemeClr val="bg2"/>
                </a:solidFill>
                <a:latin typeface="Helvetica Neue" panose="020B0604020202020204" charset="0"/>
              </a:rPr>
              <a:t>الصون </a:t>
            </a:r>
            <a:br>
              <a:rPr lang="en-US" dirty="0">
                <a:solidFill>
                  <a:schemeClr val="bg2"/>
                </a:solidFill>
                <a:latin typeface="Helvetica Neue" panose="020B0604020202020204" charset="0"/>
              </a:rPr>
            </a:br>
            <a:endParaRPr lang="en-US" dirty="0">
              <a:solidFill>
                <a:schemeClr val="bg2"/>
              </a:solidFill>
              <a:latin typeface="Helvetica Neue" panose="020B0604020202020204" charset="0"/>
            </a:endParaRPr>
          </a:p>
        </p:txBody>
      </p:sp>
      <p:pic>
        <p:nvPicPr>
          <p:cNvPr id="6" name="Google Shape;326;p14" descr="Screen Shot 2019-10-08 at 5.14.22 PM.png">
            <a:extLst>
              <a:ext uri="{FF2B5EF4-FFF2-40B4-BE49-F238E27FC236}">
                <a16:creationId xmlns:a16="http://schemas.microsoft.com/office/drawing/2014/main" id="{1F392EA3-CA38-460A-88D3-7B9079184831}"/>
              </a:ext>
            </a:extLst>
          </p:cNvPr>
          <p:cNvPicPr preferRelativeResize="0"/>
          <p:nvPr/>
        </p:nvPicPr>
        <p:blipFill rotWithShape="1">
          <a:blip r:embed="rId3">
            <a:alphaModFix/>
          </a:blip>
          <a:srcRect/>
          <a:stretch/>
        </p:blipFill>
        <p:spPr>
          <a:xfrm>
            <a:off x="3562021" y="3871960"/>
            <a:ext cx="1044598" cy="954108"/>
          </a:xfrm>
          <a:prstGeom prst="rect">
            <a:avLst/>
          </a:prstGeom>
          <a:noFill/>
          <a:ln>
            <a:noFill/>
          </a:ln>
        </p:spPr>
      </p:pic>
      <p:pic>
        <p:nvPicPr>
          <p:cNvPr id="7" name="Image 6">
            <a:extLst>
              <a:ext uri="{FF2B5EF4-FFF2-40B4-BE49-F238E27FC236}">
                <a16:creationId xmlns:a16="http://schemas.microsoft.com/office/drawing/2014/main" id="{6DDB134F-6FC3-4B32-83F9-47084C03DD56}"/>
              </a:ext>
            </a:extLst>
          </p:cNvPr>
          <p:cNvPicPr>
            <a:picLocks noChangeAspect="1"/>
          </p:cNvPicPr>
          <p:nvPr/>
        </p:nvPicPr>
        <p:blipFill>
          <a:blip r:embed="rId4"/>
          <a:stretch>
            <a:fillRect/>
          </a:stretch>
        </p:blipFill>
        <p:spPr>
          <a:xfrm>
            <a:off x="2806382" y="2586874"/>
            <a:ext cx="1072342" cy="1058939"/>
          </a:xfrm>
          <a:prstGeom prst="rect">
            <a:avLst/>
          </a:prstGeom>
        </p:spPr>
      </p:pic>
      <p:sp>
        <p:nvSpPr>
          <p:cNvPr id="8" name="ZoneTexte 7">
            <a:extLst>
              <a:ext uri="{FF2B5EF4-FFF2-40B4-BE49-F238E27FC236}">
                <a16:creationId xmlns:a16="http://schemas.microsoft.com/office/drawing/2014/main" id="{0EC33DF6-2955-4AAC-A461-4F75DED12DAE}"/>
              </a:ext>
            </a:extLst>
          </p:cNvPr>
          <p:cNvSpPr txBox="1"/>
          <p:nvPr/>
        </p:nvSpPr>
        <p:spPr>
          <a:xfrm>
            <a:off x="5867400" y="5700196"/>
            <a:ext cx="4114800" cy="523220"/>
          </a:xfrm>
          <a:prstGeom prst="rect">
            <a:avLst/>
          </a:prstGeom>
          <a:noFill/>
        </p:spPr>
        <p:txBody>
          <a:bodyPr wrap="square">
            <a:spAutoFit/>
          </a:bodyPr>
          <a:lstStyle/>
          <a:p>
            <a:pPr algn="r" rtl="1"/>
            <a:r>
              <a:rPr lang="ar-LB" sz="2800" dirty="0">
                <a:latin typeface="Ink Free" panose="03080402000500000000" pitchFamily="66" charset="0"/>
                <a:ea typeface="Arial"/>
                <a:cs typeface="Arial"/>
                <a:sym typeface="Arial"/>
              </a:rPr>
              <a:t>مَن المعني بسياسات الصون؟</a:t>
            </a:r>
            <a:endParaRPr lang="en-US" sz="2800" dirty="0">
              <a:latin typeface="Ink Free" panose="03080402000500000000" pitchFamily="66" charset="0"/>
              <a:ea typeface="Arial"/>
              <a:cs typeface="Arial"/>
              <a:sym typeface="Arial"/>
            </a:endParaRP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0864130" y="5036114"/>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5"/>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05748" y="5727562"/>
              <a:ext cx="735026" cy="735026"/>
            </a:xfrm>
            <a:prstGeom prst="rect">
              <a:avLst/>
            </a:prstGeom>
          </p:spPr>
        </p:pic>
      </p:grpSp>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638390" y="220052"/>
            <a:ext cx="6076521" cy="3570162"/>
          </a:xfrm>
        </p:spPr>
        <p:txBody>
          <a:bodyPr>
            <a:normAutofit/>
          </a:bodyPr>
          <a:lstStyle/>
          <a:p>
            <a:pPr marL="50800" indent="0" algn="ctr">
              <a:buNone/>
            </a:pPr>
            <a:r>
              <a:rPr lang="ar-LB" sz="3200" b="1" dirty="0"/>
              <a:t>المعيار 2:</a:t>
            </a:r>
          </a:p>
          <a:p>
            <a:pPr marL="50800" indent="0" algn="ctr" rtl="1">
              <a:buNone/>
            </a:pPr>
            <a:r>
              <a:rPr lang="ar-LB" dirty="0"/>
              <a:t>"</a:t>
            </a:r>
            <a:r>
              <a:rPr lang="ar-SA" dirty="0"/>
              <a:t>يتم توفير خدمات حماية الطفل من قبل طاقم العمل والمساعدين ذوي </a:t>
            </a:r>
            <a:r>
              <a:rPr lang="ar-SA" b="1" dirty="0"/>
              <a:t>الكفاءة المثبتة </a:t>
            </a:r>
            <a:r>
              <a:rPr lang="ar-SA" dirty="0"/>
              <a:t>في مجالات عملهم، والذين يسترشدون </a:t>
            </a:r>
            <a:r>
              <a:rPr lang="ar-SA" b="1" dirty="0"/>
              <a:t>بعمليات وسياسات </a:t>
            </a:r>
            <a:r>
              <a:rPr lang="ar-SA" dirty="0"/>
              <a:t>الموارد البشرية التي تعزز ترتيبات وتدابير العمل </a:t>
            </a:r>
            <a:r>
              <a:rPr lang="ar-SA" b="1" dirty="0"/>
              <a:t>المنصفة</a:t>
            </a:r>
            <a:r>
              <a:rPr lang="ar-SA" dirty="0"/>
              <a:t> </a:t>
            </a:r>
            <a:r>
              <a:rPr lang="ar-SA" b="1" dirty="0"/>
              <a:t>لحماية</a:t>
            </a:r>
            <a:r>
              <a:rPr lang="ar-SA" dirty="0"/>
              <a:t> الأطفال من سوء المعاملة من قبل العاملين في المجال الإنساني.</a:t>
            </a:r>
            <a:r>
              <a:rPr lang="ar-LB" dirty="0"/>
              <a:t>"</a:t>
            </a:r>
          </a:p>
        </p:txBody>
      </p:sp>
      <p:sp>
        <p:nvSpPr>
          <p:cNvPr id="9" name="ZoneTexte 8">
            <a:extLst>
              <a:ext uri="{FF2B5EF4-FFF2-40B4-BE49-F238E27FC236}">
                <a16:creationId xmlns:a16="http://schemas.microsoft.com/office/drawing/2014/main" id="{572F60FB-6B88-4C0C-A1EB-7A0853EB6B5C}"/>
              </a:ext>
            </a:extLst>
          </p:cNvPr>
          <p:cNvSpPr txBox="1"/>
          <p:nvPr/>
        </p:nvSpPr>
        <p:spPr>
          <a:xfrm>
            <a:off x="6790897" y="1783488"/>
            <a:ext cx="5133975" cy="4185761"/>
          </a:xfrm>
          <a:prstGeom prst="rect">
            <a:avLst/>
          </a:prstGeom>
          <a:noFill/>
        </p:spPr>
        <p:txBody>
          <a:bodyPr wrap="square">
            <a:spAutoFit/>
          </a:bodyPr>
          <a:lstStyle/>
          <a:p>
            <a:pPr marL="285750" indent="-285750" algn="ctr" rtl="1">
              <a:buFont typeface="Arial" panose="020B0604020202020204" pitchFamily="34" charset="0"/>
              <a:buChar char="•"/>
            </a:pPr>
            <a:r>
              <a:rPr lang="ar-SA" sz="1800" dirty="0"/>
              <a:t>لا يحل هذا المعيار محل معايير الصون الأخرى</a:t>
            </a:r>
            <a:r>
              <a:rPr lang="ar-SY" sz="1800" dirty="0"/>
              <a:t>. </a:t>
            </a:r>
            <a:endParaRPr lang="ar-LB" sz="1800" dirty="0"/>
          </a:p>
          <a:p>
            <a:pPr marL="285750" indent="-285750" algn="ctr" rtl="1">
              <a:buFont typeface="Arial" panose="020B0604020202020204" pitchFamily="34" charset="0"/>
              <a:buChar char="•"/>
            </a:pPr>
            <a:r>
              <a:rPr lang="ar-LB" sz="2800" dirty="0"/>
              <a:t>العمليات:</a:t>
            </a:r>
          </a:p>
          <a:p>
            <a:pPr algn="ctr" rtl="1"/>
            <a:endParaRPr lang="ar-LB" sz="2800" dirty="0"/>
          </a:p>
          <a:p>
            <a:pPr marL="457200" indent="-457200" algn="ctr" rtl="1">
              <a:buFont typeface="Wingdings" panose="05000000000000000000" pitchFamily="2" charset="2"/>
              <a:buChar char="ü"/>
            </a:pPr>
            <a:r>
              <a:rPr lang="ar-LB" sz="2400" dirty="0"/>
              <a:t>خطة الموارد البشرية</a:t>
            </a:r>
          </a:p>
          <a:p>
            <a:pPr marL="457200" indent="-457200" algn="ctr" rtl="1">
              <a:buFont typeface="Wingdings" panose="05000000000000000000" pitchFamily="2" charset="2"/>
              <a:buChar char="ü"/>
            </a:pPr>
            <a:r>
              <a:rPr lang="ar-LB" sz="2400" dirty="0"/>
              <a:t>القدرة على الانتشار</a:t>
            </a:r>
          </a:p>
          <a:p>
            <a:pPr marL="457200" indent="-457200" algn="ctr" rtl="1">
              <a:buFont typeface="Wingdings" panose="05000000000000000000" pitchFamily="2" charset="2"/>
              <a:buChar char="ü"/>
            </a:pPr>
            <a:r>
              <a:rPr lang="ar-LB" sz="2400" dirty="0"/>
              <a:t>مدونة قواعد السلوك</a:t>
            </a:r>
          </a:p>
          <a:p>
            <a:pPr marL="457200" indent="-457200" algn="ctr" rtl="1">
              <a:buFont typeface="Wingdings" panose="05000000000000000000" pitchFamily="2" charset="2"/>
              <a:buChar char="ü"/>
            </a:pPr>
            <a:r>
              <a:rPr lang="ar-LB" sz="2400" dirty="0"/>
              <a:t>المناصرة والتوعية</a:t>
            </a:r>
          </a:p>
          <a:p>
            <a:pPr marL="457200" indent="-457200" algn="ctr" rtl="1">
              <a:buFont typeface="Wingdings" panose="05000000000000000000" pitchFamily="2" charset="2"/>
              <a:buChar char="ü"/>
            </a:pPr>
            <a:r>
              <a:rPr lang="ar-LB" sz="2400" dirty="0"/>
              <a:t>التعريف</a:t>
            </a:r>
          </a:p>
          <a:p>
            <a:pPr marL="457200" indent="-457200" algn="ctr" rtl="1">
              <a:buFont typeface="Wingdings" panose="05000000000000000000" pitchFamily="2" charset="2"/>
              <a:buChar char="ü"/>
            </a:pPr>
            <a:r>
              <a:rPr lang="ar-LB" sz="2400" dirty="0"/>
              <a:t>التعلم</a:t>
            </a:r>
          </a:p>
          <a:p>
            <a:pPr marL="457200" indent="-457200" algn="ctr" rtl="1">
              <a:buFont typeface="Wingdings" panose="05000000000000000000" pitchFamily="2" charset="2"/>
              <a:buChar char="ü"/>
            </a:pPr>
            <a:r>
              <a:rPr lang="ar-LB" sz="2400" dirty="0"/>
              <a:t>آلية التغذية الراجعة والإبلاغ</a:t>
            </a:r>
          </a:p>
          <a:p>
            <a:pPr marL="457200" indent="-457200" algn="ctr" rtl="1">
              <a:buFont typeface="Wingdings" panose="05000000000000000000" pitchFamily="2" charset="2"/>
              <a:buChar char="ü"/>
            </a:pPr>
            <a:r>
              <a:rPr lang="ar-LB" sz="2400" dirty="0"/>
              <a:t>بيئة العمل</a:t>
            </a:r>
          </a:p>
        </p:txBody>
      </p:sp>
      <p:pic>
        <p:nvPicPr>
          <p:cNvPr id="6" name="Image 5">
            <a:extLst>
              <a:ext uri="{FF2B5EF4-FFF2-40B4-BE49-F238E27FC236}">
                <a16:creationId xmlns:a16="http://schemas.microsoft.com/office/drawing/2014/main" id="{8A5E35BE-06B9-4ED1-AD95-86769A7C8DE9}"/>
              </a:ext>
            </a:extLst>
          </p:cNvPr>
          <p:cNvPicPr>
            <a:picLocks noChangeAspect="1"/>
          </p:cNvPicPr>
          <p:nvPr/>
        </p:nvPicPr>
        <p:blipFill>
          <a:blip r:embed="rId3"/>
          <a:stretch>
            <a:fillRect/>
          </a:stretch>
        </p:blipFill>
        <p:spPr>
          <a:xfrm>
            <a:off x="5553075" y="4642013"/>
            <a:ext cx="1085850" cy="1513609"/>
          </a:xfrm>
          <a:prstGeom prst="rect">
            <a:avLst/>
          </a:prstGeom>
        </p:spPr>
      </p:pic>
      <p:pic>
        <p:nvPicPr>
          <p:cNvPr id="7" name="Picture 6">
            <a:extLst>
              <a:ext uri="{FF2B5EF4-FFF2-40B4-BE49-F238E27FC236}">
                <a16:creationId xmlns:a16="http://schemas.microsoft.com/office/drawing/2014/main" id="{0854EBE4-F1E4-40BB-BF75-9052AA9E5BF7}"/>
              </a:ext>
            </a:extLst>
          </p:cNvPr>
          <p:cNvPicPr>
            <a:picLocks noChangeAspect="1"/>
          </p:cNvPicPr>
          <p:nvPr/>
        </p:nvPicPr>
        <p:blipFill>
          <a:blip r:embed="rId4"/>
          <a:srcRect/>
          <a:stretch/>
        </p:blipFill>
        <p:spPr>
          <a:xfrm>
            <a:off x="1674754" y="3957003"/>
            <a:ext cx="1630680" cy="22529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849910" y="147914"/>
            <a:ext cx="3344092"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648200" y="4115301"/>
            <a:ext cx="286997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1947</Words>
  <Application>Microsoft Macintosh PowerPoint</Application>
  <PresentationFormat>Panorámica</PresentationFormat>
  <Paragraphs>169</Paragraphs>
  <Slides>7</Slides>
  <Notes>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Calibri</vt:lpstr>
      <vt:lpstr>Helvetica Neue</vt:lpstr>
      <vt:lpstr>Ink Free</vt:lpstr>
      <vt:lpstr>Office Theme</vt:lpstr>
      <vt:lpstr>المعايير الدنيا لحماية الطفل في العمل الإنساني  CPMS</vt:lpstr>
      <vt:lpstr>الهدف من المعايير </vt:lpstr>
      <vt:lpstr>Presentación de PowerPoint</vt:lpstr>
      <vt:lpstr> مقدمة عامة عن المعيار 2</vt:lpstr>
      <vt:lpstr>Presentación de PowerPoint</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72</cp:revision>
  <dcterms:created xsi:type="dcterms:W3CDTF">2017-12-20T18:51:03Z</dcterms:created>
  <dcterms:modified xsi:type="dcterms:W3CDTF">2023-01-17T15:39:19Z</dcterms:modified>
</cp:coreProperties>
</file>