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0" r:id="rId2"/>
  </p:sldMasterIdLst>
  <p:notesMasterIdLst>
    <p:notesMasterId r:id="rId11"/>
  </p:notesMasterIdLst>
  <p:sldIdLst>
    <p:sldId id="289" r:id="rId3"/>
    <p:sldId id="298" r:id="rId4"/>
    <p:sldId id="291" r:id="rId5"/>
    <p:sldId id="262" r:id="rId6"/>
    <p:sldId id="288" r:id="rId7"/>
    <p:sldId id="261" r:id="rId8"/>
    <p:sldId id="293" r:id="rId9"/>
    <p:sldId id="297"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Helvetica Neue" panose="020B0604020202020204" charset="0"/>
      <p:regular r:id="rId16"/>
      <p:bold r:id="rId17"/>
      <p:italic r:id="rId18"/>
      <p:boldItalic r:id="rId19"/>
    </p:embeddedFont>
    <p:embeddedFont>
      <p:font typeface="Ink Free" panose="03080402000500000000" pitchFamily="66" charset="0"/>
      <p:regular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gNgPNG84gPBKoGaDldmcRNtozJ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 Davies" initials="SD" lastIdx="12" clrIdx="0">
    <p:extLst>
      <p:ext uri="{19B8F6BF-5375-455C-9EA6-DF929625EA0E}">
        <p15:presenceInfo xmlns:p15="http://schemas.microsoft.com/office/powerpoint/2012/main" userId="f7ee976ae110c3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08" autoAdjust="0"/>
    <p:restoredTop sz="54864" autoAdjust="0"/>
  </p:normalViewPr>
  <p:slideViewPr>
    <p:cSldViewPr snapToGrid="0">
      <p:cViewPr varScale="1">
        <p:scale>
          <a:sx n="43" d="100"/>
          <a:sy n="43" d="100"/>
        </p:scale>
        <p:origin x="1372" y="4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9" Type="http://schemas.openxmlformats.org/officeDocument/2006/relationships/presProps" Target="presProps.xml"/><Relationship Id="rId3" Type="http://schemas.openxmlformats.org/officeDocument/2006/relationships/slide" Target="slides/slide1.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andbook.spherestandards.org/en/cpms/#ch04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Facilitateurs</a:t>
            </a:r>
            <a:r>
              <a:rPr lang="fr-FR"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Cette présentation est destinée à tous les </a:t>
            </a:r>
            <a:r>
              <a:rPr lang="fr-FR" b="0" u="sng" dirty="0"/>
              <a:t>utilisateurs potentiels </a:t>
            </a:r>
            <a:r>
              <a:rPr lang="fr-FR" b="0" dirty="0"/>
              <a:t>des SMPE. Il s’adresse principalement au personnel de la protection de l’enfance. Pensez donc à élargir certaines questions ou à fournir davantage de détails si des collègues d’autres secteurs se joignent à vous.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On suppose que le groupe compte environ 20 personnes et que tout le monde dans la salle se connaît (peut-être des collègues de votre agence ou du groupe de coordination). Sinon, ajoutez 5 minutes pour des introductions rapides.</a:t>
            </a:r>
          </a:p>
          <a:p>
            <a:pPr marL="0" lvl="0" indent="0" algn="l" rtl="0">
              <a:spcBef>
                <a:spcPts val="0"/>
              </a:spcBef>
              <a:spcAft>
                <a:spcPts val="0"/>
              </a:spcAft>
              <a:buNone/>
            </a:pPr>
            <a:endParaRPr lang="es-ES" i="1" dirty="0"/>
          </a:p>
          <a:p>
            <a:r>
              <a:rPr lang="fr-FR" b="0" i="1" dirty="0"/>
              <a:t>PREPAREZ: un tableau de papier avec les </a:t>
            </a:r>
            <a:r>
              <a:rPr lang="fr-FR" b="1" i="1" dirty="0"/>
              <a:t>objectifs</a:t>
            </a:r>
            <a:r>
              <a:rPr lang="fr-FR" b="0" i="1" dirty="0"/>
              <a:t> de la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la fin de la session, les participants seront capables de : </a:t>
            </a:r>
            <a:endParaRPr lang="fr-FR" b="0" i="1" dirty="0"/>
          </a:p>
          <a:p>
            <a:pPr marL="171450" indent="-171450">
              <a:buFont typeface="Arial"/>
              <a:buChar char="•"/>
            </a:pPr>
            <a:r>
              <a:rPr lang="fr-FR" b="0" dirty="0">
                <a:solidFill>
                  <a:srgbClr val="FF0000"/>
                </a:solidFill>
              </a:rPr>
              <a:t>Décrire la structure des SMPE et spécialement du Pilier 28</a:t>
            </a:r>
          </a:p>
          <a:p>
            <a:pPr marL="171450" indent="-171450">
              <a:buFont typeface="Arial"/>
              <a:buChar char="•"/>
            </a:pPr>
            <a:r>
              <a:rPr lang="fr-FR" b="0" dirty="0">
                <a:solidFill>
                  <a:srgbClr val="FF0000"/>
                </a:solidFill>
              </a:rPr>
              <a:t>Montrer comment et pourquoi on utilise le manuel</a:t>
            </a:r>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dirty="0"/>
              <a:t>REMARQUE : si vous avez déjà effectué une session sur les piliers 1 et 2, ignorez les diapositives 2 et 7</a:t>
            </a:r>
            <a:endParaRPr lang="es-ES" dirty="0"/>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b="1" dirty="0"/>
              <a:t>ASTUCE : Les diapositives sont animées </a:t>
            </a:r>
            <a:r>
              <a:rPr lang="fr-FR" dirty="0"/>
              <a:t>-&gt; à chaque clic vous faites apparaître quelques mots, un titre ou une image sur la diapositive. Lisez les notes correspondantes dans les notes de l'animateur, avant de montrer le contenu suivant, afin que les participants aient le temps de traiter ce qui est dit et de lire chaque point. </a:t>
            </a:r>
            <a:endParaRPr lang="es-ES" dirty="0"/>
          </a:p>
          <a:p>
            <a:pPr marL="0" lvl="0" indent="0" algn="l" rtl="0">
              <a:spcBef>
                <a:spcPts val="0"/>
              </a:spcBef>
              <a:spcAft>
                <a:spcPts val="0"/>
              </a:spcAft>
              <a:buNone/>
            </a:pPr>
            <a:endParaRPr lang="en-US" i="1" dirty="0"/>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1</a:t>
            </a:fld>
            <a:endParaRPr lang="fr-FR"/>
          </a:p>
        </p:txBody>
      </p:sp>
    </p:spTree>
    <p:extLst>
      <p:ext uri="{BB962C8B-B14F-4D97-AF65-F5344CB8AC3E}">
        <p14:creationId xmlns:p14="http://schemas.microsoft.com/office/powerpoint/2010/main" val="134397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Les donateurs, les gouvernements locaux, les collègues d'autres secteurs et nos bénéficiaires eux-mêmes veulent savoir ce que nous faisons et pourquoi. Les SMPE / « CPMS » sont notre référence. Ils sont le principal moyen d'opérationnaliser ou de concrétiser les droits de l'enfant dans la pratique de l'intervention humanitaire.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Il s'agit d'un outil collaboratif et inter-agences, qui s'articule avec d'autres initiatives, telles que les normes humanitaires fondamentales et les normes d'inclusion humanitaire.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Chaque fois que cela est pertinent, les SMPE/ CPMS s'alignent sur les 7 stratégies d'INSPIRE pour mettre fin à la violence contre les enfants - les icônes de l'initiative sont d'ailleurs dispersées dans le texte. En outre, la norme humanitaire fondamentale sur la qualité et la responsabilité est mise en évidence dans l'introduction et résonne dans tout le manuel.</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La contextualisation est encouragée et peut créer une appropriation des normes à tous les niveaux. Elle permet à un large éventail d'acteurs de mieux comprendre la protection de l'enfance dans un contexte spécifique. Les groupes de coordination nationaux sont donc encouragés à adapter les SMPE. Veuillez en discuter avec vos collègues au niveau local, puis demandez conseil à l'équipe mondiale du CPMS. Regardez la vidéo de contextualisation sur la chaîne </a:t>
            </a:r>
            <a:r>
              <a:rPr lang="fr-FR" dirty="0" err="1"/>
              <a:t>youtube</a:t>
            </a:r>
            <a:r>
              <a:rPr lang="fr-FR" dirty="0"/>
              <a:t> de l'Alliance.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ENCADRÉ : </a:t>
            </a:r>
            <a:r>
              <a:rPr lang="fr-FR"/>
              <a:t>Les SMPE </a:t>
            </a:r>
            <a:r>
              <a:rPr lang="fr-FR" dirty="0"/>
              <a:t>visent à améliorer la qualité et la responsabilité de notre programmation et à accroître l'impact pour la protection et le bien-être des enfants dans l'action humanitaire (contextes de déplacement interne et de réfugiés), en établissant des principes, des preuves, une prévention et des objectifs communs à atteindre. Ils constituent une synthèse des bonnes pratiques et de l'apprentissage à ce jour</a:t>
            </a:r>
          </a:p>
        </p:txBody>
      </p:sp>
      <p:sp>
        <p:nvSpPr>
          <p:cNvPr id="258" name="Google Shape;2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sz="1800" dirty="0">
                <a:effectLst/>
                <a:latin typeface="Times New Roman" panose="02020603050405020304" pitchFamily="18" charset="0"/>
                <a:ea typeface="Times New Roman" panose="02020603050405020304" pitchFamily="18" charset="0"/>
              </a:rPr>
              <a:t>Voici une présentation de la structure des SMPE : il y a 28 Standards répartis en quatre piliers, et les 10 principes de la protection de l’enfance dans l’action humanitaire y sont intégrés. </a:t>
            </a:r>
          </a:p>
          <a:p>
            <a:r>
              <a:rPr lang="fr-FR" sz="1800" dirty="0">
                <a:effectLst/>
                <a:latin typeface="Times New Roman" panose="02020603050405020304" pitchFamily="18" charset="0"/>
                <a:ea typeface="Times New Roman" panose="02020603050405020304" pitchFamily="18" charset="0"/>
              </a:rPr>
              <a:t>Vous trouverez cette présentation à la fin des SMPE. Elle permet de trouver rapidement le ou les sujets qui vous intéressent dans le guide. »</a:t>
            </a:r>
          </a:p>
          <a:p>
            <a:pPr marL="0" lvl="0" indent="0" algn="l" rtl="0">
              <a:spcBef>
                <a:spcPts val="0"/>
              </a:spcBef>
              <a:spcAft>
                <a:spcPts val="0"/>
              </a:spcAft>
              <a:buNone/>
            </a:pPr>
            <a:endParaRPr dirty="0"/>
          </a:p>
          <a:p>
            <a:pPr marL="0" lvl="0" indent="0" algn="l" rtl="0">
              <a:spcBef>
                <a:spcPts val="0"/>
              </a:spcBef>
              <a:spcAft>
                <a:spcPts val="0"/>
              </a:spcAft>
              <a:buNone/>
            </a:pPr>
            <a:r>
              <a:rPr lang="fr-FR" dirty="0"/>
              <a:t>Cette présentation se concentre sur le Pilier 4 : Standards pour une collaboration accrue entre secteurs.</a:t>
            </a:r>
            <a:endParaRPr dirty="0"/>
          </a:p>
        </p:txBody>
      </p:sp>
      <p:sp>
        <p:nvSpPr>
          <p:cNvPr id="285" name="Google Shape;2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51c3ce7f4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51c3ce7f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fr-FR" dirty="0"/>
              <a:t>Le CPMS comporte une section complète consacrée au personnel de la protection de l'enfance qui travaille avec d'autres acteurs humanitaires et apprend d'eux pour améliorer la protection et le bien-être des enfants.</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CLICK : Les approches multisectorielles reflètent les besoins interconnectés des enfants et soulignent la responsabilité collective de tous les acteurs humanitaires pour protéger les enfants et leurs familles. </a:t>
            </a:r>
          </a:p>
          <a:p>
            <a:pPr marL="171450" marR="0" lvl="0" indent="-171450" algn="l" rtl="0">
              <a:lnSpc>
                <a:spcPct val="100000"/>
              </a:lnSpc>
              <a:spcBef>
                <a:spcPts val="0"/>
              </a:spcBef>
              <a:spcAft>
                <a:spcPts val="0"/>
              </a:spcAft>
              <a:buClr>
                <a:schemeClr val="dk1"/>
              </a:buClr>
              <a:buSzPts val="1200"/>
              <a:buFont typeface="Arial"/>
              <a:buChar char="•"/>
            </a:pPr>
            <a:r>
              <a:rPr lang="fr-FR" dirty="0"/>
              <a:t>CLIC : les approches multisectorielles reflètent les besoins interconnectés des enfants et soulignent la responsabilité collective de tous les acteurs humanitaires pour protéger les enfants et leurs familles. Les risques liés à la protection des enfants sont étroitement liés au travail des acteurs humanitaires car leurs besoins relèvent de tous les secteurs. </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CLIQUEZ : La programmation multisectorielle - qui inclut et prend en compte les considérations de protection de l'enfant (telles que les risques particuliers, les vulnérabilités, les stades de développement, etc.) peut être un moyen efficace d'obtenir des résultats réels et de meilleure qualité pour les deux / tous les secteurs.</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CLIQUEZ : </a:t>
            </a:r>
            <a:r>
              <a:rPr lang="fr-FR" dirty="0" err="1"/>
              <a:t>Working</a:t>
            </a:r>
            <a:r>
              <a:rPr lang="fr-FR" dirty="0"/>
              <a:t> </a:t>
            </a:r>
            <a:r>
              <a:rPr lang="fr-FR" dirty="0" err="1"/>
              <a:t>Together</a:t>
            </a:r>
            <a:r>
              <a:rPr lang="fr-FR" dirty="0"/>
              <a:t> (Travailler Ensemble) est un cadre intersectoriel visant à promouvoir la protection et le bien-être des enfants à l'aide de normes humanitaires. Il a été créé par un processus consultatif à grande échelle, et est mis à jour tous les 6 mois. Actuellement, les secteurs prioritaires sont : la santé, l'éducation, la sécurité alimentaire, la coordination et la gestion des camps.</a:t>
            </a:r>
          </a:p>
          <a:p>
            <a:pPr marL="171450" marR="0" lvl="0" indent="-171450" algn="l" rtl="0">
              <a:lnSpc>
                <a:spcPct val="100000"/>
              </a:lnSpc>
              <a:spcBef>
                <a:spcPts val="0"/>
              </a:spcBef>
              <a:spcAft>
                <a:spcPts val="0"/>
              </a:spcAft>
              <a:buClr>
                <a:schemeClr val="dk1"/>
              </a:buClr>
              <a:buSzPts val="1200"/>
              <a:buFont typeface="Arial"/>
              <a:buChar char="•"/>
            </a:pPr>
            <a:r>
              <a:rPr lang="fr-FR" dirty="0"/>
              <a:t>CLIQUEZ : Consultez le microsite de l'initiative mondiale "</a:t>
            </a:r>
            <a:r>
              <a:rPr lang="fr-FR" dirty="0" err="1"/>
              <a:t>Working</a:t>
            </a:r>
            <a:r>
              <a:rPr lang="fr-FR" dirty="0"/>
              <a:t> </a:t>
            </a:r>
            <a:r>
              <a:rPr lang="fr-FR" dirty="0" err="1"/>
              <a:t>across</a:t>
            </a:r>
            <a:r>
              <a:rPr lang="fr-FR" dirty="0"/>
              <a:t> </a:t>
            </a:r>
            <a:r>
              <a:rPr lang="fr-FR" dirty="0" err="1"/>
              <a:t>Sectors</a:t>
            </a:r>
            <a:r>
              <a:rPr lang="fr-FR" dirty="0"/>
              <a:t>" et les dossiers de ressources spécifiques aux secteurs.</a:t>
            </a:r>
          </a:p>
          <a:p>
            <a:pPr marL="0" marR="0" lvl="0" indent="0" algn="l" rtl="0">
              <a:lnSpc>
                <a:spcPct val="100000"/>
              </a:lnSpc>
              <a:spcBef>
                <a:spcPts val="0"/>
              </a:spcBef>
              <a:spcAft>
                <a:spcPts val="0"/>
              </a:spcAft>
              <a:buClr>
                <a:schemeClr val="dk1"/>
              </a:buClr>
              <a:buSzPts val="1200"/>
              <a:buFont typeface="Arial"/>
              <a:buNone/>
            </a:pPr>
            <a:endParaRPr dirty="0"/>
          </a:p>
        </p:txBody>
      </p:sp>
      <p:sp>
        <p:nvSpPr>
          <p:cNvPr id="206" name="Google Shape;206;g1351c3ce7f4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Font typeface="Arial" panose="020B0604020202020204" pitchFamily="34" charset="0"/>
              <a:buNone/>
            </a:pPr>
            <a:endParaRPr lang="en-US" dirty="0"/>
          </a:p>
          <a:p>
            <a:pPr marL="171450" lvl="0" indent="-171450" algn="l" rtl="0">
              <a:spcBef>
                <a:spcPts val="0"/>
              </a:spcBef>
              <a:spcAft>
                <a:spcPts val="0"/>
              </a:spcAft>
              <a:buFont typeface="Arial" panose="020B0604020202020204" pitchFamily="34" charset="0"/>
              <a:buChar char="•"/>
            </a:pPr>
            <a:r>
              <a:rPr lang="fr-FR" dirty="0"/>
              <a:t>Ce Standard fait partie du quatrième pilier des standards relatifs au travail multisectoriel. </a:t>
            </a:r>
          </a:p>
          <a:p>
            <a:pPr marL="171450" lvl="0" indent="-171450" algn="l" rtl="0">
              <a:spcBef>
                <a:spcPts val="0"/>
              </a:spcBef>
              <a:spcAft>
                <a:spcPts val="0"/>
              </a:spcAft>
              <a:buFont typeface="Arial" panose="020B0604020202020204" pitchFamily="34" charset="0"/>
              <a:buChar char="•"/>
            </a:pPr>
            <a:r>
              <a:rPr lang="fr-FR" dirty="0"/>
              <a:t>Les approches multisectorielles reflètent les besoins interconnectés des enfants et soulignent la responsabilité collective de tous les acteurs humanitaires pour protéger les enfants et leurs familles. Les risques liés à la protection des enfants sont étroitement liés au travail des autres secteurs, car les enfants ont des besoins qui relèvent de tous les secteurs. </a:t>
            </a:r>
          </a:p>
          <a:p>
            <a:pPr marL="171450" lvl="0" indent="-171450" algn="l" rtl="0">
              <a:spcBef>
                <a:spcPts val="0"/>
              </a:spcBef>
              <a:spcAft>
                <a:spcPts val="0"/>
              </a:spcAft>
              <a:buFont typeface="Arial" panose="020B0604020202020204" pitchFamily="34" charset="0"/>
              <a:buChar char="•"/>
            </a:pPr>
            <a:r>
              <a:rPr lang="fr-FR" dirty="0"/>
              <a:t>Un moyen très efficace d'obtenir un impact réel et de meilleure qualité est la programmation multisectorielle qui inclut et prend en compte les considérations de protection de l'enfance (telles que les risques particuliers, les vulnérabilités, les stades de développement, etc. des enfants).</a:t>
            </a:r>
          </a:p>
          <a:p>
            <a:pPr marL="171450" lvl="0" indent="-171450" algn="l" rtl="0">
              <a:spcBef>
                <a:spcPts val="0"/>
              </a:spcBef>
              <a:spcAft>
                <a:spcPts val="0"/>
              </a:spcAft>
              <a:buFont typeface="Arial" panose="020B0604020202020204" pitchFamily="34" charset="0"/>
              <a:buChar char="•"/>
            </a:pPr>
            <a:endParaRPr lang="fr-FR" dirty="0"/>
          </a:p>
          <a:p>
            <a:pPr marL="171450" lvl="0" indent="-171450" algn="l" rtl="0">
              <a:spcBef>
                <a:spcPts val="0"/>
              </a:spcBef>
              <a:spcAft>
                <a:spcPts val="0"/>
              </a:spcAft>
              <a:buFont typeface="Arial" panose="020B0604020202020204" pitchFamily="34" charset="0"/>
              <a:buChar char="•"/>
            </a:pPr>
            <a:r>
              <a:rPr lang="fr-FR" dirty="0"/>
              <a:t>L'objectif principal de la gestion des camps est de soutenir l'accès équitable et digne des populations déplacées vivant dans des installations temporaires (y compris les camps, les centres collectifs/évacuation et les installations spontanées) à une assistance vitale et à des services de protection. Les acteurs de la gestion des camps travaillent en étroite coordination avec d'autres secteurs, notamment ceux de la protection de l'enfance et de l'éducation, pour veiller à ce que les droits des enfants soient respectés et qu'ils aient accès aux services essentiels (établissements scolaires, soins de santé, services psychosociaux, possibilités de loisirs...)</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fr-FR" dirty="0"/>
              <a:t>Les acteurs de la protection de l'enfance et de la gestion des camps doivent collaborer pour garantir</a:t>
            </a:r>
            <a:r>
              <a:rPr lang="en-US" dirty="0"/>
              <a:t> </a:t>
            </a:r>
            <a:r>
              <a:rPr lang="fr-FR" dirty="0"/>
              <a:t>une participation significative des enfants</a:t>
            </a:r>
            <a:r>
              <a:rPr lang="en-US" dirty="0"/>
              <a:t> (</a:t>
            </a:r>
            <a:r>
              <a:rPr lang="en-US" dirty="0">
                <a:hlinkClick r:id="rId3"/>
              </a:rPr>
              <a:t>children’s meaningful participation</a:t>
            </a:r>
            <a:r>
              <a:rPr lang="en-US" dirty="0"/>
              <a:t>), </a:t>
            </a:r>
            <a:r>
              <a:rPr lang="fr-FR" dirty="0"/>
              <a:t>dans la conception, le suivi et l'ajustement des programmes et dans les mécanismes de représentation dans les structures de gestion des camps, afin de s'assurer qu'ils ont une voix et peuvent exprimer leurs besoins, leurs préoccupations et leurs aspirations, et que les défis auxquels ils sont confrontés sont traités en collaboration par les secteurs concernés</a:t>
            </a:r>
          </a:p>
          <a:p>
            <a:pPr marL="171450" lvl="0" indent="-171450" algn="l" rtl="0">
              <a:spcBef>
                <a:spcPts val="0"/>
              </a:spcBef>
              <a:spcAft>
                <a:spcPts val="0"/>
              </a:spcAft>
              <a:buFont typeface="Arial" panose="020B0604020202020204" pitchFamily="34" charset="0"/>
              <a:buChar char="•"/>
            </a:pPr>
            <a:endParaRPr lang="fr-FR" dirty="0"/>
          </a:p>
          <a:p>
            <a:pPr marL="171450" lvl="0" indent="-171450" algn="l" rtl="0">
              <a:spcBef>
                <a:spcPts val="0"/>
              </a:spcBef>
              <a:spcAft>
                <a:spcPts val="0"/>
              </a:spcAft>
              <a:buFont typeface="Arial" panose="020B0604020202020204" pitchFamily="34" charset="0"/>
              <a:buChar char="•"/>
            </a:pPr>
            <a:r>
              <a:rPr lang="fr-FR" dirty="0">
                <a:latin typeface="Arial"/>
                <a:ea typeface="Arial"/>
                <a:cs typeface="Arial"/>
                <a:sym typeface="Arial"/>
              </a:rPr>
              <a:t>La gestion du camp contribue à surveiller les problèmes de sécurité qui affectent les enfants vivant dans des installations temporaires, et aide à concevoir et à coordonner la mise en œuvre d'activités d'atténuation des risques en étroite collaboration avec les personnes concernées [</a:t>
            </a:r>
            <a:r>
              <a:rPr lang="fr-FR" dirty="0">
                <a:latin typeface="Arial"/>
                <a:ea typeface="Arial"/>
                <a:cs typeface="Arial"/>
                <a:sym typeface="Wingdings" panose="05000000000000000000" pitchFamily="2" charset="2"/>
              </a:rPr>
              <a:t></a:t>
            </a:r>
            <a:r>
              <a:rPr lang="fr-FR" dirty="0">
                <a:latin typeface="Arial"/>
                <a:ea typeface="Arial"/>
                <a:cs typeface="Arial"/>
                <a:sym typeface="Arial"/>
              </a:rPr>
              <a:t> l'icône de </a:t>
            </a:r>
            <a:r>
              <a:rPr lang="fr-FR" b="1" dirty="0">
                <a:latin typeface="Arial"/>
                <a:ea typeface="Arial"/>
                <a:cs typeface="Arial"/>
                <a:sym typeface="Arial"/>
              </a:rPr>
              <a:t>prévention</a:t>
            </a:r>
            <a:r>
              <a:rPr lang="fr-FR" dirty="0">
                <a:latin typeface="Arial"/>
                <a:ea typeface="Arial"/>
                <a:cs typeface="Arial"/>
                <a:sym typeface="Arial"/>
              </a:rPr>
              <a:t>].</a:t>
            </a:r>
            <a:endParaRPr lang="en-US" dirty="0">
              <a:latin typeface="Arial"/>
              <a:ea typeface="Arial"/>
              <a:cs typeface="Arial"/>
              <a:sym typeface="Arial"/>
            </a:endParaRPr>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5</a:t>
            </a:fld>
            <a:endParaRPr lang="fr-FR"/>
          </a:p>
        </p:txBody>
      </p:sp>
    </p:spTree>
    <p:extLst>
      <p:ext uri="{BB962C8B-B14F-4D97-AF65-F5344CB8AC3E}">
        <p14:creationId xmlns:p14="http://schemas.microsoft.com/office/powerpoint/2010/main" val="203663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dirty="0"/>
              <a:t>Le standard 28 stipule exactement ce qui suit : "Les activités de gestion des camps répondent aux besoins et aux préoccupations en matière de protection des enfants touchés par les déplacements forcés." </a:t>
            </a:r>
          </a:p>
          <a:p>
            <a:pPr marL="0" marR="0" lvl="0" indent="0" algn="l" rtl="0">
              <a:lnSpc>
                <a:spcPct val="100000"/>
              </a:lnSpc>
              <a:spcBef>
                <a:spcPts val="0"/>
              </a:spcBef>
              <a:spcAft>
                <a:spcPts val="0"/>
              </a:spcAft>
              <a:buClr>
                <a:schemeClr val="dk1"/>
              </a:buClr>
              <a:buSzPts val="1200"/>
              <a:buFont typeface="Calibri"/>
              <a:buNone/>
            </a:pPr>
            <a:endParaRPr lang="en-US" dirty="0"/>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dirty="0"/>
              <a:t>Les acteurs de la gestion des camps peuvent surveiller l'inclusion et l'accessibilité des services du camp en effectuant des contrôles ponctuels réguliers et en aidant à analyser les tendances et à identifier les difficultés d'accès aux services, en examinant diverses caractéristiques, notamment l'âge, le sexe et le handicap des personnes ayant recours à l'assistance. Ils peuvent également jouer un rôle clé pour garantir l'égalité d'accès aux informations essentielles pour toutes les personnes vivant dans des sites temporaires, et concevoir des stratégies spécifiques pour atteindre les personnes susceptibles d'être exclues des canaux de communication habituels.</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dirty="0"/>
              <a:t>Il est essentiel que les acteurs de la gestion des camps et de la protection de l'enfance réfléchissent ensemble à la manière dont ils vont répondre aux besoins des enfants en matière d'espaces sûrs et accessibles pour apprendre et jouer dans les sites temporaires. Cette collaboration doit commencer dès les premières étapes de la planification du site et se poursuivre tout au long des processus d'amélioration du site. Une planification adéquate permet d'éviter que les espaces pour enfants ne soient situés dans des endroits dangereux (plans d'eau ouverts, fossés/drainages, zones isolées) ou qu'ils soient carrément exclus par manque d'espace disponible.</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dirty="0"/>
              <a:t>Les acteurs de la protection de l'enfance et de la gestion du camp doivent également collaborer pour établir des systèmes de communication bidirectionnels pour les enfants, y compris des mécanismes de retour d'information et de signalement, afin de recueillir régulièrement leurs réactions et de comprendre leurs préoccupations, et en utilisant des méthodes appropriées adaptées à leurs besoins. (note : il est probable que des mesures spécifiques devront être mises en place par la CM et la CP à cette fin, car les outils communs ne sont généralement pas adaptés aux enfants)</a:t>
            </a:r>
          </a:p>
          <a:p>
            <a:pPr marL="4000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dirty="0"/>
              <a:t>La protection de l'enfance et la direction du camp doivent également mener des audits conjoints périodiques sur la sécurité et l'accessibilité des infrastructures et des services sur le site et collaborer à des évaluations des risques et/ou de la sécurité de la protection de l'enfance afin d'identifier les risques de protection de l'enfance et de mettre en œuvre des activités d'atténuation des risques répondant aux besoins identifiés sur les sites de déplacement</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dirty="0"/>
          </a:p>
          <a:p>
            <a:pPr marL="400050" indent="-171450">
              <a:buFont typeface="Arial" panose="020B0604020202020204" pitchFamily="34" charset="0"/>
              <a:buChar char="•"/>
            </a:pPr>
            <a:endParaRPr lang="en-US" dirty="0">
              <a:solidFill>
                <a:srgbClr val="5F7085"/>
              </a:solidFill>
              <a:effectLst/>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b="1" dirty="0" err="1">
                <a:latin typeface="Arial"/>
                <a:ea typeface="Arial"/>
                <a:cs typeface="Arial"/>
                <a:sym typeface="Arial"/>
              </a:rPr>
              <a:t>Sujet</a:t>
            </a:r>
            <a:r>
              <a:rPr lang="en-US" b="1" dirty="0">
                <a:latin typeface="Arial"/>
                <a:ea typeface="Arial"/>
                <a:cs typeface="Arial"/>
                <a:sym typeface="Arial"/>
              </a:rPr>
              <a:t> de discussion : </a:t>
            </a:r>
            <a:r>
              <a:rPr lang="fr-FR" sz="1200" dirty="0">
                <a:latin typeface="Ink Free" panose="03080402000500000000" pitchFamily="66" charset="0"/>
              </a:rPr>
              <a:t>Pouvez-vous donner des exemples d'activités d'atténuation des risques ?</a:t>
            </a:r>
            <a:endParaRPr lang="en-US" sz="1200" dirty="0">
              <a:latin typeface="Ink Free" panose="03080402000500000000" pitchFamily="66"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dirty="0"/>
              <a:t>-&gt; </a:t>
            </a:r>
            <a:r>
              <a:rPr lang="en-US" dirty="0" err="1"/>
              <a:t>I.e</a:t>
            </a:r>
            <a:r>
              <a:rPr lang="en-US" dirty="0"/>
              <a:t>: </a:t>
            </a:r>
            <a:r>
              <a:rPr lang="fr-FR" dirty="0">
                <a:solidFill>
                  <a:srgbClr val="00B050"/>
                </a:solidFill>
                <a:effectLst/>
              </a:rPr>
              <a:t>placer un éclairage approprié dans les zones fréquemment utilisées par les femmes et les enfants (filles et garçons), patrouiller sur les itinéraires de collecte de bois de chauffage, surveiller et prendre des mesures pour améliorer la sécurité sur les itinéraires scolaires, clôturer les zones d'eau libre ou les zones identifiées comme étant contaminées par des munitions explosives, former le personnel de gestion du camp aux principes et aux préoccupations en matière de protection de l'enfance, à des orientations sûres ; plaider pour la fourniture de documents civils par les autorités compétentes, créer des structures de participation représentatives, etc. </a:t>
            </a:r>
            <a:endParaRPr lang="en-US" dirty="0"/>
          </a:p>
        </p:txBody>
      </p:sp>
      <p:sp>
        <p:nvSpPr>
          <p:cNvPr id="267" name="Google Shape;26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i="1" dirty="0">
                <a:effectLst/>
                <a:latin typeface="Times New Roman" panose="02020603050405020304" pitchFamily="18" charset="0"/>
                <a:ea typeface="Times New Roman" panose="02020603050405020304" pitchFamily="18" charset="0"/>
              </a:rPr>
              <a:t>En fonction du temps dont vous disposez, réfléchissez à ajouter ici des exemples de la région, du pays ou de l’intervention en lien avec le programme qui respecte les SMPE.</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Il peut s’agir de la version préliminaire d’une diapositive que vous pouvez modifier ou supprimer au besoin. </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Pour chaque exemple, vous pouvez ajouter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image/une carte/un drapeau du pays/de la région en question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phrase de présentation brève, concise et fondamentale sur le programme/projet spécifique qui utilise le pilier 3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Le nom des organisations et des partenaires engagés dans le programme/projet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Des enseignements pratiques tirés, des actions clés, un message ou des chiffres qui susciteront l’intérêt de votre audience.</a:t>
            </a:r>
            <a:endParaRPr lang="fr-FR" sz="1800" dirty="0">
              <a:effectLst/>
              <a:latin typeface="Times New Roman" panose="02020603050405020304" pitchFamily="18" charset="0"/>
              <a:ea typeface="Times New Roman" panose="02020603050405020304" pitchFamily="18" charset="0"/>
            </a:endParaRPr>
          </a:p>
          <a:p>
            <a:pPr marL="228600" indent="0">
              <a:buFont typeface="Arial" panose="020B0604020202020204" pitchFamily="34" charset="0"/>
              <a:buNone/>
            </a:pPr>
            <a:endParaRPr lang="es-ES" i="1" dirty="0"/>
          </a:p>
          <a:p>
            <a:pPr marL="228600" indent="0">
              <a:buFont typeface="Arial" panose="020B0604020202020204" pitchFamily="34" charset="0"/>
              <a:buNone/>
            </a:pPr>
            <a:r>
              <a:rPr lang="fr-FR" i="1" dirty="0"/>
              <a:t>Autre option, si vous avez un temps de formation plus long (et aussi en fonction de l'audience que vous avez), cette diapositive peut être complétée de manière interactive pendant la session. Dans ce cas, vous pourriez : </a:t>
            </a:r>
          </a:p>
          <a:p>
            <a:pPr marL="400050" indent="-171450">
              <a:buFontTx/>
              <a:buChar char="-"/>
            </a:pPr>
            <a:r>
              <a:rPr lang="fr-FR" i="1" dirty="0"/>
              <a:t>diviser les groupes en 2 ou 3 petits groupes, </a:t>
            </a:r>
          </a:p>
          <a:p>
            <a:pPr marL="400050" indent="-171450">
              <a:buFontTx/>
              <a:buChar char="-"/>
            </a:pPr>
            <a:r>
              <a:rPr lang="fr-FR" i="1" dirty="0"/>
              <a:t>Accordez-leur 15 à 20 minutes pour préparer une courte présentation d'un exemple de région/pays/réponse dont la programmation soit conforme aux Standards </a:t>
            </a:r>
          </a:p>
          <a:p>
            <a:pPr marL="400050" indent="-171450">
              <a:buFontTx/>
              <a:buChar char="-"/>
            </a:pPr>
            <a:r>
              <a:rPr lang="fr-FR" i="1" dirty="0"/>
              <a:t>En plénière, demandez aux groupes de présenter leurs exemples et de discuter/comparer les enseignements tirés d'eux. S</a:t>
            </a:r>
          </a:p>
          <a:p>
            <a:pPr marL="228600" indent="0">
              <a:buFontTx/>
              <a:buNone/>
            </a:pPr>
            <a:r>
              <a:rPr lang="fr-FR" i="1" dirty="0"/>
              <a:t>Si vous penser envoyer ces diapositives aux participants après la formation, vous pouvez compléter cette diapositive pour conserver une trace du contenu des présentations. </a:t>
            </a:r>
          </a:p>
          <a:p>
            <a:pPr marL="228600" indent="0">
              <a:buFont typeface="Arial" panose="020B0604020202020204" pitchFamily="34" charset="0"/>
              <a:buNone/>
            </a:pPr>
            <a:endParaRPr lang="fr-FR" i="1" dirty="0"/>
          </a:p>
          <a:p>
            <a:pPr marL="228600" indent="0">
              <a:buFont typeface="Arial" panose="020B0604020202020204" pitchFamily="34" charset="0"/>
              <a:buNone/>
            </a:pPr>
            <a:r>
              <a:rPr lang="fr-FR" b="1" i="1" dirty="0"/>
              <a:t>ASTUCE</a:t>
            </a:r>
            <a:r>
              <a:rPr lang="fr-FR" i="1" dirty="0"/>
              <a:t> : Vous pouvez utiliser https://thenounproject.com/ pour obtenir des cartes de ce type. </a:t>
            </a:r>
            <a:endParaRPr lang="es-ES" i="1" dirty="0"/>
          </a:p>
          <a:p>
            <a:pPr marL="228600" indent="0">
              <a:buFont typeface="Arial" panose="020B0604020202020204" pitchFamily="34" charset="0"/>
              <a:buNone/>
            </a:pPr>
            <a:endParaRPr lang="es-ES" i="1" dirty="0"/>
          </a:p>
          <a:p>
            <a:endParaRPr lang="es-ES" b="0" i="1" u="none" dirty="0"/>
          </a:p>
          <a:p>
            <a:endParaRPr lang="en-US" b="0" i="1" u="none"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98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i="1" u="none" dirty="0">
                <a:solidFill>
                  <a:schemeClr val="hlink"/>
                </a:solidFill>
              </a:rPr>
              <a:t>[Facilitateurs - si vous pouvez projeter à partir d'internet, alors nous vous suggérons de diriger les gens là-bas et de leur montrer]. </a:t>
            </a:r>
            <a:endParaRPr lang="en-US" i="1" u="none"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dirty="0"/>
              <a: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none" dirty="0"/>
              <a:t>Site de </a:t>
            </a:r>
            <a:r>
              <a:rPr lang="en-US" b="1" u="none" dirty="0" err="1"/>
              <a:t>l’Alliance</a:t>
            </a:r>
            <a:r>
              <a:rPr lang="en-US"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Le </a:t>
            </a:r>
            <a:r>
              <a:rPr lang="en-US" dirty="0" err="1"/>
              <a:t>fichier</a:t>
            </a:r>
            <a:r>
              <a:rPr lang="en-US" dirty="0"/>
              <a:t> </a:t>
            </a:r>
            <a:r>
              <a:rPr lang="en-US" u="sng" dirty="0"/>
              <a:t>PDF</a:t>
            </a:r>
            <a:r>
              <a:rPr lang="en-US" dirty="0"/>
              <a:t> &amp; </a:t>
            </a:r>
            <a:r>
              <a:rPr lang="fr-FR" dirty="0"/>
              <a:t>tout le matériel disponible peut être téléchargé si les gens veulent imprimer seulement des parties du CPMS, sur le site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Le dossier d'information " Introduction au CPMS </a:t>
            </a:r>
            <a:r>
              <a:rPr lang="fr-FR" dirty="0"/>
              <a:t>" contient ce PPT et des notes de facilitation, ainsi que le document d'introduction de 2 pages.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Un résumé </a:t>
            </a:r>
            <a:r>
              <a:rPr lang="fr-FR" dirty="0"/>
              <a:t>: Avec seulement 32 pages, il s'agit d'un document très général qui peut être utilisé pour introduire l'idée de normes minimales ou pour lancer des discussions sur la protection de l'enfance avec des collègues du gouvernement ou d'autres humanitaires sans les submerger avec l'énorme manuel.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Découvrez notre </a:t>
            </a:r>
            <a:r>
              <a:rPr lang="fr-FR" u="sng" dirty="0"/>
              <a:t>cours en ligne gratuit sur la CPMS</a:t>
            </a:r>
            <a:r>
              <a:rPr lang="fr-FR" dirty="0"/>
              <a:t>, qui comprend une série de modules.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Vidéos sur la chaîne </a:t>
            </a:r>
            <a:r>
              <a:rPr lang="fr-FR" dirty="0" err="1"/>
              <a:t>Youtube</a:t>
            </a:r>
            <a:r>
              <a:rPr lang="fr-FR" dirty="0"/>
              <a:t>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Une galerie de Standards </a:t>
            </a:r>
            <a:r>
              <a:rPr lang="fr-FR" u="sng" dirty="0"/>
              <a:t>illustrés</a:t>
            </a:r>
            <a:endParaRPr lang="en-US" u="sng" dirty="0"/>
          </a:p>
          <a:p>
            <a:pPr marL="0" marR="0" lvl="0" indent="0" algn="l" rtl="0">
              <a:lnSpc>
                <a:spcPct val="100000"/>
              </a:lnSpc>
              <a:spcBef>
                <a:spcPts val="0"/>
              </a:spcBef>
              <a:spcAft>
                <a:spcPts val="0"/>
              </a:spcAft>
              <a:buClr>
                <a:schemeClr val="dk1"/>
              </a:buClr>
              <a:buSzPts val="1200"/>
              <a:buFont typeface="Calibri"/>
              <a:buNone/>
            </a:pPr>
            <a:endParaRPr lang="en-US" u="sng" dirty="0"/>
          </a:p>
          <a:p>
            <a:pPr marL="0" marR="0" lvl="0" indent="0" algn="l" rtl="0">
              <a:lnSpc>
                <a:spcPct val="100000"/>
              </a:lnSpc>
              <a:spcBef>
                <a:spcPts val="0"/>
              </a:spcBef>
              <a:spcAft>
                <a:spcPts val="0"/>
              </a:spcAft>
              <a:buClr>
                <a:schemeClr val="dk1"/>
              </a:buClr>
              <a:buSzPts val="1200"/>
              <a:buFont typeface="Calibri"/>
              <a:buNone/>
            </a:pPr>
            <a:r>
              <a:rPr lang="en-US" b="1" u="none" dirty="0"/>
              <a:t>HSP:</a:t>
            </a:r>
          </a:p>
          <a:p>
            <a:pPr marL="0" lvl="0" indent="0" algn="l" rtl="0">
              <a:spcBef>
                <a:spcPts val="0"/>
              </a:spcBef>
              <a:spcAft>
                <a:spcPts val="0"/>
              </a:spcAft>
              <a:buNone/>
            </a:pPr>
            <a:r>
              <a:rPr lang="fr-FR" dirty="0"/>
              <a:t>1. </a:t>
            </a:r>
            <a:r>
              <a:rPr lang="fr-FR" u="sng" dirty="0"/>
              <a:t>Manuel en ligne</a:t>
            </a:r>
          </a:p>
          <a:p>
            <a:pPr marL="0" lvl="0" indent="0" algn="l" rtl="0">
              <a:spcBef>
                <a:spcPts val="0"/>
              </a:spcBef>
              <a:spcAft>
                <a:spcPts val="0"/>
              </a:spcAft>
              <a:buNone/>
            </a:pPr>
            <a:r>
              <a:rPr lang="fr-FR" dirty="0"/>
              <a:t>2. </a:t>
            </a:r>
            <a:r>
              <a:rPr lang="fr-FR" u="sng" dirty="0"/>
              <a:t>L'application du Partenariat pour les Standards Humanitaires </a:t>
            </a:r>
          </a:p>
          <a:p>
            <a:pPr marL="0" lvl="0" indent="0" algn="l" rtl="0">
              <a:spcBef>
                <a:spcPts val="0"/>
              </a:spcBef>
              <a:spcAft>
                <a:spcPts val="0"/>
              </a:spcAft>
              <a:buNone/>
            </a:pPr>
            <a:r>
              <a:rPr lang="fr-FR" dirty="0"/>
              <a:t>- C'est la deuxième application la plus populaire sur ce site après Sphère.</a:t>
            </a:r>
          </a:p>
          <a:p>
            <a:pPr marL="0" marR="0" lvl="0" indent="0" algn="l" rtl="0">
              <a:lnSpc>
                <a:spcPct val="100000"/>
              </a:lnSpc>
              <a:spcBef>
                <a:spcPts val="0"/>
              </a:spcBef>
              <a:spcAft>
                <a:spcPts val="0"/>
              </a:spcAft>
              <a:buClr>
                <a:schemeClr val="dk1"/>
              </a:buClr>
              <a:buSzPts val="1200"/>
              <a:buFont typeface="Calibri"/>
              <a:buNone/>
            </a:pPr>
            <a:endParaRPr lang="en-US" sz="1200" dirty="0"/>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spcBef>
                <a:spcPts val="0"/>
              </a:spcBef>
              <a:spcAft>
                <a:spcPts val="0"/>
              </a:spcAft>
              <a:buNone/>
            </a:pPr>
            <a:r>
              <a:rPr lang="fr-FR" dirty="0"/>
              <a:t>DEMANDER : Quelles devraient être nos prochaines étapes en tant qu'équipe/agence/individu ?</a:t>
            </a:r>
          </a:p>
          <a:p>
            <a:pPr marL="0" lvl="0" indent="0" algn="l" rtl="0">
              <a:spcBef>
                <a:spcPts val="0"/>
              </a:spcBef>
              <a:spcAft>
                <a:spcPts val="0"/>
              </a:spcAft>
              <a:buNone/>
            </a:pPr>
            <a:r>
              <a:rPr lang="fr-FR" dirty="0"/>
              <a:t>(par exemple, vous pouvez prévoir une réunion plus longue pour assimiler les changements et créer un plan ; ou demander à des collègues de présenter certaines normes nouvelles/révisées et leurs implications pour le programme ; ou mettre en place une formation ou demander à la direction générale une réunion pour discuter de la responsabilité envers les enfants, </a:t>
            </a:r>
            <a:r>
              <a:rPr lang="fr-FR" dirty="0" err="1"/>
              <a:t>etc</a:t>
            </a:r>
            <a:r>
              <a:rPr lang="fr-FR" dirty="0"/>
              <a:t>).</a:t>
            </a:r>
          </a:p>
          <a:p>
            <a:pPr marL="0" lvl="0" indent="0" algn="l" rtl="0">
              <a:spcBef>
                <a:spcPts val="0"/>
              </a:spcBef>
              <a:spcAft>
                <a:spcPts val="0"/>
              </a:spcAft>
              <a:buNone/>
            </a:pPr>
            <a:r>
              <a:rPr lang="fr-FR" dirty="0"/>
              <a:t> </a:t>
            </a:r>
          </a:p>
          <a:p>
            <a:pPr marL="0" lvl="0" indent="0" algn="l" rtl="0">
              <a:spcBef>
                <a:spcPts val="0"/>
              </a:spcBef>
              <a:spcAft>
                <a:spcPts val="0"/>
              </a:spcAft>
              <a:buNone/>
            </a:pPr>
            <a:r>
              <a:rPr lang="fr-FR" dirty="0"/>
              <a:t>[Facilitateurs - </a:t>
            </a:r>
            <a:r>
              <a:rPr lang="fr-FR" u="sng" dirty="0"/>
              <a:t>Exemplaires imprimés </a:t>
            </a:r>
            <a:r>
              <a:rPr lang="fr-FR" dirty="0"/>
              <a:t>- l'Alliance mondiale dispose d'un petit stock du manuel et du résumé à Genève ; cependant, les pays et les régions sont encouragés à imprimer et à gérer leurs propres exemplaires localement. En général, cela se fait par le biais de la structure de coordination inter-agences. Sur demande, l'Alliance peut partager un PDF prêt à imprimer].</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Merci beaucoup de vous être réunis et d'avoir commencé à explorer le CPMS. J'assurerai le suivi des prochaines étapes dont nous avons discuté. Et c'est là l'essentiel - le CPMS est un cadeau qui ne cesse de donner à chaque fois que vous l'ouvrez !</a:t>
            </a:r>
            <a:endParaRPr dirty="0"/>
          </a:p>
        </p:txBody>
      </p:sp>
      <p:sp>
        <p:nvSpPr>
          <p:cNvPr id="466" name="Google Shape;4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xt and objects3">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CE33FD22-C281-3F4F-A120-51CB75C6A8E5}"/>
              </a:ext>
            </a:extLst>
          </p:cNvPr>
          <p:cNvSpPr>
            <a:spLocks noGrp="1"/>
          </p:cNvSpPr>
          <p:nvPr>
            <p:ph type="title"/>
          </p:nvPr>
        </p:nvSpPr>
        <p:spPr>
          <a:xfrm>
            <a:off x="838200" y="365125"/>
            <a:ext cx="7227627"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16" name="Marcador de contenido 2">
            <a:extLst>
              <a:ext uri="{FF2B5EF4-FFF2-40B4-BE49-F238E27FC236}">
                <a16:creationId xmlns:a16="http://schemas.microsoft.com/office/drawing/2014/main" id="{3E78B670-3674-4648-BF50-EFC8E7B24AA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pic>
        <p:nvPicPr>
          <p:cNvPr id="3" name="Imagen 2">
            <a:extLst>
              <a:ext uri="{FF2B5EF4-FFF2-40B4-BE49-F238E27FC236}">
                <a16:creationId xmlns:a16="http://schemas.microsoft.com/office/drawing/2014/main" id="{55607ED3-C6B4-2E4A-AC76-37ABEF7800A8}"/>
              </a:ext>
            </a:extLst>
          </p:cNvPr>
          <p:cNvPicPr>
            <a:picLocks noChangeAspect="1"/>
          </p:cNvPicPr>
          <p:nvPr userDrawn="1"/>
        </p:nvPicPr>
        <p:blipFill rotWithShape="1">
          <a:blip r:embed="rId2"/>
          <a:srcRect l="70610" t="10304" r="11372" b="9397"/>
          <a:stretch/>
        </p:blipFill>
        <p:spPr>
          <a:xfrm>
            <a:off x="8303342" y="0"/>
            <a:ext cx="3888658" cy="6858000"/>
          </a:xfrm>
          <a:prstGeom prst="rect">
            <a:avLst/>
          </a:prstGeom>
        </p:spPr>
      </p:pic>
    </p:spTree>
    <p:extLst>
      <p:ext uri="{BB962C8B-B14F-4D97-AF65-F5344CB8AC3E}">
        <p14:creationId xmlns:p14="http://schemas.microsoft.com/office/powerpoint/2010/main" val="61662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9"/>
        <p:cNvGrpSpPr/>
        <p:nvPr/>
      </p:nvGrpSpPr>
      <p:grpSpPr>
        <a:xfrm>
          <a:off x="0" y="0"/>
          <a:ext cx="0" cy="0"/>
          <a:chOff x="0" y="0"/>
          <a:chExt cx="0" cy="0"/>
        </a:xfrm>
      </p:grpSpPr>
      <p:sp>
        <p:nvSpPr>
          <p:cNvPr id="110" name="Google Shape;110;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1" name="Google Shape;111;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12" name="Google Shape;112;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5"/>
        <p:cNvGrpSpPr/>
        <p:nvPr/>
      </p:nvGrpSpPr>
      <p:grpSpPr>
        <a:xfrm>
          <a:off x="0" y="0"/>
          <a:ext cx="0" cy="0"/>
          <a:chOff x="0" y="0"/>
          <a:chExt cx="0" cy="0"/>
        </a:xfrm>
      </p:grpSpPr>
      <p:sp>
        <p:nvSpPr>
          <p:cNvPr id="116" name="Google Shape;116;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7" name="Google Shape;117;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8" name="Google Shape;118;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3" name="Google Shape;123;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24" name="Google Shape;124;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7"/>
        <p:cNvGrpSpPr/>
        <p:nvPr/>
      </p:nvGrpSpPr>
      <p:grpSpPr>
        <a:xfrm>
          <a:off x="0" y="0"/>
          <a:ext cx="0" cy="0"/>
          <a:chOff x="0" y="0"/>
          <a:chExt cx="0" cy="0"/>
        </a:xfrm>
      </p:grpSpPr>
      <p:grpSp>
        <p:nvGrpSpPr>
          <p:cNvPr id="128" name="Google Shape;128;p46"/>
          <p:cNvGrpSpPr/>
          <p:nvPr/>
        </p:nvGrpSpPr>
        <p:grpSpPr>
          <a:xfrm>
            <a:off x="0" y="5303520"/>
            <a:ext cx="12192000" cy="1639827"/>
            <a:chOff x="0" y="5303520"/>
            <a:chExt cx="12192000" cy="1639827"/>
          </a:xfrm>
        </p:grpSpPr>
        <p:pic>
          <p:nvPicPr>
            <p:cNvPr id="129" name="Google Shape;129;p4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0" name="Google Shape;130;p4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1" name="Google Shape;131;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47"/>
          <p:cNvGrpSpPr/>
          <p:nvPr/>
        </p:nvGrpSpPr>
        <p:grpSpPr>
          <a:xfrm>
            <a:off x="0" y="5303520"/>
            <a:ext cx="12192000" cy="1639827"/>
            <a:chOff x="0" y="5303520"/>
            <a:chExt cx="12192000" cy="1639827"/>
          </a:xfrm>
        </p:grpSpPr>
        <p:pic>
          <p:nvPicPr>
            <p:cNvPr id="139" name="Google Shape;139;p47"/>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0" name="Google Shape;140;p47"/>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80"/>
        <p:cNvGrpSpPr/>
        <p:nvPr/>
      </p:nvGrpSpPr>
      <p:grpSpPr>
        <a:xfrm>
          <a:off x="0" y="0"/>
          <a:ext cx="0" cy="0"/>
          <a:chOff x="0" y="0"/>
          <a:chExt cx="0" cy="0"/>
        </a:xfrm>
      </p:grpSpPr>
      <p:sp>
        <p:nvSpPr>
          <p:cNvPr id="181" name="Google Shape;181;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2" name="Google Shape;182;p51"/>
          <p:cNvGrpSpPr/>
          <p:nvPr/>
        </p:nvGrpSpPr>
        <p:grpSpPr>
          <a:xfrm>
            <a:off x="-208788" y="0"/>
            <a:ext cx="12609576" cy="2174490"/>
            <a:chOff x="0" y="5043119"/>
            <a:chExt cx="12192000" cy="1814883"/>
          </a:xfrm>
        </p:grpSpPr>
        <p:pic>
          <p:nvPicPr>
            <p:cNvPr id="183" name="Google Shape;183;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51"/>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5" name="Google Shape;185;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6" name="Google Shape;186;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93"/>
        <p:cNvGrpSpPr/>
        <p:nvPr/>
      </p:nvGrpSpPr>
      <p:grpSpPr>
        <a:xfrm>
          <a:off x="0" y="0"/>
          <a:ext cx="0" cy="0"/>
          <a:chOff x="0" y="0"/>
          <a:chExt cx="0" cy="0"/>
        </a:xfrm>
      </p:grpSpPr>
      <p:sp>
        <p:nvSpPr>
          <p:cNvPr id="194" name="Google Shape;194;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5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198" name="Google Shape;198;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0"/>
        <p:cNvGrpSpPr/>
        <p:nvPr/>
      </p:nvGrpSpPr>
      <p:grpSpPr>
        <a:xfrm>
          <a:off x="0" y="0"/>
          <a:ext cx="0" cy="0"/>
          <a:chOff x="0" y="0"/>
          <a:chExt cx="0" cy="0"/>
        </a:xfrm>
      </p:grpSpPr>
      <p:sp>
        <p:nvSpPr>
          <p:cNvPr id="201" name="Google Shape;201;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5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05" name="Google Shape;205;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07"/>
        <p:cNvGrpSpPr/>
        <p:nvPr/>
      </p:nvGrpSpPr>
      <p:grpSpPr>
        <a:xfrm>
          <a:off x="0" y="0"/>
          <a:ext cx="0" cy="0"/>
          <a:chOff x="0" y="0"/>
          <a:chExt cx="0" cy="0"/>
        </a:xfrm>
      </p:grpSpPr>
      <p:sp>
        <p:nvSpPr>
          <p:cNvPr id="208" name="Google Shape;208;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54"/>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2" name="Google Shape;212;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4"/>
        <p:cNvGrpSpPr/>
        <p:nvPr/>
      </p:nvGrpSpPr>
      <p:grpSpPr>
        <a:xfrm>
          <a:off x="0" y="0"/>
          <a:ext cx="0" cy="0"/>
          <a:chOff x="0" y="0"/>
          <a:chExt cx="0" cy="0"/>
        </a:xfrm>
      </p:grpSpPr>
      <p:sp>
        <p:nvSpPr>
          <p:cNvPr id="215" name="Google Shape;215;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55"/>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ext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D6EC6-8674-AA45-B575-1A94E7672FBF}"/>
              </a:ext>
            </a:extLst>
          </p:cNvPr>
          <p:cNvSpPr>
            <a:spLocks noGrp="1"/>
          </p:cNvSpPr>
          <p:nvPr>
            <p:ph type="title"/>
          </p:nvPr>
        </p:nvSpPr>
        <p:spPr>
          <a:xfrm>
            <a:off x="1787856" y="365125"/>
            <a:ext cx="9565943"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B1F6877E-2A62-9940-81D0-447564C5592B}"/>
              </a:ext>
            </a:extLst>
          </p:cNvPr>
          <p:cNvSpPr>
            <a:spLocks noGrp="1"/>
          </p:cNvSpPr>
          <p:nvPr>
            <p:ph idx="1"/>
          </p:nvPr>
        </p:nvSpPr>
        <p:spPr>
          <a:xfrm>
            <a:off x="1787856" y="1825625"/>
            <a:ext cx="9565943"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21" name="Grupo 20">
            <a:extLst>
              <a:ext uri="{FF2B5EF4-FFF2-40B4-BE49-F238E27FC236}">
                <a16:creationId xmlns:a16="http://schemas.microsoft.com/office/drawing/2014/main" id="{105E4767-BD13-3D47-AFCB-7FE38103F401}"/>
              </a:ext>
            </a:extLst>
          </p:cNvPr>
          <p:cNvGrpSpPr/>
          <p:nvPr userDrawn="1"/>
        </p:nvGrpSpPr>
        <p:grpSpPr>
          <a:xfrm>
            <a:off x="0" y="118224"/>
            <a:ext cx="1313073" cy="6650279"/>
            <a:chOff x="0" y="118224"/>
            <a:chExt cx="1313073" cy="6650279"/>
          </a:xfrm>
        </p:grpSpPr>
        <p:pic>
          <p:nvPicPr>
            <p:cNvPr id="23" name="object 2">
              <a:extLst>
                <a:ext uri="{FF2B5EF4-FFF2-40B4-BE49-F238E27FC236}">
                  <a16:creationId xmlns:a16="http://schemas.microsoft.com/office/drawing/2014/main" id="{F04126EA-D86B-B543-B500-840EB7E401C9}"/>
                </a:ext>
              </a:extLst>
            </p:cNvPr>
            <p:cNvPicPr/>
            <p:nvPr/>
          </p:nvPicPr>
          <p:blipFill>
            <a:blip r:embed="rId2" cstate="print"/>
            <a:stretch>
              <a:fillRect/>
            </a:stretch>
          </p:blipFill>
          <p:spPr>
            <a:xfrm>
              <a:off x="6940" y="2275488"/>
              <a:ext cx="196075" cy="196088"/>
            </a:xfrm>
            <a:prstGeom prst="rect">
              <a:avLst/>
            </a:prstGeom>
          </p:spPr>
        </p:pic>
        <p:sp>
          <p:nvSpPr>
            <p:cNvPr id="24" name="object 3">
              <a:extLst>
                <a:ext uri="{FF2B5EF4-FFF2-40B4-BE49-F238E27FC236}">
                  <a16:creationId xmlns:a16="http://schemas.microsoft.com/office/drawing/2014/main" id="{61EECB41-6C07-0E44-82FD-71AFF867C423}"/>
                </a:ext>
              </a:extLst>
            </p:cNvPr>
            <p:cNvSpPr/>
            <p:nvPr/>
          </p:nvSpPr>
          <p:spPr>
            <a:xfrm>
              <a:off x="435820" y="1842935"/>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25" name="object 4">
              <a:extLst>
                <a:ext uri="{FF2B5EF4-FFF2-40B4-BE49-F238E27FC236}">
                  <a16:creationId xmlns:a16="http://schemas.microsoft.com/office/drawing/2014/main" id="{6617C696-4F82-FD4D-96A0-ABF57B07AFC3}"/>
                </a:ext>
              </a:extLst>
            </p:cNvPr>
            <p:cNvSpPr/>
            <p:nvPr/>
          </p:nvSpPr>
          <p:spPr>
            <a:xfrm>
              <a:off x="0" y="3507418"/>
              <a:ext cx="675005" cy="734695"/>
            </a:xfrm>
            <a:custGeom>
              <a:avLst/>
              <a:gdLst/>
              <a:ahLst/>
              <a:cxnLst/>
              <a:rect l="l" t="t" r="r" b="b"/>
              <a:pathLst>
                <a:path w="675005" h="734695">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p:spPr>
          <p:txBody>
            <a:bodyPr wrap="square" lIns="0" tIns="0" rIns="0" bIns="0" rtlCol="0"/>
            <a:lstStyle/>
            <a:p>
              <a:endParaRPr/>
            </a:p>
          </p:txBody>
        </p:sp>
        <p:sp>
          <p:nvSpPr>
            <p:cNvPr id="26" name="object 5">
              <a:extLst>
                <a:ext uri="{FF2B5EF4-FFF2-40B4-BE49-F238E27FC236}">
                  <a16:creationId xmlns:a16="http://schemas.microsoft.com/office/drawing/2014/main" id="{9DB2AB06-D17B-6C46-91EC-071A4E3FD329}"/>
                </a:ext>
              </a:extLst>
            </p:cNvPr>
            <p:cNvSpPr/>
            <p:nvPr/>
          </p:nvSpPr>
          <p:spPr>
            <a:xfrm>
              <a:off x="0" y="4506305"/>
              <a:ext cx="1028700" cy="1167130"/>
            </a:xfrm>
            <a:custGeom>
              <a:avLst/>
              <a:gdLst/>
              <a:ahLst/>
              <a:cxnLst/>
              <a:rect l="l" t="t" r="r" b="b"/>
              <a:pathLst>
                <a:path w="1028700" h="1167129">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p:spPr>
          <p:txBody>
            <a:bodyPr wrap="square" lIns="0" tIns="0" rIns="0" bIns="0" rtlCol="0"/>
            <a:lstStyle/>
            <a:p>
              <a:endParaRPr/>
            </a:p>
          </p:txBody>
        </p:sp>
        <p:sp>
          <p:nvSpPr>
            <p:cNvPr id="27" name="object 6">
              <a:extLst>
                <a:ext uri="{FF2B5EF4-FFF2-40B4-BE49-F238E27FC236}">
                  <a16:creationId xmlns:a16="http://schemas.microsoft.com/office/drawing/2014/main" id="{20539240-E78E-4F41-ACAD-72CF4BE4DA18}"/>
                </a:ext>
              </a:extLst>
            </p:cNvPr>
            <p:cNvSpPr/>
            <p:nvPr/>
          </p:nvSpPr>
          <p:spPr>
            <a:xfrm>
              <a:off x="0" y="5923953"/>
              <a:ext cx="816610" cy="844550"/>
            </a:xfrm>
            <a:custGeom>
              <a:avLst/>
              <a:gdLst/>
              <a:ahLst/>
              <a:cxnLst/>
              <a:rect l="l" t="t" r="r" b="b"/>
              <a:pathLst>
                <a:path w="816610" h="84455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p:spPr>
          <p:txBody>
            <a:bodyPr wrap="square" lIns="0" tIns="0" rIns="0" bIns="0" rtlCol="0"/>
            <a:lstStyle/>
            <a:p>
              <a:endParaRPr/>
            </a:p>
          </p:txBody>
        </p:sp>
        <p:sp>
          <p:nvSpPr>
            <p:cNvPr id="28" name="object 7">
              <a:extLst>
                <a:ext uri="{FF2B5EF4-FFF2-40B4-BE49-F238E27FC236}">
                  <a16:creationId xmlns:a16="http://schemas.microsoft.com/office/drawing/2014/main" id="{7CEA53A2-08E6-4949-9A49-D65C67D77C69}"/>
                </a:ext>
              </a:extLst>
            </p:cNvPr>
            <p:cNvSpPr/>
            <p:nvPr/>
          </p:nvSpPr>
          <p:spPr>
            <a:xfrm>
              <a:off x="895737" y="5666113"/>
              <a:ext cx="343535" cy="343535"/>
            </a:xfrm>
            <a:custGeom>
              <a:avLst/>
              <a:gdLst/>
              <a:ahLst/>
              <a:cxnLst/>
              <a:rect l="l" t="t" r="r" b="b"/>
              <a:pathLst>
                <a:path w="343534" h="343535">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p:spPr>
          <p:txBody>
            <a:bodyPr wrap="square" lIns="0" tIns="0" rIns="0" bIns="0" rtlCol="0"/>
            <a:lstStyle/>
            <a:p>
              <a:endParaRPr/>
            </a:p>
          </p:txBody>
        </p:sp>
        <p:sp>
          <p:nvSpPr>
            <p:cNvPr id="29" name="object 8">
              <a:extLst>
                <a:ext uri="{FF2B5EF4-FFF2-40B4-BE49-F238E27FC236}">
                  <a16:creationId xmlns:a16="http://schemas.microsoft.com/office/drawing/2014/main" id="{669DD8B9-1481-AA4D-B9D6-085C8A0052B9}"/>
                </a:ext>
              </a:extLst>
            </p:cNvPr>
            <p:cNvSpPr/>
            <p:nvPr/>
          </p:nvSpPr>
          <p:spPr>
            <a:xfrm>
              <a:off x="788563" y="3390832"/>
              <a:ext cx="524510" cy="524510"/>
            </a:xfrm>
            <a:custGeom>
              <a:avLst/>
              <a:gdLst/>
              <a:ahLst/>
              <a:cxnLst/>
              <a:rect l="l" t="t" r="r" b="b"/>
              <a:pathLst>
                <a:path w="524510" h="52451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p:spPr>
          <p:txBody>
            <a:bodyPr wrap="square" lIns="0" tIns="0" rIns="0" bIns="0" rtlCol="0"/>
            <a:lstStyle/>
            <a:p>
              <a:endParaRPr/>
            </a:p>
          </p:txBody>
        </p:sp>
        <p:sp>
          <p:nvSpPr>
            <p:cNvPr id="30" name="object 9">
              <a:extLst>
                <a:ext uri="{FF2B5EF4-FFF2-40B4-BE49-F238E27FC236}">
                  <a16:creationId xmlns:a16="http://schemas.microsoft.com/office/drawing/2014/main" id="{C48AFCDB-E59F-9941-BFA9-4CE64E6EE045}"/>
                </a:ext>
              </a:extLst>
            </p:cNvPr>
            <p:cNvSpPr/>
            <p:nvPr/>
          </p:nvSpPr>
          <p:spPr>
            <a:xfrm>
              <a:off x="710570" y="4120818"/>
              <a:ext cx="343535" cy="343535"/>
            </a:xfrm>
            <a:custGeom>
              <a:avLst/>
              <a:gdLst/>
              <a:ahLst/>
              <a:cxnLst/>
              <a:rect l="l" t="t" r="r" b="b"/>
              <a:pathLst>
                <a:path w="343534" h="343535">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p:spPr>
          <p:txBody>
            <a:bodyPr wrap="square" lIns="0" tIns="0" rIns="0" bIns="0" rtlCol="0"/>
            <a:lstStyle/>
            <a:p>
              <a:endParaRPr/>
            </a:p>
          </p:txBody>
        </p:sp>
        <p:sp>
          <p:nvSpPr>
            <p:cNvPr id="31" name="object 10">
              <a:extLst>
                <a:ext uri="{FF2B5EF4-FFF2-40B4-BE49-F238E27FC236}">
                  <a16:creationId xmlns:a16="http://schemas.microsoft.com/office/drawing/2014/main" id="{6D3CD581-F9D5-CA4A-84A8-571E8BD3DC27}"/>
                </a:ext>
              </a:extLst>
            </p:cNvPr>
            <p:cNvSpPr/>
            <p:nvPr/>
          </p:nvSpPr>
          <p:spPr>
            <a:xfrm>
              <a:off x="0" y="2686642"/>
              <a:ext cx="552450" cy="687070"/>
            </a:xfrm>
            <a:custGeom>
              <a:avLst/>
              <a:gdLst/>
              <a:ahLst/>
              <a:cxnLst/>
              <a:rect l="l" t="t" r="r" b="b"/>
              <a:pathLst>
                <a:path w="552450" h="68707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p:spPr>
          <p:txBody>
            <a:bodyPr wrap="square" lIns="0" tIns="0" rIns="0" bIns="0" rtlCol="0"/>
            <a:lstStyle/>
            <a:p>
              <a:endParaRPr/>
            </a:p>
          </p:txBody>
        </p:sp>
        <p:sp>
          <p:nvSpPr>
            <p:cNvPr id="32" name="object 11">
              <a:extLst>
                <a:ext uri="{FF2B5EF4-FFF2-40B4-BE49-F238E27FC236}">
                  <a16:creationId xmlns:a16="http://schemas.microsoft.com/office/drawing/2014/main" id="{02380E97-2639-BA46-B9B4-DDCAF13F27F9}"/>
                </a:ext>
              </a:extLst>
            </p:cNvPr>
            <p:cNvSpPr/>
            <p:nvPr/>
          </p:nvSpPr>
          <p:spPr>
            <a:xfrm>
              <a:off x="632360" y="2956092"/>
              <a:ext cx="341630" cy="341630"/>
            </a:xfrm>
            <a:custGeom>
              <a:avLst/>
              <a:gdLst/>
              <a:ahLst/>
              <a:cxnLst/>
              <a:rect l="l" t="t" r="r" b="b"/>
              <a:pathLst>
                <a:path w="341630" h="341629">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p:spPr>
          <p:txBody>
            <a:bodyPr wrap="square" lIns="0" tIns="0" rIns="0" bIns="0" rtlCol="0"/>
            <a:lstStyle/>
            <a:p>
              <a:endParaRPr/>
            </a:p>
          </p:txBody>
        </p:sp>
        <p:sp>
          <p:nvSpPr>
            <p:cNvPr id="33" name="object 12">
              <a:extLst>
                <a:ext uri="{FF2B5EF4-FFF2-40B4-BE49-F238E27FC236}">
                  <a16:creationId xmlns:a16="http://schemas.microsoft.com/office/drawing/2014/main" id="{3660FDAB-77EB-E743-96F8-154C89E21428}"/>
                </a:ext>
              </a:extLst>
            </p:cNvPr>
            <p:cNvSpPr/>
            <p:nvPr/>
          </p:nvSpPr>
          <p:spPr>
            <a:xfrm>
              <a:off x="0" y="1551123"/>
              <a:ext cx="382905" cy="520700"/>
            </a:xfrm>
            <a:custGeom>
              <a:avLst/>
              <a:gdLst/>
              <a:ahLst/>
              <a:cxnLst/>
              <a:rect l="l" t="t" r="r" b="b"/>
              <a:pathLst>
                <a:path w="382905" h="52070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p:spPr>
          <p:txBody>
            <a:bodyPr wrap="square" lIns="0" tIns="0" rIns="0" bIns="0" rtlCol="0"/>
            <a:lstStyle/>
            <a:p>
              <a:endParaRPr/>
            </a:p>
          </p:txBody>
        </p:sp>
        <p:sp>
          <p:nvSpPr>
            <p:cNvPr id="34" name="object 13">
              <a:extLst>
                <a:ext uri="{FF2B5EF4-FFF2-40B4-BE49-F238E27FC236}">
                  <a16:creationId xmlns:a16="http://schemas.microsoft.com/office/drawing/2014/main" id="{802C9638-BF31-7F4C-B3FC-A9DEB87A5163}"/>
                </a:ext>
              </a:extLst>
            </p:cNvPr>
            <p:cNvSpPr/>
            <p:nvPr/>
          </p:nvSpPr>
          <p:spPr>
            <a:xfrm>
              <a:off x="302763" y="1154378"/>
              <a:ext cx="351155" cy="351155"/>
            </a:xfrm>
            <a:custGeom>
              <a:avLst/>
              <a:gdLst/>
              <a:ahLst/>
              <a:cxnLst/>
              <a:rect l="l" t="t" r="r" b="b"/>
              <a:pathLst>
                <a:path w="351155" h="351155">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p:spPr>
          <p:txBody>
            <a:bodyPr wrap="square" lIns="0" tIns="0" rIns="0" bIns="0" rtlCol="0"/>
            <a:lstStyle/>
            <a:p>
              <a:endParaRPr/>
            </a:p>
          </p:txBody>
        </p:sp>
        <p:sp>
          <p:nvSpPr>
            <p:cNvPr id="35" name="object 14">
              <a:extLst>
                <a:ext uri="{FF2B5EF4-FFF2-40B4-BE49-F238E27FC236}">
                  <a16:creationId xmlns:a16="http://schemas.microsoft.com/office/drawing/2014/main" id="{C4076A1D-B0F6-5249-9F52-748C0D5F527A}"/>
                </a:ext>
              </a:extLst>
            </p:cNvPr>
            <p:cNvSpPr/>
            <p:nvPr/>
          </p:nvSpPr>
          <p:spPr>
            <a:xfrm>
              <a:off x="0" y="118224"/>
              <a:ext cx="956310" cy="1144270"/>
            </a:xfrm>
            <a:custGeom>
              <a:avLst/>
              <a:gdLst/>
              <a:ahLst/>
              <a:cxnLst/>
              <a:rect l="l" t="t" r="r" b="b"/>
              <a:pathLst>
                <a:path w="956310" h="114427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p:spPr>
          <p:txBody>
            <a:bodyPr wrap="square" lIns="0" tIns="0" rIns="0" bIns="0" rtlCol="0"/>
            <a:lstStyle/>
            <a:p>
              <a:endParaRPr/>
            </a:p>
          </p:txBody>
        </p:sp>
      </p:grpSp>
    </p:spTree>
    <p:extLst>
      <p:ext uri="{BB962C8B-B14F-4D97-AF65-F5344CB8AC3E}">
        <p14:creationId xmlns:p14="http://schemas.microsoft.com/office/powerpoint/2010/main" val="1337129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ext and objects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C1817-8768-224F-8644-3FA98EBE4C2B}"/>
              </a:ext>
            </a:extLst>
          </p:cNvPr>
          <p:cNvSpPr>
            <a:spLocks noGrp="1"/>
          </p:cNvSpPr>
          <p:nvPr>
            <p:ph type="title"/>
          </p:nvPr>
        </p:nvSpPr>
        <p:spPr>
          <a:xfrm>
            <a:off x="838200" y="365125"/>
            <a:ext cx="9356678"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DC6A9515-CE38-764D-BCD1-20159F72FB3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Marcador de contenido 3">
            <a:extLst>
              <a:ext uri="{FF2B5EF4-FFF2-40B4-BE49-F238E27FC236}">
                <a16:creationId xmlns:a16="http://schemas.microsoft.com/office/drawing/2014/main" id="{A881C407-C2B0-C347-A7E6-ACD7340670C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8" name="Grupo 7">
            <a:extLst>
              <a:ext uri="{FF2B5EF4-FFF2-40B4-BE49-F238E27FC236}">
                <a16:creationId xmlns:a16="http://schemas.microsoft.com/office/drawing/2014/main" id="{CC072D38-9579-5A4C-A57B-450D7661F854}"/>
              </a:ext>
            </a:extLst>
          </p:cNvPr>
          <p:cNvGrpSpPr/>
          <p:nvPr userDrawn="1"/>
        </p:nvGrpSpPr>
        <p:grpSpPr>
          <a:xfrm rot="15886334">
            <a:off x="10623557" y="78627"/>
            <a:ext cx="1765287" cy="1591083"/>
            <a:chOff x="65562" y="75628"/>
            <a:chExt cx="1385843" cy="1249083"/>
          </a:xfrm>
        </p:grpSpPr>
        <p:sp>
          <p:nvSpPr>
            <p:cNvPr id="9" name="object 2">
              <a:extLst>
                <a:ext uri="{FF2B5EF4-FFF2-40B4-BE49-F238E27FC236}">
                  <a16:creationId xmlns:a16="http://schemas.microsoft.com/office/drawing/2014/main" id="{D808D56D-1008-B946-A43F-118C91E8BB1A}"/>
                </a:ext>
              </a:extLst>
            </p:cNvPr>
            <p:cNvSpPr/>
            <p:nvPr/>
          </p:nvSpPr>
          <p:spPr>
            <a:xfrm>
              <a:off x="214786" y="235907"/>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10" name="object 3">
              <a:extLst>
                <a:ext uri="{FF2B5EF4-FFF2-40B4-BE49-F238E27FC236}">
                  <a16:creationId xmlns:a16="http://schemas.microsoft.com/office/drawing/2014/main" id="{D5425948-7062-0C44-B6EC-32638FC216F6}"/>
                </a:ext>
              </a:extLst>
            </p:cNvPr>
            <p:cNvSpPr/>
            <p:nvPr/>
          </p:nvSpPr>
          <p:spPr>
            <a:xfrm>
              <a:off x="922324" y="191725"/>
              <a:ext cx="341630" cy="341630"/>
            </a:xfrm>
            <a:custGeom>
              <a:avLst/>
              <a:gdLst/>
              <a:ahLst/>
              <a:cxnLst/>
              <a:rect l="l" t="t" r="r" b="b"/>
              <a:pathLst>
                <a:path w="341630" h="34163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p:spPr>
          <p:txBody>
            <a:bodyPr wrap="square" lIns="0" tIns="0" rIns="0" bIns="0" rtlCol="0"/>
            <a:lstStyle/>
            <a:p>
              <a:endParaRPr/>
            </a:p>
          </p:txBody>
        </p:sp>
        <p:sp>
          <p:nvSpPr>
            <p:cNvPr id="11" name="object 4">
              <a:extLst>
                <a:ext uri="{FF2B5EF4-FFF2-40B4-BE49-F238E27FC236}">
                  <a16:creationId xmlns:a16="http://schemas.microsoft.com/office/drawing/2014/main" id="{9312FB03-F1D3-0E4C-91F6-7A226F2CE8F7}"/>
                </a:ext>
              </a:extLst>
            </p:cNvPr>
            <p:cNvSpPr/>
            <p:nvPr/>
          </p:nvSpPr>
          <p:spPr>
            <a:xfrm>
              <a:off x="835455" y="708761"/>
              <a:ext cx="615950" cy="615950"/>
            </a:xfrm>
            <a:custGeom>
              <a:avLst/>
              <a:gdLst/>
              <a:ahLst/>
              <a:cxnLst/>
              <a:rect l="l" t="t" r="r" b="b"/>
              <a:pathLst>
                <a:path w="615950" h="61595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p:spPr>
          <p:txBody>
            <a:bodyPr wrap="square" lIns="0" tIns="0" rIns="0" bIns="0" rtlCol="0"/>
            <a:lstStyle/>
            <a:p>
              <a:endParaRPr/>
            </a:p>
          </p:txBody>
        </p:sp>
        <p:pic>
          <p:nvPicPr>
            <p:cNvPr id="12" name="object 5">
              <a:extLst>
                <a:ext uri="{FF2B5EF4-FFF2-40B4-BE49-F238E27FC236}">
                  <a16:creationId xmlns:a16="http://schemas.microsoft.com/office/drawing/2014/main" id="{C34033A5-55BC-2749-8CAD-16F414EED76B}"/>
                </a:ext>
              </a:extLst>
            </p:cNvPr>
            <p:cNvPicPr/>
            <p:nvPr/>
          </p:nvPicPr>
          <p:blipFill>
            <a:blip r:embed="rId2" cstate="print"/>
            <a:stretch>
              <a:fillRect/>
            </a:stretch>
          </p:blipFill>
          <p:spPr>
            <a:xfrm>
              <a:off x="65562" y="688900"/>
              <a:ext cx="152260" cy="152260"/>
            </a:xfrm>
            <a:prstGeom prst="rect">
              <a:avLst/>
            </a:prstGeom>
          </p:spPr>
        </p:pic>
        <p:sp>
          <p:nvSpPr>
            <p:cNvPr id="13" name="object 6">
              <a:extLst>
                <a:ext uri="{FF2B5EF4-FFF2-40B4-BE49-F238E27FC236}">
                  <a16:creationId xmlns:a16="http://schemas.microsoft.com/office/drawing/2014/main" id="{AD3A3A48-F955-674E-8FA8-7832B3239025}"/>
                </a:ext>
              </a:extLst>
            </p:cNvPr>
            <p:cNvSpPr/>
            <p:nvPr/>
          </p:nvSpPr>
          <p:spPr>
            <a:xfrm>
              <a:off x="416514" y="1005155"/>
              <a:ext cx="297180" cy="297180"/>
            </a:xfrm>
            <a:custGeom>
              <a:avLst/>
              <a:gdLst/>
              <a:ahLst/>
              <a:cxnLst/>
              <a:rect l="l" t="t" r="r" b="b"/>
              <a:pathLst>
                <a:path w="297180" h="29718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p:spPr>
          <p:txBody>
            <a:bodyPr wrap="square" lIns="0" tIns="0" rIns="0" bIns="0" rtlCol="0"/>
            <a:lstStyle/>
            <a:p>
              <a:endParaRPr/>
            </a:p>
          </p:txBody>
        </p:sp>
        <p:pic>
          <p:nvPicPr>
            <p:cNvPr id="14" name="object 7">
              <a:extLst>
                <a:ext uri="{FF2B5EF4-FFF2-40B4-BE49-F238E27FC236}">
                  <a16:creationId xmlns:a16="http://schemas.microsoft.com/office/drawing/2014/main" id="{FF48C7D1-9188-0644-8425-AD28288D2A8D}"/>
                </a:ext>
              </a:extLst>
            </p:cNvPr>
            <p:cNvPicPr/>
            <p:nvPr/>
          </p:nvPicPr>
          <p:blipFill>
            <a:blip r:embed="rId3" cstate="print"/>
            <a:stretch>
              <a:fillRect/>
            </a:stretch>
          </p:blipFill>
          <p:spPr>
            <a:xfrm>
              <a:off x="118451" y="75628"/>
              <a:ext cx="238142" cy="238142"/>
            </a:xfrm>
            <a:prstGeom prst="rect">
              <a:avLst/>
            </a:prstGeom>
          </p:spPr>
        </p:pic>
      </p:grpSp>
    </p:spTree>
    <p:extLst>
      <p:ext uri="{BB962C8B-B14F-4D97-AF65-F5344CB8AC3E}">
        <p14:creationId xmlns:p14="http://schemas.microsoft.com/office/powerpoint/2010/main" val="2091159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and objects" type="obj">
  <p:cSld name="OBJEC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1787856" y="365125"/>
            <a:ext cx="95659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1787856" y="1825625"/>
            <a:ext cx="956594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47" name="Google Shape;47;p60"/>
          <p:cNvGrpSpPr/>
          <p:nvPr/>
        </p:nvGrpSpPr>
        <p:grpSpPr>
          <a:xfrm>
            <a:off x="0" y="118224"/>
            <a:ext cx="1313073" cy="6650279"/>
            <a:chOff x="0" y="118224"/>
            <a:chExt cx="1313073" cy="6650279"/>
          </a:xfrm>
        </p:grpSpPr>
        <p:pic>
          <p:nvPicPr>
            <p:cNvPr id="48" name="Google Shape;48;p60"/>
            <p:cNvPicPr preferRelativeResize="0"/>
            <p:nvPr/>
          </p:nvPicPr>
          <p:blipFill rotWithShape="1">
            <a:blip r:embed="rId2">
              <a:alphaModFix/>
            </a:blip>
            <a:srcRect/>
            <a:stretch/>
          </p:blipFill>
          <p:spPr>
            <a:xfrm>
              <a:off x="6940" y="2275488"/>
              <a:ext cx="196075" cy="196088"/>
            </a:xfrm>
            <a:prstGeom prst="rect">
              <a:avLst/>
            </a:prstGeom>
            <a:noFill/>
            <a:ln>
              <a:noFill/>
            </a:ln>
          </p:spPr>
        </p:pic>
        <p:sp>
          <p:nvSpPr>
            <p:cNvPr id="49" name="Google Shape;49;p60"/>
            <p:cNvSpPr/>
            <p:nvPr/>
          </p:nvSpPr>
          <p:spPr>
            <a:xfrm>
              <a:off x="435820" y="1842935"/>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60"/>
            <p:cNvSpPr/>
            <p:nvPr/>
          </p:nvSpPr>
          <p:spPr>
            <a:xfrm>
              <a:off x="0" y="3507418"/>
              <a:ext cx="675005" cy="734695"/>
            </a:xfrm>
            <a:custGeom>
              <a:avLst/>
              <a:gdLst/>
              <a:ahLst/>
              <a:cxnLst/>
              <a:rect l="l" t="t" r="r" b="b"/>
              <a:pathLst>
                <a:path w="675005" h="734695" extrusionOk="0">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60"/>
            <p:cNvSpPr/>
            <p:nvPr/>
          </p:nvSpPr>
          <p:spPr>
            <a:xfrm>
              <a:off x="0" y="4506305"/>
              <a:ext cx="1028700" cy="1167130"/>
            </a:xfrm>
            <a:custGeom>
              <a:avLst/>
              <a:gdLst/>
              <a:ahLst/>
              <a:cxnLst/>
              <a:rect l="l" t="t" r="r" b="b"/>
              <a:pathLst>
                <a:path w="1028700" h="1167129" extrusionOk="0">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60"/>
            <p:cNvSpPr/>
            <p:nvPr/>
          </p:nvSpPr>
          <p:spPr>
            <a:xfrm>
              <a:off x="0" y="5923953"/>
              <a:ext cx="816610" cy="844550"/>
            </a:xfrm>
            <a:custGeom>
              <a:avLst/>
              <a:gdLst/>
              <a:ahLst/>
              <a:cxnLst/>
              <a:rect l="l" t="t" r="r" b="b"/>
              <a:pathLst>
                <a:path w="816610" h="844550" extrusionOk="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60"/>
            <p:cNvSpPr/>
            <p:nvPr/>
          </p:nvSpPr>
          <p:spPr>
            <a:xfrm>
              <a:off x="895737" y="5666113"/>
              <a:ext cx="343535" cy="343535"/>
            </a:xfrm>
            <a:custGeom>
              <a:avLst/>
              <a:gdLst/>
              <a:ahLst/>
              <a:cxnLst/>
              <a:rect l="l" t="t" r="r" b="b"/>
              <a:pathLst>
                <a:path w="343534" h="343535" extrusionOk="0">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60"/>
            <p:cNvSpPr/>
            <p:nvPr/>
          </p:nvSpPr>
          <p:spPr>
            <a:xfrm>
              <a:off x="788563" y="3390832"/>
              <a:ext cx="524510" cy="524510"/>
            </a:xfrm>
            <a:custGeom>
              <a:avLst/>
              <a:gdLst/>
              <a:ahLst/>
              <a:cxnLst/>
              <a:rect l="l" t="t" r="r" b="b"/>
              <a:pathLst>
                <a:path w="524510" h="524510" extrusionOk="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60"/>
            <p:cNvSpPr/>
            <p:nvPr/>
          </p:nvSpPr>
          <p:spPr>
            <a:xfrm>
              <a:off x="710570" y="4120818"/>
              <a:ext cx="343535" cy="343535"/>
            </a:xfrm>
            <a:custGeom>
              <a:avLst/>
              <a:gdLst/>
              <a:ahLst/>
              <a:cxnLst/>
              <a:rect l="l" t="t" r="r" b="b"/>
              <a:pathLst>
                <a:path w="343534" h="343535" extrusionOk="0">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60"/>
            <p:cNvSpPr/>
            <p:nvPr/>
          </p:nvSpPr>
          <p:spPr>
            <a:xfrm>
              <a:off x="0" y="2686642"/>
              <a:ext cx="552450" cy="687070"/>
            </a:xfrm>
            <a:custGeom>
              <a:avLst/>
              <a:gdLst/>
              <a:ahLst/>
              <a:cxnLst/>
              <a:rect l="l" t="t" r="r" b="b"/>
              <a:pathLst>
                <a:path w="552450" h="687070" extrusionOk="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60"/>
            <p:cNvSpPr/>
            <p:nvPr/>
          </p:nvSpPr>
          <p:spPr>
            <a:xfrm>
              <a:off x="632360" y="2956092"/>
              <a:ext cx="341630" cy="341630"/>
            </a:xfrm>
            <a:custGeom>
              <a:avLst/>
              <a:gdLst/>
              <a:ahLst/>
              <a:cxnLst/>
              <a:rect l="l" t="t" r="r" b="b"/>
              <a:pathLst>
                <a:path w="341630" h="341629" extrusionOk="0">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60"/>
            <p:cNvSpPr/>
            <p:nvPr/>
          </p:nvSpPr>
          <p:spPr>
            <a:xfrm>
              <a:off x="0" y="1551123"/>
              <a:ext cx="382905" cy="520700"/>
            </a:xfrm>
            <a:custGeom>
              <a:avLst/>
              <a:gdLst/>
              <a:ahLst/>
              <a:cxnLst/>
              <a:rect l="l" t="t" r="r" b="b"/>
              <a:pathLst>
                <a:path w="382905" h="520700" extrusionOk="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60"/>
            <p:cNvSpPr/>
            <p:nvPr/>
          </p:nvSpPr>
          <p:spPr>
            <a:xfrm>
              <a:off x="302763" y="1154378"/>
              <a:ext cx="351155" cy="351155"/>
            </a:xfrm>
            <a:custGeom>
              <a:avLst/>
              <a:gdLst/>
              <a:ahLst/>
              <a:cxnLst/>
              <a:rect l="l" t="t" r="r" b="b"/>
              <a:pathLst>
                <a:path w="351155" h="351155" extrusionOk="0">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60"/>
            <p:cNvSpPr/>
            <p:nvPr/>
          </p:nvSpPr>
          <p:spPr>
            <a:xfrm>
              <a:off x="0" y="118224"/>
              <a:ext cx="956310" cy="1144270"/>
            </a:xfrm>
            <a:custGeom>
              <a:avLst/>
              <a:gdLst/>
              <a:ahLst/>
              <a:cxnLst/>
              <a:rect l="l" t="t" r="r" b="b"/>
              <a:pathLst>
                <a:path w="956310" h="1144270" extrusionOk="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extrusionOk="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ex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C1812-9BA9-BD4B-8195-DECB1CFD0236}"/>
              </a:ext>
            </a:extLst>
          </p:cNvPr>
          <p:cNvSpPr>
            <a:spLocks noGrp="1"/>
          </p:cNvSpPr>
          <p:nvPr>
            <p:ph type="title"/>
          </p:nvPr>
        </p:nvSpPr>
        <p:spPr/>
        <p:txBody>
          <a:bodyPr/>
          <a:lstStyle>
            <a:lvl1pPr>
              <a:defRPr b="1">
                <a:solidFill>
                  <a:srgbClr val="415E7C"/>
                </a:solidFill>
              </a:defRPr>
            </a:lvl1pPr>
          </a:lstStyle>
          <a:p>
            <a:r>
              <a:rPr lang="es-MX" dirty="0"/>
              <a:t>Haz clic para modificar el estilo de título del patrón</a:t>
            </a:r>
            <a:endParaRPr lang="en-GB" dirty="0"/>
          </a:p>
        </p:txBody>
      </p:sp>
      <p:grpSp>
        <p:nvGrpSpPr>
          <p:cNvPr id="31" name="Grupo 30">
            <a:extLst>
              <a:ext uri="{FF2B5EF4-FFF2-40B4-BE49-F238E27FC236}">
                <a16:creationId xmlns:a16="http://schemas.microsoft.com/office/drawing/2014/main" id="{1307D63E-9A8E-C240-AF98-6CE992E4DEC4}"/>
              </a:ext>
            </a:extLst>
          </p:cNvPr>
          <p:cNvGrpSpPr/>
          <p:nvPr userDrawn="1"/>
        </p:nvGrpSpPr>
        <p:grpSpPr>
          <a:xfrm>
            <a:off x="114714" y="5834381"/>
            <a:ext cx="11955892" cy="1023226"/>
            <a:chOff x="129463" y="5834381"/>
            <a:chExt cx="11955892" cy="1023226"/>
          </a:xfrm>
        </p:grpSpPr>
        <p:pic>
          <p:nvPicPr>
            <p:cNvPr id="32" name="object 2">
              <a:extLst>
                <a:ext uri="{FF2B5EF4-FFF2-40B4-BE49-F238E27FC236}">
                  <a16:creationId xmlns:a16="http://schemas.microsoft.com/office/drawing/2014/main" id="{C9B5B2C0-D7B8-4C43-8360-A1DACF7FDD7D}"/>
                </a:ext>
              </a:extLst>
            </p:cNvPr>
            <p:cNvPicPr/>
            <p:nvPr/>
          </p:nvPicPr>
          <p:blipFill>
            <a:blip r:embed="rId2" cstate="print"/>
            <a:stretch>
              <a:fillRect/>
            </a:stretch>
          </p:blipFill>
          <p:spPr>
            <a:xfrm>
              <a:off x="2286730" y="6724373"/>
              <a:ext cx="196087" cy="132623"/>
            </a:xfrm>
            <a:prstGeom prst="rect">
              <a:avLst/>
            </a:prstGeom>
          </p:spPr>
        </p:pic>
        <p:sp>
          <p:nvSpPr>
            <p:cNvPr id="33" name="object 3">
              <a:extLst>
                <a:ext uri="{FF2B5EF4-FFF2-40B4-BE49-F238E27FC236}">
                  <a16:creationId xmlns:a16="http://schemas.microsoft.com/office/drawing/2014/main" id="{749A1041-67F9-C94A-A427-F824A7CFEC3E}"/>
                </a:ext>
              </a:extLst>
            </p:cNvPr>
            <p:cNvSpPr/>
            <p:nvPr/>
          </p:nvSpPr>
          <p:spPr>
            <a:xfrm>
              <a:off x="1854177" y="5834381"/>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34" name="object 4">
              <a:extLst>
                <a:ext uri="{FF2B5EF4-FFF2-40B4-BE49-F238E27FC236}">
                  <a16:creationId xmlns:a16="http://schemas.microsoft.com/office/drawing/2014/main" id="{C3C48AAB-3878-314A-B9CA-0EADB3D681FC}"/>
                </a:ext>
              </a:extLst>
            </p:cNvPr>
            <p:cNvSpPr/>
            <p:nvPr/>
          </p:nvSpPr>
          <p:spPr>
            <a:xfrm>
              <a:off x="3597898" y="6424361"/>
              <a:ext cx="734695" cy="433070"/>
            </a:xfrm>
            <a:custGeom>
              <a:avLst/>
              <a:gdLst/>
              <a:ahLst/>
              <a:cxnLst/>
              <a:rect l="l" t="t" r="r" b="b"/>
              <a:pathLst>
                <a:path w="734695" h="43307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p:spPr>
          <p:txBody>
            <a:bodyPr wrap="square" lIns="0" tIns="0" rIns="0" bIns="0" rtlCol="0"/>
            <a:lstStyle/>
            <a:p>
              <a:endParaRPr/>
            </a:p>
          </p:txBody>
        </p:sp>
        <p:sp>
          <p:nvSpPr>
            <p:cNvPr id="35" name="object 5">
              <a:extLst>
                <a:ext uri="{FF2B5EF4-FFF2-40B4-BE49-F238E27FC236}">
                  <a16:creationId xmlns:a16="http://schemas.microsoft.com/office/drawing/2014/main" id="{A570732F-E585-8D4B-B152-3672C7DD7B43}"/>
                </a:ext>
              </a:extLst>
            </p:cNvPr>
            <p:cNvSpPr/>
            <p:nvPr/>
          </p:nvSpPr>
          <p:spPr>
            <a:xfrm>
              <a:off x="4543957" y="6017589"/>
              <a:ext cx="1167130" cy="839469"/>
            </a:xfrm>
            <a:custGeom>
              <a:avLst/>
              <a:gdLst/>
              <a:ahLst/>
              <a:cxnLst/>
              <a:rect l="l" t="t" r="r" b="b"/>
              <a:pathLst>
                <a:path w="1167129" h="83947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p:spPr>
          <p:txBody>
            <a:bodyPr wrap="square" lIns="0" tIns="0" rIns="0" bIns="0" rtlCol="0"/>
            <a:lstStyle/>
            <a:p>
              <a:endParaRPr/>
            </a:p>
          </p:txBody>
        </p:sp>
        <p:sp>
          <p:nvSpPr>
            <p:cNvPr id="36" name="object 6">
              <a:extLst>
                <a:ext uri="{FF2B5EF4-FFF2-40B4-BE49-F238E27FC236}">
                  <a16:creationId xmlns:a16="http://schemas.microsoft.com/office/drawing/2014/main" id="{A196F325-BE8B-7F4E-96DE-7B1652E2CA21}"/>
                </a:ext>
              </a:extLst>
            </p:cNvPr>
            <p:cNvSpPr/>
            <p:nvPr/>
          </p:nvSpPr>
          <p:spPr>
            <a:xfrm>
              <a:off x="5662307" y="5942698"/>
              <a:ext cx="1104265" cy="914400"/>
            </a:xfrm>
            <a:custGeom>
              <a:avLst/>
              <a:gdLst/>
              <a:ahLst/>
              <a:cxnLst/>
              <a:rect l="l" t="t" r="r" b="b"/>
              <a:pathLst>
                <a:path w="1104265" h="91440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p:spPr>
          <p:txBody>
            <a:bodyPr wrap="square" lIns="0" tIns="0" rIns="0" bIns="0" rtlCol="0"/>
            <a:lstStyle/>
            <a:p>
              <a:endParaRPr/>
            </a:p>
          </p:txBody>
        </p:sp>
        <p:sp>
          <p:nvSpPr>
            <p:cNvPr id="37" name="object 7">
              <a:extLst>
                <a:ext uri="{FF2B5EF4-FFF2-40B4-BE49-F238E27FC236}">
                  <a16:creationId xmlns:a16="http://schemas.microsoft.com/office/drawing/2014/main" id="{28E732B8-D369-804A-B6E8-DB2BBEC8369C}"/>
                </a:ext>
              </a:extLst>
            </p:cNvPr>
            <p:cNvSpPr/>
            <p:nvPr/>
          </p:nvSpPr>
          <p:spPr>
            <a:xfrm>
              <a:off x="3402074" y="5876809"/>
              <a:ext cx="524510" cy="524510"/>
            </a:xfrm>
            <a:custGeom>
              <a:avLst/>
              <a:gdLst/>
              <a:ahLst/>
              <a:cxnLst/>
              <a:rect l="l" t="t" r="r" b="b"/>
              <a:pathLst>
                <a:path w="524510" h="52451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p:spPr>
          <p:txBody>
            <a:bodyPr wrap="square" lIns="0" tIns="0" rIns="0" bIns="0" rtlCol="0"/>
            <a:lstStyle/>
            <a:p>
              <a:endParaRPr/>
            </a:p>
          </p:txBody>
        </p:sp>
        <p:sp>
          <p:nvSpPr>
            <p:cNvPr id="38" name="object 8">
              <a:extLst>
                <a:ext uri="{FF2B5EF4-FFF2-40B4-BE49-F238E27FC236}">
                  <a16:creationId xmlns:a16="http://schemas.microsoft.com/office/drawing/2014/main" id="{E2FA586A-88A4-A344-A925-A69F3704B934}"/>
                </a:ext>
              </a:extLst>
            </p:cNvPr>
            <p:cNvSpPr/>
            <p:nvPr/>
          </p:nvSpPr>
          <p:spPr>
            <a:xfrm>
              <a:off x="4132060" y="5873460"/>
              <a:ext cx="343535" cy="343535"/>
            </a:xfrm>
            <a:custGeom>
              <a:avLst/>
              <a:gdLst/>
              <a:ahLst/>
              <a:cxnLst/>
              <a:rect l="l" t="t" r="r" b="b"/>
              <a:pathLst>
                <a:path w="343535" h="343535">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p:spPr>
          <p:txBody>
            <a:bodyPr wrap="square" lIns="0" tIns="0" rIns="0" bIns="0" rtlCol="0"/>
            <a:lstStyle/>
            <a:p>
              <a:endParaRPr/>
            </a:p>
          </p:txBody>
        </p:sp>
        <p:sp>
          <p:nvSpPr>
            <p:cNvPr id="39" name="object 9">
              <a:extLst>
                <a:ext uri="{FF2B5EF4-FFF2-40B4-BE49-F238E27FC236}">
                  <a16:creationId xmlns:a16="http://schemas.microsoft.com/office/drawing/2014/main" id="{99D3F400-55A4-CB41-A464-8D953E884370}"/>
                </a:ext>
              </a:extLst>
            </p:cNvPr>
            <p:cNvSpPr/>
            <p:nvPr/>
          </p:nvSpPr>
          <p:spPr>
            <a:xfrm>
              <a:off x="2697889" y="6375092"/>
              <a:ext cx="687070" cy="481965"/>
            </a:xfrm>
            <a:custGeom>
              <a:avLst/>
              <a:gdLst/>
              <a:ahLst/>
              <a:cxnLst/>
              <a:rect l="l" t="t" r="r" b="b"/>
              <a:pathLst>
                <a:path w="687070" h="481965">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p:spPr>
          <p:txBody>
            <a:bodyPr wrap="square" lIns="0" tIns="0" rIns="0" bIns="0" rtlCol="0"/>
            <a:lstStyle/>
            <a:p>
              <a:endParaRPr/>
            </a:p>
          </p:txBody>
        </p:sp>
        <p:sp>
          <p:nvSpPr>
            <p:cNvPr id="40" name="object 10">
              <a:extLst>
                <a:ext uri="{FF2B5EF4-FFF2-40B4-BE49-F238E27FC236}">
                  <a16:creationId xmlns:a16="http://schemas.microsoft.com/office/drawing/2014/main" id="{837DA01E-290E-5545-8118-849AAE864FA1}"/>
                </a:ext>
              </a:extLst>
            </p:cNvPr>
            <p:cNvSpPr/>
            <p:nvPr/>
          </p:nvSpPr>
          <p:spPr>
            <a:xfrm>
              <a:off x="2967334" y="5953587"/>
              <a:ext cx="341630" cy="341630"/>
            </a:xfrm>
            <a:custGeom>
              <a:avLst/>
              <a:gdLst/>
              <a:ahLst/>
              <a:cxnLst/>
              <a:rect l="l" t="t" r="r" b="b"/>
              <a:pathLst>
                <a:path w="341629" h="341629">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p:spPr>
          <p:txBody>
            <a:bodyPr wrap="square" lIns="0" tIns="0" rIns="0" bIns="0" rtlCol="0"/>
            <a:lstStyle/>
            <a:p>
              <a:endParaRPr/>
            </a:p>
          </p:txBody>
        </p:sp>
        <p:sp>
          <p:nvSpPr>
            <p:cNvPr id="41" name="object 11">
              <a:extLst>
                <a:ext uri="{FF2B5EF4-FFF2-40B4-BE49-F238E27FC236}">
                  <a16:creationId xmlns:a16="http://schemas.microsoft.com/office/drawing/2014/main" id="{7816CC7A-15A7-214B-94BB-AD14B1EBCC24}"/>
                </a:ext>
              </a:extLst>
            </p:cNvPr>
            <p:cNvSpPr/>
            <p:nvPr/>
          </p:nvSpPr>
          <p:spPr>
            <a:xfrm>
              <a:off x="1562369" y="6544742"/>
              <a:ext cx="520700" cy="312420"/>
            </a:xfrm>
            <a:custGeom>
              <a:avLst/>
              <a:gdLst/>
              <a:ahLst/>
              <a:cxnLst/>
              <a:rect l="l" t="t" r="r" b="b"/>
              <a:pathLst>
                <a:path w="520700" h="31242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p:spPr>
          <p:txBody>
            <a:bodyPr wrap="square" lIns="0" tIns="0" rIns="0" bIns="0" rtlCol="0"/>
            <a:lstStyle/>
            <a:p>
              <a:endParaRPr/>
            </a:p>
          </p:txBody>
        </p:sp>
        <p:sp>
          <p:nvSpPr>
            <p:cNvPr id="42" name="object 12">
              <a:extLst>
                <a:ext uri="{FF2B5EF4-FFF2-40B4-BE49-F238E27FC236}">
                  <a16:creationId xmlns:a16="http://schemas.microsoft.com/office/drawing/2014/main" id="{77A5FE3C-C291-9A47-9D0A-1549FB2B155D}"/>
                </a:ext>
              </a:extLst>
            </p:cNvPr>
            <p:cNvSpPr/>
            <p:nvPr/>
          </p:nvSpPr>
          <p:spPr>
            <a:xfrm>
              <a:off x="1165620" y="6273641"/>
              <a:ext cx="351155" cy="351155"/>
            </a:xfrm>
            <a:custGeom>
              <a:avLst/>
              <a:gdLst/>
              <a:ahLst/>
              <a:cxnLst/>
              <a:rect l="l" t="t" r="r" b="b"/>
              <a:pathLst>
                <a:path w="351155" h="351154">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p:spPr>
          <p:txBody>
            <a:bodyPr wrap="square" lIns="0" tIns="0" rIns="0" bIns="0" rtlCol="0"/>
            <a:lstStyle/>
            <a:p>
              <a:endParaRPr/>
            </a:p>
          </p:txBody>
        </p:sp>
        <p:sp>
          <p:nvSpPr>
            <p:cNvPr id="43" name="object 13">
              <a:extLst>
                <a:ext uri="{FF2B5EF4-FFF2-40B4-BE49-F238E27FC236}">
                  <a16:creationId xmlns:a16="http://schemas.microsoft.com/office/drawing/2014/main" id="{DDBC7958-8EE4-1A43-90AF-9A3A88515F92}"/>
                </a:ext>
              </a:extLst>
            </p:cNvPr>
            <p:cNvSpPr/>
            <p:nvPr/>
          </p:nvSpPr>
          <p:spPr>
            <a:xfrm>
              <a:off x="129463" y="5971578"/>
              <a:ext cx="1127125" cy="885825"/>
            </a:xfrm>
            <a:custGeom>
              <a:avLst/>
              <a:gdLst/>
              <a:ahLst/>
              <a:cxnLst/>
              <a:rect l="l" t="t" r="r" b="b"/>
              <a:pathLst>
                <a:path w="1127125" h="885825">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p:spPr>
          <p:txBody>
            <a:bodyPr wrap="square" lIns="0" tIns="0" rIns="0" bIns="0" rtlCol="0"/>
            <a:lstStyle/>
            <a:p>
              <a:endParaRPr/>
            </a:p>
          </p:txBody>
        </p:sp>
        <p:pic>
          <p:nvPicPr>
            <p:cNvPr id="44" name="object 14">
              <a:extLst>
                <a:ext uri="{FF2B5EF4-FFF2-40B4-BE49-F238E27FC236}">
                  <a16:creationId xmlns:a16="http://schemas.microsoft.com/office/drawing/2014/main" id="{DE68AE20-C4F9-3F47-99D1-0D9FC52E5239}"/>
                </a:ext>
              </a:extLst>
            </p:cNvPr>
            <p:cNvPicPr/>
            <p:nvPr/>
          </p:nvPicPr>
          <p:blipFill>
            <a:blip r:embed="rId3" cstate="print"/>
            <a:stretch>
              <a:fillRect/>
            </a:stretch>
          </p:blipFill>
          <p:spPr>
            <a:xfrm>
              <a:off x="7893903" y="6099785"/>
              <a:ext cx="196088" cy="196087"/>
            </a:xfrm>
            <a:prstGeom prst="rect">
              <a:avLst/>
            </a:prstGeom>
          </p:spPr>
        </p:pic>
        <p:sp>
          <p:nvSpPr>
            <p:cNvPr id="45" name="object 15">
              <a:extLst>
                <a:ext uri="{FF2B5EF4-FFF2-40B4-BE49-F238E27FC236}">
                  <a16:creationId xmlns:a16="http://schemas.microsoft.com/office/drawing/2014/main" id="{DBFF78AA-130A-D644-B391-3350B4871DFC}"/>
                </a:ext>
              </a:extLst>
            </p:cNvPr>
            <p:cNvSpPr/>
            <p:nvPr/>
          </p:nvSpPr>
          <p:spPr>
            <a:xfrm>
              <a:off x="7865364" y="6528677"/>
              <a:ext cx="657225" cy="328930"/>
            </a:xfrm>
            <a:custGeom>
              <a:avLst/>
              <a:gdLst/>
              <a:ahLst/>
              <a:cxnLst/>
              <a:rect l="l" t="t" r="r" b="b"/>
              <a:pathLst>
                <a:path w="657225" h="328929">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p:spPr>
          <p:txBody>
            <a:bodyPr wrap="square" lIns="0" tIns="0" rIns="0" bIns="0" rtlCol="0"/>
            <a:lstStyle/>
            <a:p>
              <a:endParaRPr/>
            </a:p>
          </p:txBody>
        </p:sp>
        <p:sp>
          <p:nvSpPr>
            <p:cNvPr id="46" name="object 16">
              <a:extLst>
                <a:ext uri="{FF2B5EF4-FFF2-40B4-BE49-F238E27FC236}">
                  <a16:creationId xmlns:a16="http://schemas.microsoft.com/office/drawing/2014/main" id="{2F88C793-B68C-0844-964C-6EFE2E1316C6}"/>
                </a:ext>
              </a:extLst>
            </p:cNvPr>
            <p:cNvSpPr/>
            <p:nvPr/>
          </p:nvSpPr>
          <p:spPr>
            <a:xfrm>
              <a:off x="9217532" y="6461680"/>
              <a:ext cx="734695" cy="395605"/>
            </a:xfrm>
            <a:custGeom>
              <a:avLst/>
              <a:gdLst/>
              <a:ahLst/>
              <a:cxnLst/>
              <a:rect l="l" t="t" r="r" b="b"/>
              <a:pathLst>
                <a:path w="734695" h="395604">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p:spPr>
          <p:txBody>
            <a:bodyPr wrap="square" lIns="0" tIns="0" rIns="0" bIns="0" rtlCol="0"/>
            <a:lstStyle/>
            <a:p>
              <a:endParaRPr/>
            </a:p>
          </p:txBody>
        </p:sp>
        <p:sp>
          <p:nvSpPr>
            <p:cNvPr id="47" name="object 17">
              <a:extLst>
                <a:ext uri="{FF2B5EF4-FFF2-40B4-BE49-F238E27FC236}">
                  <a16:creationId xmlns:a16="http://schemas.microsoft.com/office/drawing/2014/main" id="{36869FB7-160E-8643-9D6A-6FEFAEE6A401}"/>
                </a:ext>
              </a:extLst>
            </p:cNvPr>
            <p:cNvSpPr/>
            <p:nvPr/>
          </p:nvSpPr>
          <p:spPr>
            <a:xfrm>
              <a:off x="10212844" y="6200900"/>
              <a:ext cx="986790" cy="656590"/>
            </a:xfrm>
            <a:custGeom>
              <a:avLst/>
              <a:gdLst/>
              <a:ahLst/>
              <a:cxnLst/>
              <a:rect l="l" t="t" r="r" b="b"/>
              <a:pathLst>
                <a:path w="986790" h="65659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p:spPr>
          <p:txBody>
            <a:bodyPr wrap="square" lIns="0" tIns="0" rIns="0" bIns="0" rtlCol="0"/>
            <a:lstStyle/>
            <a:p>
              <a:endParaRPr/>
            </a:p>
          </p:txBody>
        </p:sp>
        <p:sp>
          <p:nvSpPr>
            <p:cNvPr id="48" name="object 18">
              <a:extLst>
                <a:ext uri="{FF2B5EF4-FFF2-40B4-BE49-F238E27FC236}">
                  <a16:creationId xmlns:a16="http://schemas.microsoft.com/office/drawing/2014/main" id="{5F7A429A-8F56-E944-9307-5A336D3AD6FE}"/>
                </a:ext>
              </a:extLst>
            </p:cNvPr>
            <p:cNvSpPr/>
            <p:nvPr/>
          </p:nvSpPr>
          <p:spPr>
            <a:xfrm>
              <a:off x="11469405" y="6180409"/>
              <a:ext cx="615950" cy="615950"/>
            </a:xfrm>
            <a:custGeom>
              <a:avLst/>
              <a:gdLst/>
              <a:ahLst/>
              <a:cxnLst/>
              <a:rect l="l" t="t" r="r" b="b"/>
              <a:pathLst>
                <a:path w="615950" h="61595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p:spPr>
          <p:txBody>
            <a:bodyPr wrap="square" lIns="0" tIns="0" rIns="0" bIns="0" rtlCol="0"/>
            <a:lstStyle/>
            <a:p>
              <a:endParaRPr/>
            </a:p>
          </p:txBody>
        </p:sp>
        <p:sp>
          <p:nvSpPr>
            <p:cNvPr id="49" name="object 19">
              <a:extLst>
                <a:ext uri="{FF2B5EF4-FFF2-40B4-BE49-F238E27FC236}">
                  <a16:creationId xmlns:a16="http://schemas.microsoft.com/office/drawing/2014/main" id="{44C1DE2B-9AB2-414F-9EDB-383595F48471}"/>
                </a:ext>
              </a:extLst>
            </p:cNvPr>
            <p:cNvSpPr/>
            <p:nvPr/>
          </p:nvSpPr>
          <p:spPr>
            <a:xfrm>
              <a:off x="9216411" y="6041537"/>
              <a:ext cx="297180" cy="297180"/>
            </a:xfrm>
            <a:custGeom>
              <a:avLst/>
              <a:gdLst/>
              <a:ahLst/>
              <a:cxnLst/>
              <a:rect l="l" t="t" r="r" b="b"/>
              <a:pathLst>
                <a:path w="297179" h="297179">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p:spPr>
          <p:txBody>
            <a:bodyPr wrap="square" lIns="0" tIns="0" rIns="0" bIns="0" rtlCol="0"/>
            <a:lstStyle/>
            <a:p>
              <a:endParaRPr/>
            </a:p>
          </p:txBody>
        </p:sp>
        <p:sp>
          <p:nvSpPr>
            <p:cNvPr id="50" name="object 20">
              <a:extLst>
                <a:ext uri="{FF2B5EF4-FFF2-40B4-BE49-F238E27FC236}">
                  <a16:creationId xmlns:a16="http://schemas.microsoft.com/office/drawing/2014/main" id="{02F89C28-98F4-0F47-980B-85F416D0F69D}"/>
                </a:ext>
              </a:extLst>
            </p:cNvPr>
            <p:cNvSpPr/>
            <p:nvPr/>
          </p:nvSpPr>
          <p:spPr>
            <a:xfrm>
              <a:off x="9716972" y="6087973"/>
              <a:ext cx="343535" cy="343535"/>
            </a:xfrm>
            <a:custGeom>
              <a:avLst/>
              <a:gdLst/>
              <a:ahLst/>
              <a:cxnLst/>
              <a:rect l="l" t="t" r="r" b="b"/>
              <a:pathLst>
                <a:path w="343534" h="343535">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p:spPr>
          <p:txBody>
            <a:bodyPr wrap="square" lIns="0" tIns="0" rIns="0" bIns="0" rtlCol="0"/>
            <a:lstStyle/>
            <a:p>
              <a:endParaRPr/>
            </a:p>
          </p:txBody>
        </p:sp>
        <p:sp>
          <p:nvSpPr>
            <p:cNvPr id="51" name="object 21">
              <a:extLst>
                <a:ext uri="{FF2B5EF4-FFF2-40B4-BE49-F238E27FC236}">
                  <a16:creationId xmlns:a16="http://schemas.microsoft.com/office/drawing/2014/main" id="{92ED4054-55AD-8C46-A789-A6ACF08001AF}"/>
                </a:ext>
              </a:extLst>
            </p:cNvPr>
            <p:cNvSpPr/>
            <p:nvPr/>
          </p:nvSpPr>
          <p:spPr>
            <a:xfrm>
              <a:off x="8365637" y="5918779"/>
              <a:ext cx="687070" cy="687070"/>
            </a:xfrm>
            <a:custGeom>
              <a:avLst/>
              <a:gdLst/>
              <a:ahLst/>
              <a:cxnLst/>
              <a:rect l="l" t="t" r="r" b="b"/>
              <a:pathLst>
                <a:path w="687070" h="68707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p:spPr>
          <p:txBody>
            <a:bodyPr wrap="square" lIns="0" tIns="0" rIns="0" bIns="0" rtlCol="0"/>
            <a:lstStyle/>
            <a:p>
              <a:endParaRPr/>
            </a:p>
          </p:txBody>
        </p:sp>
        <p:sp>
          <p:nvSpPr>
            <p:cNvPr id="52" name="object 22">
              <a:extLst>
                <a:ext uri="{FF2B5EF4-FFF2-40B4-BE49-F238E27FC236}">
                  <a16:creationId xmlns:a16="http://schemas.microsoft.com/office/drawing/2014/main" id="{FBBAA391-0A61-B844-92A4-32AD01A4FBF6}"/>
                </a:ext>
              </a:extLst>
            </p:cNvPr>
            <p:cNvSpPr/>
            <p:nvPr/>
          </p:nvSpPr>
          <p:spPr>
            <a:xfrm>
              <a:off x="7025197" y="6143323"/>
              <a:ext cx="708660" cy="708660"/>
            </a:xfrm>
            <a:custGeom>
              <a:avLst/>
              <a:gdLst/>
              <a:ahLst/>
              <a:cxnLst/>
              <a:rect l="l" t="t" r="r" b="b"/>
              <a:pathLst>
                <a:path w="708659" h="708659">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p:spPr>
          <p:txBody>
            <a:bodyPr wrap="square" lIns="0" tIns="0" rIns="0" bIns="0" rtlCol="0"/>
            <a:lstStyle/>
            <a:p>
              <a:endParaRPr/>
            </a:p>
          </p:txBody>
        </p:sp>
      </p:grpSp>
    </p:spTree>
    <p:extLst>
      <p:ext uri="{BB962C8B-B14F-4D97-AF65-F5344CB8AC3E}">
        <p14:creationId xmlns:p14="http://schemas.microsoft.com/office/powerpoint/2010/main" val="233540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B16CC-00C8-424D-AB6C-C3D951654E01}"/>
              </a:ext>
            </a:extLst>
          </p:cNvPr>
          <p:cNvSpPr>
            <a:spLocks noGrp="1"/>
          </p:cNvSpPr>
          <p:nvPr>
            <p:ph type="ctrTitle"/>
          </p:nvPr>
        </p:nvSpPr>
        <p:spPr>
          <a:xfrm>
            <a:off x="5210339" y="1180054"/>
            <a:ext cx="6631372" cy="2387600"/>
          </a:xfrm>
        </p:spPr>
        <p:txBody>
          <a:bodyPr anchor="b">
            <a:normAutofit/>
          </a:bodyPr>
          <a:lstStyle>
            <a:lvl1pPr algn="r">
              <a:defRPr sz="5000" b="1">
                <a:solidFill>
                  <a:srgbClr val="415E7C"/>
                </a:solidFill>
              </a:defRPr>
            </a:lvl1pPr>
          </a:lstStyle>
          <a:p>
            <a:r>
              <a:rPr lang="es-MX" dirty="0"/>
              <a:t>Haz clic para modificar el estilo de título del patrón</a:t>
            </a:r>
            <a:endParaRPr lang="en-GB" dirty="0"/>
          </a:p>
        </p:txBody>
      </p:sp>
      <p:sp>
        <p:nvSpPr>
          <p:cNvPr id="3" name="Subtítulo 2">
            <a:extLst>
              <a:ext uri="{FF2B5EF4-FFF2-40B4-BE49-F238E27FC236}">
                <a16:creationId xmlns:a16="http://schemas.microsoft.com/office/drawing/2014/main" id="{96B002CB-2C21-644C-A2BB-41C668F5CB41}"/>
              </a:ext>
            </a:extLst>
          </p:cNvPr>
          <p:cNvSpPr>
            <a:spLocks noGrp="1"/>
          </p:cNvSpPr>
          <p:nvPr>
            <p:ph type="subTitle" idx="1"/>
          </p:nvPr>
        </p:nvSpPr>
        <p:spPr>
          <a:xfrm>
            <a:off x="5210338" y="3659729"/>
            <a:ext cx="6631373"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estilo de subtítulo del patrón</a:t>
            </a:r>
            <a:endParaRPr lang="en-GB" dirty="0"/>
          </a:p>
        </p:txBody>
      </p:sp>
      <p:grpSp>
        <p:nvGrpSpPr>
          <p:cNvPr id="12" name="object 3">
            <a:extLst>
              <a:ext uri="{FF2B5EF4-FFF2-40B4-BE49-F238E27FC236}">
                <a16:creationId xmlns:a16="http://schemas.microsoft.com/office/drawing/2014/main" id="{8C1DFDA8-D0A8-814F-8FA5-F087CF7C5115}"/>
              </a:ext>
            </a:extLst>
          </p:cNvPr>
          <p:cNvGrpSpPr/>
          <p:nvPr userDrawn="1"/>
        </p:nvGrpSpPr>
        <p:grpSpPr>
          <a:xfrm>
            <a:off x="0" y="-1"/>
            <a:ext cx="7876674" cy="6873871"/>
            <a:chOff x="0" y="0"/>
            <a:chExt cx="9162415" cy="7995920"/>
          </a:xfrm>
        </p:grpSpPr>
        <p:sp>
          <p:nvSpPr>
            <p:cNvPr id="13" name="object 4">
              <a:extLst>
                <a:ext uri="{FF2B5EF4-FFF2-40B4-BE49-F238E27FC236}">
                  <a16:creationId xmlns:a16="http://schemas.microsoft.com/office/drawing/2014/main" id="{FC19C495-18CA-B149-8F8C-BE852CF4BE7A}"/>
                </a:ext>
              </a:extLst>
            </p:cNvPr>
            <p:cNvSpPr/>
            <p:nvPr/>
          </p:nvSpPr>
          <p:spPr>
            <a:xfrm>
              <a:off x="5155957" y="4728538"/>
              <a:ext cx="682625" cy="682625"/>
            </a:xfrm>
            <a:custGeom>
              <a:avLst/>
              <a:gdLst/>
              <a:ahLst/>
              <a:cxnLst/>
              <a:rect l="l" t="t" r="r" b="b"/>
              <a:pathLst>
                <a:path w="682625" h="682625">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p:spPr>
          <p:txBody>
            <a:bodyPr wrap="square" lIns="0" tIns="0" rIns="0" bIns="0" rtlCol="0"/>
            <a:lstStyle/>
            <a:p>
              <a:endParaRPr/>
            </a:p>
          </p:txBody>
        </p:sp>
        <p:pic>
          <p:nvPicPr>
            <p:cNvPr id="14" name="object 5">
              <a:extLst>
                <a:ext uri="{FF2B5EF4-FFF2-40B4-BE49-F238E27FC236}">
                  <a16:creationId xmlns:a16="http://schemas.microsoft.com/office/drawing/2014/main" id="{D74CE1EE-3DFB-A248-9BC9-0C3B1B44F29D}"/>
                </a:ext>
              </a:extLst>
            </p:cNvPr>
            <p:cNvPicPr/>
            <p:nvPr/>
          </p:nvPicPr>
          <p:blipFill>
            <a:blip r:embed="rId2" cstate="print"/>
            <a:stretch>
              <a:fillRect/>
            </a:stretch>
          </p:blipFill>
          <p:spPr>
            <a:xfrm>
              <a:off x="0" y="0"/>
              <a:ext cx="9161786" cy="7995450"/>
            </a:xfrm>
            <a:prstGeom prst="rect">
              <a:avLst/>
            </a:prstGeom>
          </p:spPr>
        </p:pic>
        <p:sp>
          <p:nvSpPr>
            <p:cNvPr id="15" name="object 6">
              <a:extLst>
                <a:ext uri="{FF2B5EF4-FFF2-40B4-BE49-F238E27FC236}">
                  <a16:creationId xmlns:a16="http://schemas.microsoft.com/office/drawing/2014/main" id="{CF39CE85-157B-EF4F-950E-98E08DD8AD0D}"/>
                </a:ext>
              </a:extLst>
            </p:cNvPr>
            <p:cNvSpPr/>
            <p:nvPr/>
          </p:nvSpPr>
          <p:spPr>
            <a:xfrm>
              <a:off x="6989405" y="6285375"/>
              <a:ext cx="319405" cy="319405"/>
            </a:xfrm>
            <a:custGeom>
              <a:avLst/>
              <a:gdLst/>
              <a:ahLst/>
              <a:cxnLst/>
              <a:rect l="l" t="t" r="r" b="b"/>
              <a:pathLst>
                <a:path w="319404" h="319404">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p:spPr>
          <p:txBody>
            <a:bodyPr wrap="square" lIns="0" tIns="0" rIns="0" bIns="0" rtlCol="0"/>
            <a:lstStyle/>
            <a:p>
              <a:endParaRPr/>
            </a:p>
          </p:txBody>
        </p:sp>
      </p:grpSp>
      <p:pic>
        <p:nvPicPr>
          <p:cNvPr id="5" name="Imagen 4">
            <a:extLst>
              <a:ext uri="{FF2B5EF4-FFF2-40B4-BE49-F238E27FC236}">
                <a16:creationId xmlns:a16="http://schemas.microsoft.com/office/drawing/2014/main" id="{5EB459C4-7284-1847-ACF4-469337629B3D}"/>
              </a:ext>
            </a:extLst>
          </p:cNvPr>
          <p:cNvPicPr>
            <a:picLocks noChangeAspect="1"/>
          </p:cNvPicPr>
          <p:nvPr userDrawn="1"/>
        </p:nvPicPr>
        <p:blipFill>
          <a:blip r:embed="rId3"/>
          <a:stretch>
            <a:fillRect/>
          </a:stretch>
        </p:blipFill>
        <p:spPr>
          <a:xfrm>
            <a:off x="7985248" y="5540654"/>
            <a:ext cx="3856463" cy="1103472"/>
          </a:xfrm>
          <a:prstGeom prst="rect">
            <a:avLst/>
          </a:prstGeom>
        </p:spPr>
      </p:pic>
    </p:spTree>
    <p:extLst>
      <p:ext uri="{BB962C8B-B14F-4D97-AF65-F5344CB8AC3E}">
        <p14:creationId xmlns:p14="http://schemas.microsoft.com/office/powerpoint/2010/main" val="114870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43"/>
        <p:cNvGrpSpPr/>
        <p:nvPr/>
      </p:nvGrpSpPr>
      <p:grpSpPr>
        <a:xfrm>
          <a:off x="0" y="0"/>
          <a:ext cx="0" cy="0"/>
          <a:chOff x="0" y="0"/>
          <a:chExt cx="0" cy="0"/>
        </a:xfrm>
      </p:grpSpPr>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46" name="Google Shape;46;p32"/>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47" name="Google Shape;47;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9"/>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0"/>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41"/>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03"/>
        <p:cNvGrpSpPr/>
        <p:nvPr/>
      </p:nvGrpSpPr>
      <p:grpSpPr>
        <a:xfrm>
          <a:off x="0" y="0"/>
          <a:ext cx="0" cy="0"/>
          <a:chOff x="0" y="0"/>
          <a:chExt cx="0" cy="0"/>
        </a:xfrm>
      </p:grpSpPr>
      <p:sp>
        <p:nvSpPr>
          <p:cNvPr id="104" name="Google Shape;104;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5" name="Google Shape;105;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6" name="Google Shape;106;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9" r:id="rId2"/>
    <p:sldLayoutId id="2147483683" r:id="rId3"/>
    <p:sldLayoutId id="2147483682" r:id="rId4"/>
    <p:sldLayoutId id="2147483654"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3" r:id="rId15"/>
    <p:sldLayoutId id="2147483674" r:id="rId16"/>
    <p:sldLayoutId id="2147483675" r:id="rId17"/>
    <p:sldLayoutId id="2147483676" r:id="rId18"/>
    <p:sldLayoutId id="2147483677" r:id="rId19"/>
    <p:sldLayoutId id="2147483678" r:id="rId20"/>
    <p:sldLayoutId id="214748368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ítulo 19">
            <a:extLst>
              <a:ext uri="{FF2B5EF4-FFF2-40B4-BE49-F238E27FC236}">
                <a16:creationId xmlns:a16="http://schemas.microsoft.com/office/drawing/2014/main" id="{A188B990-E9BF-3B4A-B6C2-7FB16833BD54}"/>
              </a:ext>
            </a:extLst>
          </p:cNvPr>
          <p:cNvSpPr>
            <a:spLocks noGrp="1"/>
          </p:cNvSpPr>
          <p:nvPr>
            <p:ph type="subTitle" idx="1"/>
          </p:nvPr>
        </p:nvSpPr>
        <p:spPr>
          <a:xfrm>
            <a:off x="5210175" y="4698206"/>
            <a:ext cx="6631373" cy="1655762"/>
          </a:xfrm>
        </p:spPr>
        <p:txBody>
          <a:bodyPr>
            <a:normAutofit/>
          </a:bodyPr>
          <a:lstStyle/>
          <a:p>
            <a:pPr algn="ctr"/>
            <a:r>
              <a:rPr lang="en-GB" sz="3200" dirty="0">
                <a:effectLst>
                  <a:outerShdw blurRad="38100" dist="38100" dir="2700000" algn="tl">
                    <a:srgbClr val="000000">
                      <a:alpha val="43137"/>
                    </a:srgbClr>
                  </a:outerShdw>
                </a:effectLst>
              </a:rPr>
              <a:t>INTRODUCTION</a:t>
            </a:r>
          </a:p>
        </p:txBody>
      </p:sp>
      <p:sp>
        <p:nvSpPr>
          <p:cNvPr id="4" name="Google Shape;230;p1">
            <a:extLst>
              <a:ext uri="{FF2B5EF4-FFF2-40B4-BE49-F238E27FC236}">
                <a16:creationId xmlns:a16="http://schemas.microsoft.com/office/drawing/2014/main" id="{F6961068-5177-4C48-8715-A0F85A2C6652}"/>
              </a:ext>
            </a:extLst>
          </p:cNvPr>
          <p:cNvSpPr txBox="1">
            <a:spLocks noGrp="1"/>
          </p:cNvSpPr>
          <p:nvPr>
            <p:ph type="ctrTitle"/>
          </p:nvPr>
        </p:nvSpPr>
        <p:spPr>
          <a:xfrm>
            <a:off x="5210175" y="1208343"/>
            <a:ext cx="6630988" cy="3416279"/>
          </a:xfrm>
          <a:prstGeom prst="rect">
            <a:avLst/>
          </a:prstGeom>
          <a:noFill/>
          <a:ln>
            <a:noFill/>
          </a:ln>
        </p:spPr>
        <p:txBody>
          <a:bodyPr spcFirstLastPara="1" wrap="square" lIns="91425" tIns="45700" rIns="91425" bIns="45700" anchor="t" anchorCtr="0">
            <a:spAutoFit/>
          </a:bodyPr>
          <a:lstStyle/>
          <a:p>
            <a:pPr algn="ctr"/>
            <a:r>
              <a:rPr lang="fr-FR" sz="4800" b="0" dirty="0">
                <a:solidFill>
                  <a:schemeClr val="bg1">
                    <a:lumMod val="65000"/>
                  </a:schemeClr>
                </a:solidFill>
                <a:latin typeface="Calibri"/>
                <a:cs typeface="Calibri"/>
              </a:rPr>
              <a:t>Standards Minimums pour la Protection de l’Enfance dans l’Action</a:t>
            </a:r>
            <a:br>
              <a:rPr lang="fr-FR" sz="4800" b="0" dirty="0">
                <a:solidFill>
                  <a:schemeClr val="bg1">
                    <a:lumMod val="65000"/>
                  </a:schemeClr>
                </a:solidFill>
                <a:latin typeface="Calibri"/>
                <a:cs typeface="Calibri"/>
              </a:rPr>
            </a:br>
            <a:r>
              <a:rPr lang="es-ES" sz="4800" b="0" dirty="0" err="1">
                <a:solidFill>
                  <a:schemeClr val="bg1">
                    <a:lumMod val="65000"/>
                  </a:schemeClr>
                </a:solidFill>
                <a:latin typeface="Calibri"/>
                <a:cs typeface="Calibri"/>
              </a:rPr>
              <a:t>Humanitaire</a:t>
            </a:r>
            <a:r>
              <a:rPr lang="es-ES" sz="4800" b="0" dirty="0">
                <a:solidFill>
                  <a:schemeClr val="bg1">
                    <a:lumMod val="65000"/>
                  </a:schemeClr>
                </a:solidFill>
                <a:latin typeface="Calibri"/>
                <a:cs typeface="Calibri"/>
              </a:rPr>
              <a:t>.</a:t>
            </a:r>
            <a:br>
              <a:rPr lang="es-ES" sz="4800" b="0" dirty="0">
                <a:solidFill>
                  <a:schemeClr val="bg1">
                    <a:lumMod val="65000"/>
                  </a:schemeClr>
                </a:solidFill>
                <a:latin typeface="Calibri"/>
                <a:cs typeface="Calibri"/>
              </a:rPr>
            </a:br>
            <a:r>
              <a:rPr lang="es-ES" sz="4800" b="0" dirty="0">
                <a:solidFill>
                  <a:schemeClr val="bg1">
                    <a:lumMod val="65000"/>
                  </a:schemeClr>
                </a:solidFill>
                <a:latin typeface="Calibri"/>
                <a:cs typeface="Calibri"/>
              </a:rPr>
              <a:t>- SMPE -</a:t>
            </a:r>
            <a:endParaRPr sz="4800" b="0" dirty="0">
              <a:solidFill>
                <a:schemeClr val="bg1">
                  <a:lumMod val="65000"/>
                </a:schemeClr>
              </a:solidFill>
              <a:latin typeface="Calibri"/>
              <a:cs typeface="Calibri"/>
              <a:sym typeface="Arial"/>
            </a:endParaRPr>
          </a:p>
        </p:txBody>
      </p:sp>
      <p:pic>
        <p:nvPicPr>
          <p:cNvPr id="5" name="Image 4">
            <a:extLst>
              <a:ext uri="{FF2B5EF4-FFF2-40B4-BE49-F238E27FC236}">
                <a16:creationId xmlns:a16="http://schemas.microsoft.com/office/drawing/2014/main" id="{10FE2A77-7B6B-4F93-8896-CFC1B1D5A706}"/>
              </a:ext>
            </a:extLst>
          </p:cNvPr>
          <p:cNvPicPr>
            <a:picLocks noChangeAspect="1"/>
          </p:cNvPicPr>
          <p:nvPr/>
        </p:nvPicPr>
        <p:blipFill>
          <a:blip r:embed="rId3"/>
          <a:stretch>
            <a:fillRect/>
          </a:stretch>
        </p:blipFill>
        <p:spPr>
          <a:xfrm>
            <a:off x="7913654" y="5649657"/>
            <a:ext cx="3927894" cy="946034"/>
          </a:xfrm>
          <a:prstGeom prst="rect">
            <a:avLst/>
          </a:prstGeom>
        </p:spPr>
      </p:pic>
    </p:spTree>
    <p:extLst>
      <p:ext uri="{BB962C8B-B14F-4D97-AF65-F5344CB8AC3E}">
        <p14:creationId xmlns:p14="http://schemas.microsoft.com/office/powerpoint/2010/main" val="382972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4" name="Titre 3">
            <a:extLst>
              <a:ext uri="{FF2B5EF4-FFF2-40B4-BE49-F238E27FC236}">
                <a16:creationId xmlns:a16="http://schemas.microsoft.com/office/drawing/2014/main" id="{0F9C46EF-E846-43E0-9C81-4FA01205E416}"/>
              </a:ext>
            </a:extLst>
          </p:cNvPr>
          <p:cNvSpPr>
            <a:spLocks noGrp="1"/>
          </p:cNvSpPr>
          <p:nvPr>
            <p:ph type="title"/>
          </p:nvPr>
        </p:nvSpPr>
        <p:spPr>
          <a:xfrm>
            <a:off x="838200" y="584581"/>
            <a:ext cx="10515600" cy="1325563"/>
          </a:xfrm>
        </p:spPr>
        <p:txBody>
          <a:bodyPr/>
          <a:lstStyle/>
          <a:p>
            <a:r>
              <a:rPr lang="en-US" dirty="0">
                <a:solidFill>
                  <a:schemeClr val="accent1">
                    <a:lumMod val="75000"/>
                  </a:schemeClr>
                </a:solidFill>
              </a:rPr>
              <a:t>But des Standards</a:t>
            </a:r>
            <a:br>
              <a:rPr lang="en-US" dirty="0"/>
            </a:br>
            <a:endParaRPr lang="fr-FR" dirty="0"/>
          </a:p>
        </p:txBody>
      </p:sp>
      <p:sp>
        <p:nvSpPr>
          <p:cNvPr id="260" name="Google Shape;260;p5"/>
          <p:cNvSpPr txBox="1">
            <a:spLocks noGrp="1"/>
          </p:cNvSpPr>
          <p:nvPr>
            <p:ph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lvl="0">
              <a:spcBef>
                <a:spcPts val="0"/>
              </a:spcBef>
              <a:buSzPts val="2800"/>
              <a:buChar char="●"/>
            </a:pPr>
            <a:r>
              <a:rPr lang="fr-FR" dirty="0"/>
              <a:t>Référence pour le CPHA </a:t>
            </a:r>
          </a:p>
          <a:p>
            <a:pPr lvl="0">
              <a:spcBef>
                <a:spcPts val="0"/>
              </a:spcBef>
              <a:buSzPts val="2800"/>
              <a:buChar char="●"/>
            </a:pPr>
            <a:r>
              <a:rPr lang="fr-FR" dirty="0"/>
              <a:t>Outil de collaboration inter-agences </a:t>
            </a:r>
          </a:p>
          <a:p>
            <a:pPr lvl="0">
              <a:spcBef>
                <a:spcPts val="0"/>
              </a:spcBef>
              <a:buSzPts val="2800"/>
              <a:buChar char="●"/>
            </a:pPr>
            <a:r>
              <a:rPr lang="fr-FR" sz="2600" dirty="0"/>
              <a:t>Liens avec la Norme Humanitaire Fondamentale (CHS)</a:t>
            </a:r>
          </a:p>
          <a:p>
            <a:pPr lvl="0">
              <a:spcBef>
                <a:spcPts val="0"/>
              </a:spcBef>
              <a:buSzPts val="2800"/>
              <a:buChar char="●"/>
            </a:pPr>
            <a:r>
              <a:rPr lang="fr-FR" dirty="0"/>
              <a:t>Contextualisation pour l’appropriation locale</a:t>
            </a:r>
            <a:endParaRPr sz="2600" dirty="0"/>
          </a:p>
          <a:p>
            <a:pPr lvl="0">
              <a:buSzPts val="2800"/>
              <a:buChar char="●"/>
            </a:pPr>
            <a:r>
              <a:rPr lang="es-ES" dirty="0" err="1">
                <a:latin typeface="Calibri" panose="020F0502020204030204" pitchFamily="34" charset="0"/>
                <a:ea typeface="Calibri" panose="020F0502020204030204" pitchFamily="34" charset="0"/>
                <a:cs typeface="Arial" panose="020B0604020202020204" pitchFamily="34" charset="0"/>
              </a:rPr>
              <a:t>But</a:t>
            </a:r>
            <a:r>
              <a:rPr lang="en-US" sz="2600" dirty="0"/>
              <a:t>:</a:t>
            </a:r>
            <a:endParaRPr sz="2600" dirty="0"/>
          </a:p>
          <a:p>
            <a:pPr lvl="1" indent="-241300">
              <a:spcBef>
                <a:spcPts val="0"/>
              </a:spcBef>
              <a:buSzPts val="2600"/>
              <a:buChar char="○"/>
            </a:pPr>
            <a:r>
              <a:rPr lang="fr-FR" dirty="0"/>
              <a:t>qualité et </a:t>
            </a:r>
            <a:r>
              <a:rPr lang="es-ES" dirty="0" err="1"/>
              <a:t>redevabilité</a:t>
            </a:r>
            <a:r>
              <a:rPr lang="es-ES" dirty="0"/>
              <a:t> des </a:t>
            </a:r>
            <a:r>
              <a:rPr lang="es-ES" dirty="0" err="1"/>
              <a:t>programmes</a:t>
            </a:r>
            <a:endParaRPr lang="fr-FR" dirty="0"/>
          </a:p>
          <a:p>
            <a:pPr lvl="1" indent="-241300">
              <a:spcBef>
                <a:spcPts val="0"/>
              </a:spcBef>
              <a:buSzPts val="2600"/>
              <a:buChar char="○"/>
            </a:pPr>
            <a:r>
              <a:rPr lang="fr-FR" dirty="0"/>
              <a:t>impact sur la protection et le bien-être des enfants</a:t>
            </a:r>
            <a:endParaRPr dirty="0"/>
          </a:p>
        </p:txBody>
      </p:sp>
      <p:sp>
        <p:nvSpPr>
          <p:cNvPr id="8" name="ZoneTexte 7">
            <a:extLst>
              <a:ext uri="{FF2B5EF4-FFF2-40B4-BE49-F238E27FC236}">
                <a16:creationId xmlns:a16="http://schemas.microsoft.com/office/drawing/2014/main" id="{143A4369-295A-466B-8F96-3D762829B1E6}"/>
              </a:ext>
            </a:extLst>
          </p:cNvPr>
          <p:cNvSpPr txBox="1"/>
          <p:nvPr/>
        </p:nvSpPr>
        <p:spPr>
          <a:xfrm>
            <a:off x="3607410" y="4347692"/>
            <a:ext cx="7815528" cy="1200329"/>
          </a:xfrm>
          <a:prstGeom prst="rect">
            <a:avLst/>
          </a:prstGeom>
          <a:solidFill>
            <a:srgbClr val="934C83"/>
          </a:solidFill>
        </p:spPr>
        <p:txBody>
          <a:bodyPr wrap="square">
            <a:spAutoFit/>
          </a:bodyPr>
          <a:lstStyle/>
          <a:p>
            <a:pPr algn="ctr"/>
            <a:r>
              <a:rPr lang="fr-FR" sz="2400" dirty="0">
                <a:solidFill>
                  <a:schemeClr val="bg1"/>
                </a:solidFill>
              </a:rPr>
              <a:t>Les SMPE aspirent à opérationnaliser les droits des enfants et des adolescents dans la pratique de la réponse humanitaire. </a:t>
            </a:r>
            <a:endParaRPr lang="es-ES" sz="2400" dirty="0">
              <a:solidFill>
                <a:schemeClr val="bg1"/>
              </a:solidFill>
            </a:endParaRPr>
          </a:p>
        </p:txBody>
      </p:sp>
      <p:pic>
        <p:nvPicPr>
          <p:cNvPr id="7" name="Image 6">
            <a:extLst>
              <a:ext uri="{FF2B5EF4-FFF2-40B4-BE49-F238E27FC236}">
                <a16:creationId xmlns:a16="http://schemas.microsoft.com/office/drawing/2014/main" id="{54D5AEBC-8961-4009-AAE3-0B5012AE4768}"/>
              </a:ext>
            </a:extLst>
          </p:cNvPr>
          <p:cNvPicPr>
            <a:picLocks noChangeAspect="1"/>
          </p:cNvPicPr>
          <p:nvPr/>
        </p:nvPicPr>
        <p:blipFill>
          <a:blip r:embed="rId3"/>
          <a:stretch>
            <a:fillRect/>
          </a:stretch>
        </p:blipFill>
        <p:spPr>
          <a:xfrm>
            <a:off x="695176" y="1970821"/>
            <a:ext cx="2322974" cy="322950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F22336C-8176-B5C3-88BF-57F6013B078C}"/>
              </a:ext>
            </a:extLst>
          </p:cNvPr>
          <p:cNvPicPr>
            <a:picLocks noChangeAspect="1"/>
          </p:cNvPicPr>
          <p:nvPr/>
        </p:nvPicPr>
        <p:blipFill>
          <a:blip r:embed="rId4"/>
          <a:stretch>
            <a:fillRect/>
          </a:stretch>
        </p:blipFill>
        <p:spPr>
          <a:xfrm>
            <a:off x="9661064" y="120246"/>
            <a:ext cx="2426773" cy="1753991"/>
          </a:xfrm>
          <a:prstGeom prst="rect">
            <a:avLst/>
          </a:prstGeom>
        </p:spPr>
      </p:pic>
    </p:spTree>
    <p:extLst>
      <p:ext uri="{BB962C8B-B14F-4D97-AF65-F5344CB8AC3E}">
        <p14:creationId xmlns:p14="http://schemas.microsoft.com/office/powerpoint/2010/main" val="490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9" name="ZoneTexte 8">
            <a:extLst>
              <a:ext uri="{FF2B5EF4-FFF2-40B4-BE49-F238E27FC236}">
                <a16:creationId xmlns:a16="http://schemas.microsoft.com/office/drawing/2014/main" id="{11BEFA5A-6FE6-48C3-836E-CBB252B9C174}"/>
              </a:ext>
            </a:extLst>
          </p:cNvPr>
          <p:cNvSpPr txBox="1"/>
          <p:nvPr/>
        </p:nvSpPr>
        <p:spPr>
          <a:xfrm>
            <a:off x="975632" y="1072634"/>
            <a:ext cx="6098720" cy="707886"/>
          </a:xfrm>
          <a:prstGeom prst="rect">
            <a:avLst/>
          </a:prstGeom>
          <a:noFill/>
        </p:spPr>
        <p:txBody>
          <a:bodyPr wrap="square">
            <a:spAutoFit/>
          </a:bodyPr>
          <a:lstStyle/>
          <a:p>
            <a:r>
              <a:rPr lang="en-US" sz="4000" dirty="0"/>
              <a:t> </a:t>
            </a:r>
            <a:endParaRPr lang="fr-FR" dirty="0"/>
          </a:p>
        </p:txBody>
      </p:sp>
      <p:pic>
        <p:nvPicPr>
          <p:cNvPr id="4" name="Image 3">
            <a:extLst>
              <a:ext uri="{FF2B5EF4-FFF2-40B4-BE49-F238E27FC236}">
                <a16:creationId xmlns:a16="http://schemas.microsoft.com/office/drawing/2014/main" id="{1AC3D80B-3543-42FA-A5EE-5986600F74CA}"/>
              </a:ext>
            </a:extLst>
          </p:cNvPr>
          <p:cNvPicPr>
            <a:picLocks noChangeAspect="1"/>
          </p:cNvPicPr>
          <p:nvPr/>
        </p:nvPicPr>
        <p:blipFill>
          <a:blip r:embed="rId3"/>
          <a:stretch>
            <a:fillRect/>
          </a:stretch>
        </p:blipFill>
        <p:spPr>
          <a:xfrm>
            <a:off x="1913621" y="-144378"/>
            <a:ext cx="10321461" cy="6858000"/>
          </a:xfrm>
          <a:prstGeom prst="rect">
            <a:avLst/>
          </a:prstGeom>
        </p:spPr>
      </p:pic>
      <p:sp>
        <p:nvSpPr>
          <p:cNvPr id="5" name="Rectangle 4">
            <a:extLst>
              <a:ext uri="{FF2B5EF4-FFF2-40B4-BE49-F238E27FC236}">
                <a16:creationId xmlns:a16="http://schemas.microsoft.com/office/drawing/2014/main" id="{04689C39-7F9F-41B3-A224-927DFE2C5FF6}"/>
              </a:ext>
            </a:extLst>
          </p:cNvPr>
          <p:cNvSpPr/>
          <p:nvPr/>
        </p:nvSpPr>
        <p:spPr>
          <a:xfrm>
            <a:off x="2913586" y="621765"/>
            <a:ext cx="1730053" cy="596265"/>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2" name="ZoneTexte 1">
            <a:extLst>
              <a:ext uri="{FF2B5EF4-FFF2-40B4-BE49-F238E27FC236}">
                <a16:creationId xmlns:a16="http://schemas.microsoft.com/office/drawing/2014/main" id="{6C940A96-BE16-458E-8AAD-FA40097A5AF6}"/>
              </a:ext>
            </a:extLst>
          </p:cNvPr>
          <p:cNvSpPr txBox="1"/>
          <p:nvPr/>
        </p:nvSpPr>
        <p:spPr>
          <a:xfrm rot="16200000">
            <a:off x="-694142" y="3127089"/>
            <a:ext cx="4693685" cy="584775"/>
          </a:xfrm>
          <a:prstGeom prst="rect">
            <a:avLst/>
          </a:prstGeom>
          <a:noFill/>
        </p:spPr>
        <p:txBody>
          <a:bodyPr wrap="square" rtlCol="0">
            <a:spAutoFit/>
          </a:bodyPr>
          <a:lstStyle/>
          <a:p>
            <a:pPr algn="ctr"/>
            <a:r>
              <a:rPr lang="es-ES" sz="3200" b="1" dirty="0">
                <a:solidFill>
                  <a:schemeClr val="accent1">
                    <a:lumMod val="75000"/>
                  </a:schemeClr>
                </a:solidFill>
                <a:latin typeface="Helvetica Neue"/>
                <a:sym typeface="Helvetica Neue"/>
              </a:rPr>
              <a:t>PRESENTATION</a:t>
            </a:r>
          </a:p>
        </p:txBody>
      </p:sp>
    </p:spTree>
    <p:extLst>
      <p:ext uri="{BB962C8B-B14F-4D97-AF65-F5344CB8AC3E}">
        <p14:creationId xmlns:p14="http://schemas.microsoft.com/office/powerpoint/2010/main" val="165252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51c3ce7f4_0_7"/>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err="1"/>
              <a:t>Travailler</a:t>
            </a:r>
            <a:r>
              <a:rPr lang="en-US" dirty="0"/>
              <a:t> Ensemble</a:t>
            </a:r>
            <a:endParaRPr dirty="0"/>
          </a:p>
        </p:txBody>
      </p:sp>
      <p:sp>
        <p:nvSpPr>
          <p:cNvPr id="209" name="Google Shape;209;g1351c3ce7f4_0_7"/>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92500" lnSpcReduction="20000"/>
          </a:bodyPr>
          <a:lstStyle/>
          <a:p>
            <a:pPr lvl="0" indent="-391983">
              <a:buSzPct val="108108"/>
            </a:pPr>
            <a:r>
              <a:rPr lang="fr-FR" dirty="0">
                <a:solidFill>
                  <a:schemeClr val="dk2"/>
                </a:solidFill>
              </a:rPr>
              <a:t>Besoins interconnectés des enfants</a:t>
            </a:r>
          </a:p>
          <a:p>
            <a:pPr lvl="0" indent="-391983">
              <a:buSzPct val="108108"/>
            </a:pPr>
            <a:r>
              <a:rPr lang="fr-FR" dirty="0">
                <a:solidFill>
                  <a:schemeClr val="dk2"/>
                </a:solidFill>
              </a:rPr>
              <a:t>Responsabilité collective = centralité de la protection</a:t>
            </a:r>
          </a:p>
          <a:p>
            <a:pPr lvl="0" indent="-391983">
              <a:buSzPct val="108108"/>
            </a:pPr>
            <a:r>
              <a:rPr lang="fr-FR" dirty="0">
                <a:solidFill>
                  <a:schemeClr val="dk2"/>
                </a:solidFill>
              </a:rPr>
              <a:t>Impact de meilleure qualité</a:t>
            </a:r>
          </a:p>
          <a:p>
            <a:pPr marL="457200" lvl="0" indent="-391983" algn="l" rtl="0">
              <a:lnSpc>
                <a:spcPct val="90000"/>
              </a:lnSpc>
              <a:spcBef>
                <a:spcPts val="1000"/>
              </a:spcBef>
              <a:spcAft>
                <a:spcPts val="0"/>
              </a:spcAft>
              <a:buSzPct val="108108"/>
              <a:buChar char="•"/>
            </a:pPr>
            <a:endParaRPr dirty="0">
              <a:solidFill>
                <a:schemeClr val="dk2"/>
              </a:solidFill>
            </a:endParaRPr>
          </a:p>
          <a:p>
            <a:pPr marL="457200" lvl="0" indent="-228600" algn="l" rtl="0">
              <a:lnSpc>
                <a:spcPct val="90000"/>
              </a:lnSpc>
              <a:spcBef>
                <a:spcPts val="1000"/>
              </a:spcBef>
              <a:spcAft>
                <a:spcPts val="0"/>
              </a:spcAft>
              <a:buSzPct val="108108"/>
              <a:buNone/>
            </a:pPr>
            <a:endParaRPr dirty="0"/>
          </a:p>
        </p:txBody>
      </p:sp>
      <p:pic>
        <p:nvPicPr>
          <p:cNvPr id="212" name="Google Shape;212;g1351c3ce7f4_0_7" descr="Imagen de la pantalla de un celular en la mano&#10;&#10;Descripción generada automáticamente con confianza baja"/>
          <p:cNvPicPr preferRelativeResize="0"/>
          <p:nvPr/>
        </p:nvPicPr>
        <p:blipFill rotWithShape="1">
          <a:blip r:embed="rId3">
            <a:alphaModFix/>
          </a:blip>
          <a:srcRect t="13035" r="-50" b="-13075"/>
          <a:stretch/>
        </p:blipFill>
        <p:spPr>
          <a:xfrm>
            <a:off x="6498489" y="2202686"/>
            <a:ext cx="2757600" cy="1550343"/>
          </a:xfrm>
          <a:prstGeom prst="rect">
            <a:avLst/>
          </a:prstGeom>
          <a:noFill/>
          <a:ln>
            <a:noFill/>
          </a:ln>
        </p:spPr>
      </p:pic>
      <p:pic>
        <p:nvPicPr>
          <p:cNvPr id="214" name="Google Shape;214;g1351c3ce7f4_0_7" descr="Imagen que contiene persona, murciélago, sostener, béisbol&#10;&#10;Descripción generada automáticamente"/>
          <p:cNvPicPr preferRelativeResize="0"/>
          <p:nvPr/>
        </p:nvPicPr>
        <p:blipFill rotWithShape="1">
          <a:blip r:embed="rId4">
            <a:alphaModFix/>
          </a:blip>
          <a:srcRect l="-3768" r="5129"/>
          <a:stretch/>
        </p:blipFill>
        <p:spPr>
          <a:xfrm>
            <a:off x="9281209" y="237146"/>
            <a:ext cx="2519997" cy="3311714"/>
          </a:xfrm>
          <a:prstGeom prst="rect">
            <a:avLst/>
          </a:prstGeom>
          <a:noFill/>
          <a:ln>
            <a:noFill/>
          </a:ln>
        </p:spPr>
      </p:pic>
      <p:pic>
        <p:nvPicPr>
          <p:cNvPr id="3" name="Picture 2">
            <a:extLst>
              <a:ext uri="{FF2B5EF4-FFF2-40B4-BE49-F238E27FC236}">
                <a16:creationId xmlns:a16="http://schemas.microsoft.com/office/drawing/2014/main" id="{47A4C6D3-67DB-92B1-D042-BC3C8C4F1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697" y="5408262"/>
            <a:ext cx="4809660" cy="927775"/>
          </a:xfrm>
          <a:prstGeom prst="rect">
            <a:avLst/>
          </a:prstGeom>
        </p:spPr>
      </p:pic>
      <p:pic>
        <p:nvPicPr>
          <p:cNvPr id="5" name="Picture 4">
            <a:extLst>
              <a:ext uri="{FF2B5EF4-FFF2-40B4-BE49-F238E27FC236}">
                <a16:creationId xmlns:a16="http://schemas.microsoft.com/office/drawing/2014/main" id="{AFE5DE7F-0705-A13C-A0D5-0EB30729D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3369" y="254462"/>
            <a:ext cx="2757599" cy="1954819"/>
          </a:xfrm>
          <a:prstGeom prst="rect">
            <a:avLst/>
          </a:prstGeom>
        </p:spPr>
      </p:pic>
      <p:pic>
        <p:nvPicPr>
          <p:cNvPr id="7" name="Picture 6">
            <a:extLst>
              <a:ext uri="{FF2B5EF4-FFF2-40B4-BE49-F238E27FC236}">
                <a16:creationId xmlns:a16="http://schemas.microsoft.com/office/drawing/2014/main" id="{51D3FFA7-7184-94D5-9A65-BC6CBDDF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8445" y="3753029"/>
            <a:ext cx="5302761" cy="3093542"/>
          </a:xfrm>
          <a:prstGeom prst="rect">
            <a:avLst/>
          </a:prstGeom>
        </p:spPr>
      </p:pic>
    </p:spTree>
    <p:extLst>
      <p:ext uri="{BB962C8B-B14F-4D97-AF65-F5344CB8AC3E}">
        <p14:creationId xmlns:p14="http://schemas.microsoft.com/office/powerpoint/2010/main" val="322572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212"/>
                                        </p:tgtEl>
                                        <p:attrNameLst>
                                          <p:attrName>style.visibility</p:attrName>
                                        </p:attrNameLst>
                                      </p:cBhvr>
                                      <p:to>
                                        <p:strVal val="visible"/>
                                      </p:to>
                                    </p:set>
                                    <p:anim calcmode="lin" valueType="num">
                                      <p:cBhvr additive="base">
                                        <p:cTn id="19" dur="500"/>
                                        <p:tgtEl>
                                          <p:spTgt spid="2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2;p14">
            <a:extLst>
              <a:ext uri="{FF2B5EF4-FFF2-40B4-BE49-F238E27FC236}">
                <a16:creationId xmlns:a16="http://schemas.microsoft.com/office/drawing/2014/main" id="{E4B394E5-E1AA-47AF-BA71-7404C28FC00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dirty="0"/>
              <a:t>Une introduction au Standard 28</a:t>
            </a:r>
            <a:endParaRPr dirty="0"/>
          </a:p>
        </p:txBody>
      </p:sp>
      <p:sp>
        <p:nvSpPr>
          <p:cNvPr id="2" name="Espace réservé du contenu 1">
            <a:extLst>
              <a:ext uri="{FF2B5EF4-FFF2-40B4-BE49-F238E27FC236}">
                <a16:creationId xmlns:a16="http://schemas.microsoft.com/office/drawing/2014/main" id="{B57960B5-C219-43D2-B864-62F86EA4C023}"/>
              </a:ext>
            </a:extLst>
          </p:cNvPr>
          <p:cNvSpPr>
            <a:spLocks noGrp="1"/>
          </p:cNvSpPr>
          <p:nvPr>
            <p:ph sz="half" idx="1"/>
          </p:nvPr>
        </p:nvSpPr>
        <p:spPr>
          <a:xfrm>
            <a:off x="838200" y="1825625"/>
            <a:ext cx="11049000" cy="4351338"/>
          </a:xfrm>
        </p:spPr>
        <p:txBody>
          <a:bodyPr>
            <a:normAutofit/>
          </a:bodyPr>
          <a:lstStyle/>
          <a:p>
            <a:pPr marL="342900" indent="-342900">
              <a:spcBef>
                <a:spcPts val="0"/>
              </a:spcBef>
              <a:buClr>
                <a:schemeClr val="accent3"/>
              </a:buClr>
              <a:buSzPct val="100000"/>
            </a:pPr>
            <a:r>
              <a:rPr lang="fr-FR" dirty="0">
                <a:solidFill>
                  <a:schemeClr val="bg2"/>
                </a:solidFill>
              </a:rPr>
              <a:t>Besoins interconnectés des enfants</a:t>
            </a:r>
          </a:p>
          <a:p>
            <a:pPr marL="342900" indent="-342900">
              <a:spcBef>
                <a:spcPts val="0"/>
              </a:spcBef>
              <a:buClr>
                <a:schemeClr val="accent3"/>
              </a:buClr>
              <a:buSzPct val="100000"/>
            </a:pPr>
            <a:r>
              <a:rPr lang="fr-FR" dirty="0">
                <a:solidFill>
                  <a:schemeClr val="bg2"/>
                </a:solidFill>
              </a:rPr>
              <a:t>Responsabilité collective = centralité de la protection</a:t>
            </a:r>
          </a:p>
          <a:p>
            <a:pPr marL="342900" indent="-342900">
              <a:spcBef>
                <a:spcPts val="0"/>
              </a:spcBef>
              <a:buClr>
                <a:schemeClr val="accent3"/>
              </a:buClr>
              <a:buSzPct val="100000"/>
            </a:pPr>
            <a:r>
              <a:rPr lang="fr-FR" dirty="0">
                <a:solidFill>
                  <a:schemeClr val="bg2"/>
                </a:solidFill>
              </a:rPr>
              <a:t>Impact de meilleure qualité</a:t>
            </a:r>
          </a:p>
          <a:p>
            <a:pPr marL="342900" indent="-342900">
              <a:spcBef>
                <a:spcPts val="0"/>
              </a:spcBef>
              <a:buClr>
                <a:schemeClr val="accent3"/>
              </a:buClr>
              <a:buSzPct val="100000"/>
            </a:pPr>
            <a:endParaRPr lang="fr-FR" dirty="0">
              <a:solidFill>
                <a:schemeClr val="bg2"/>
              </a:solidFill>
            </a:endParaRPr>
          </a:p>
          <a:p>
            <a:pPr marL="342900" indent="-342900">
              <a:spcBef>
                <a:spcPts val="0"/>
              </a:spcBef>
              <a:buClr>
                <a:schemeClr val="accent3"/>
              </a:buClr>
              <a:buSzPct val="100000"/>
            </a:pPr>
            <a:r>
              <a:rPr lang="fr-FR" dirty="0">
                <a:solidFill>
                  <a:schemeClr val="bg2"/>
                </a:solidFill>
              </a:rPr>
              <a:t>Accès aux services d'assistance et de protection qui sauvent des vies</a:t>
            </a:r>
          </a:p>
          <a:p>
            <a:pPr marL="342900" indent="-342900">
              <a:spcBef>
                <a:spcPts val="0"/>
              </a:spcBef>
              <a:buClr>
                <a:schemeClr val="accent3"/>
              </a:buClr>
              <a:buSzPct val="100000"/>
            </a:pPr>
            <a:r>
              <a:rPr lang="fr-FR" dirty="0">
                <a:solidFill>
                  <a:schemeClr val="bg2"/>
                </a:solidFill>
              </a:rPr>
              <a:t>Participation des enfants</a:t>
            </a:r>
          </a:p>
          <a:p>
            <a:pPr marL="342900" indent="-342900">
              <a:spcBef>
                <a:spcPts val="0"/>
              </a:spcBef>
              <a:buClr>
                <a:schemeClr val="accent3"/>
              </a:buClr>
              <a:buSzPct val="100000"/>
            </a:pPr>
            <a:r>
              <a:rPr lang="fr-FR" dirty="0">
                <a:solidFill>
                  <a:schemeClr val="bg2"/>
                </a:solidFill>
              </a:rPr>
              <a:t>Sécurité</a:t>
            </a:r>
            <a:endParaRPr lang="en-US" dirty="0">
              <a:solidFill>
                <a:schemeClr val="bg2"/>
              </a:solidFill>
            </a:endParaRPr>
          </a:p>
          <a:p>
            <a:pPr indent="-457200">
              <a:spcBef>
                <a:spcPts val="0"/>
              </a:spcBef>
              <a:buClr>
                <a:schemeClr val="accent3"/>
              </a:buClr>
              <a:buSzPct val="100000"/>
            </a:pPr>
            <a:endParaRPr lang="en-US" sz="2800" dirty="0">
              <a:solidFill>
                <a:schemeClr val="bg2"/>
              </a:solidFill>
            </a:endParaRPr>
          </a:p>
          <a:p>
            <a:pPr indent="-457200">
              <a:spcBef>
                <a:spcPts val="0"/>
              </a:spcBef>
              <a:buClr>
                <a:schemeClr val="accent3"/>
              </a:buClr>
              <a:buSzPct val="100000"/>
            </a:pPr>
            <a:endParaRPr lang="en-US" dirty="0">
              <a:solidFill>
                <a:schemeClr val="bg2"/>
              </a:solidFill>
            </a:endParaRPr>
          </a:p>
          <a:p>
            <a:endParaRPr lang="fr-FR" dirty="0"/>
          </a:p>
        </p:txBody>
      </p:sp>
      <p:pic>
        <p:nvPicPr>
          <p:cNvPr id="10" name="Image 9">
            <a:extLst>
              <a:ext uri="{FF2B5EF4-FFF2-40B4-BE49-F238E27FC236}">
                <a16:creationId xmlns:a16="http://schemas.microsoft.com/office/drawing/2014/main" id="{DA9A3DCF-8B7D-4C24-A6BC-A2429079CDB8}"/>
              </a:ext>
            </a:extLst>
          </p:cNvPr>
          <p:cNvPicPr>
            <a:picLocks noChangeAspect="1"/>
          </p:cNvPicPr>
          <p:nvPr/>
        </p:nvPicPr>
        <p:blipFill>
          <a:blip r:embed="rId3"/>
          <a:stretch>
            <a:fillRect/>
          </a:stretch>
        </p:blipFill>
        <p:spPr>
          <a:xfrm>
            <a:off x="8823159" y="1226543"/>
            <a:ext cx="1563802" cy="928290"/>
          </a:xfrm>
          <a:prstGeom prst="rect">
            <a:avLst/>
          </a:prstGeom>
        </p:spPr>
      </p:pic>
      <p:pic>
        <p:nvPicPr>
          <p:cNvPr id="8" name="Image 7">
            <a:extLst>
              <a:ext uri="{FF2B5EF4-FFF2-40B4-BE49-F238E27FC236}">
                <a16:creationId xmlns:a16="http://schemas.microsoft.com/office/drawing/2014/main" id="{BBF2B937-2D5D-45B9-98CF-4A7B51FB02D3}"/>
              </a:ext>
            </a:extLst>
          </p:cNvPr>
          <p:cNvPicPr>
            <a:picLocks noChangeAspect="1"/>
          </p:cNvPicPr>
          <p:nvPr/>
        </p:nvPicPr>
        <p:blipFill>
          <a:blip r:embed="rId4"/>
          <a:stretch>
            <a:fillRect/>
          </a:stretch>
        </p:blipFill>
        <p:spPr>
          <a:xfrm>
            <a:off x="3792504" y="5158023"/>
            <a:ext cx="1033495" cy="1018940"/>
          </a:xfrm>
          <a:prstGeom prst="rect">
            <a:avLst/>
          </a:prstGeom>
        </p:spPr>
      </p:pic>
    </p:spTree>
    <p:extLst>
      <p:ext uri="{BB962C8B-B14F-4D97-AF65-F5344CB8AC3E}">
        <p14:creationId xmlns:p14="http://schemas.microsoft.com/office/powerpoint/2010/main" val="2576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Espace réservé du contenu 10">
            <a:extLst>
              <a:ext uri="{FF2B5EF4-FFF2-40B4-BE49-F238E27FC236}">
                <a16:creationId xmlns:a16="http://schemas.microsoft.com/office/drawing/2014/main" id="{7A6AC4B5-7717-4E03-9444-B72C4FEF7151}"/>
              </a:ext>
            </a:extLst>
          </p:cNvPr>
          <p:cNvSpPr>
            <a:spLocks noGrp="1"/>
          </p:cNvSpPr>
          <p:nvPr>
            <p:ph sz="half" idx="1"/>
          </p:nvPr>
        </p:nvSpPr>
        <p:spPr>
          <a:xfrm>
            <a:off x="685801" y="1374336"/>
            <a:ext cx="4746812" cy="3381667"/>
          </a:xfrm>
        </p:spPr>
        <p:txBody>
          <a:bodyPr>
            <a:normAutofit/>
          </a:bodyPr>
          <a:lstStyle/>
          <a:p>
            <a:pPr marL="50800" indent="0" algn="ctr">
              <a:buNone/>
            </a:pPr>
            <a:r>
              <a:rPr lang="fr-FR" sz="2400" dirty="0">
                <a:solidFill>
                  <a:schemeClr val="bg2"/>
                </a:solidFill>
              </a:rPr>
              <a:t>"Les activités de gestion des camps répondent aux besoins et aux préoccupations de protection des enfants touchés par les déplacements forcés."</a:t>
            </a:r>
          </a:p>
        </p:txBody>
      </p:sp>
      <p:sp>
        <p:nvSpPr>
          <p:cNvPr id="21" name="Espace réservé du contenu 3">
            <a:extLst>
              <a:ext uri="{FF2B5EF4-FFF2-40B4-BE49-F238E27FC236}">
                <a16:creationId xmlns:a16="http://schemas.microsoft.com/office/drawing/2014/main" id="{B26FEA30-FD37-4055-ADFD-96A8F41929F2}"/>
              </a:ext>
            </a:extLst>
          </p:cNvPr>
          <p:cNvSpPr>
            <a:spLocks noGrp="1"/>
          </p:cNvSpPr>
          <p:nvPr>
            <p:ph sz="half" idx="2"/>
          </p:nvPr>
        </p:nvSpPr>
        <p:spPr>
          <a:xfrm>
            <a:off x="6234073" y="2151937"/>
            <a:ext cx="5679610" cy="4330656"/>
          </a:xfrm>
        </p:spPr>
        <p:txBody>
          <a:bodyPr>
            <a:normAutofit/>
          </a:bodyPr>
          <a:lstStyle/>
          <a:p>
            <a:r>
              <a:rPr lang="fr-FR" dirty="0"/>
              <a:t>Égalité d'accès aux services </a:t>
            </a:r>
          </a:p>
          <a:p>
            <a:r>
              <a:rPr lang="fr-FR" dirty="0"/>
              <a:t>Aménagement et amélioration du site</a:t>
            </a:r>
          </a:p>
          <a:p>
            <a:r>
              <a:rPr lang="fr-FR" dirty="0"/>
              <a:t>Systèmes de communication bidirectionnelle</a:t>
            </a:r>
          </a:p>
          <a:p>
            <a:r>
              <a:rPr lang="fr-FR" dirty="0"/>
              <a:t>Identification des risques liés à la PC</a:t>
            </a:r>
          </a:p>
          <a:p>
            <a:r>
              <a:rPr lang="fr-FR" dirty="0"/>
              <a:t>Activités d'atténuation des risques </a:t>
            </a:r>
            <a:endParaRPr lang="en-US" dirty="0"/>
          </a:p>
        </p:txBody>
      </p:sp>
      <p:sp>
        <p:nvSpPr>
          <p:cNvPr id="13" name="Titre 1">
            <a:extLst>
              <a:ext uri="{FF2B5EF4-FFF2-40B4-BE49-F238E27FC236}">
                <a16:creationId xmlns:a16="http://schemas.microsoft.com/office/drawing/2014/main" id="{4E4E24C0-35FF-4B77-ABE6-3131F78C4F3E}"/>
              </a:ext>
            </a:extLst>
          </p:cNvPr>
          <p:cNvSpPr>
            <a:spLocks noGrp="1"/>
          </p:cNvSpPr>
          <p:nvPr>
            <p:ph type="title"/>
          </p:nvPr>
        </p:nvSpPr>
        <p:spPr>
          <a:xfrm>
            <a:off x="6372148" y="1269009"/>
            <a:ext cx="5403461" cy="1325563"/>
          </a:xfrm>
        </p:spPr>
        <p:txBody>
          <a:bodyPr>
            <a:normAutofit/>
          </a:bodyPr>
          <a:lstStyle/>
          <a:p>
            <a:r>
              <a:rPr lang="en-US" sz="3200" dirty="0"/>
              <a:t>Actions Communes</a:t>
            </a:r>
            <a:endParaRPr lang="fr-FR" sz="3200" dirty="0"/>
          </a:p>
        </p:txBody>
      </p:sp>
      <p:grpSp>
        <p:nvGrpSpPr>
          <p:cNvPr id="17" name="Groupe 16">
            <a:extLst>
              <a:ext uri="{FF2B5EF4-FFF2-40B4-BE49-F238E27FC236}">
                <a16:creationId xmlns:a16="http://schemas.microsoft.com/office/drawing/2014/main" id="{1FD63D7D-0705-4DD8-AB96-EF0931A25CE1}"/>
              </a:ext>
            </a:extLst>
          </p:cNvPr>
          <p:cNvGrpSpPr/>
          <p:nvPr/>
        </p:nvGrpSpPr>
        <p:grpSpPr>
          <a:xfrm rot="19636367">
            <a:off x="438341" y="5335425"/>
            <a:ext cx="979340" cy="1040548"/>
            <a:chOff x="10883591" y="5571442"/>
            <a:chExt cx="979340" cy="1040548"/>
          </a:xfrm>
        </p:grpSpPr>
        <p:pic>
          <p:nvPicPr>
            <p:cNvPr id="18" name="Image 17">
              <a:extLst>
                <a:ext uri="{FF2B5EF4-FFF2-40B4-BE49-F238E27FC236}">
                  <a16:creationId xmlns:a16="http://schemas.microsoft.com/office/drawing/2014/main" id="{D0864F4C-5044-4741-9B2F-2A7AE6C5EB21}"/>
                </a:ext>
              </a:extLst>
            </p:cNvPr>
            <p:cNvPicPr>
              <a:picLocks noChangeAspect="1"/>
            </p:cNvPicPr>
            <p:nvPr/>
          </p:nvPicPr>
          <p:blipFill>
            <a:blip r:embed="rId3"/>
            <a:stretch>
              <a:fillRect/>
            </a:stretch>
          </p:blipFill>
          <p:spPr>
            <a:xfrm>
              <a:off x="10883591" y="5571442"/>
              <a:ext cx="979340" cy="1040548"/>
            </a:xfrm>
            <a:prstGeom prst="rect">
              <a:avLst/>
            </a:prstGeom>
          </p:spPr>
        </p:pic>
        <p:pic>
          <p:nvPicPr>
            <p:cNvPr id="19" name="Graphique 18" descr="Point d’interrogation">
              <a:extLst>
                <a:ext uri="{FF2B5EF4-FFF2-40B4-BE49-F238E27FC236}">
                  <a16:creationId xmlns:a16="http://schemas.microsoft.com/office/drawing/2014/main" id="{5EAEF396-9087-433A-955A-119F0E21CD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05748" y="5727562"/>
              <a:ext cx="735026" cy="735026"/>
            </a:xfrm>
            <a:prstGeom prst="rect">
              <a:avLst/>
            </a:prstGeom>
          </p:spPr>
        </p:pic>
      </p:grpSp>
      <p:sp>
        <p:nvSpPr>
          <p:cNvPr id="22" name="ZoneTexte 21">
            <a:extLst>
              <a:ext uri="{FF2B5EF4-FFF2-40B4-BE49-F238E27FC236}">
                <a16:creationId xmlns:a16="http://schemas.microsoft.com/office/drawing/2014/main" id="{2C6F09B7-865D-4030-887A-3DC582B942CD}"/>
              </a:ext>
            </a:extLst>
          </p:cNvPr>
          <p:cNvSpPr txBox="1"/>
          <p:nvPr/>
        </p:nvSpPr>
        <p:spPr>
          <a:xfrm>
            <a:off x="1307380" y="5873743"/>
            <a:ext cx="5131550" cy="830997"/>
          </a:xfrm>
          <a:prstGeom prst="rect">
            <a:avLst/>
          </a:prstGeom>
          <a:noFill/>
        </p:spPr>
        <p:txBody>
          <a:bodyPr wrap="square">
            <a:spAutoFit/>
          </a:bodyPr>
          <a:lstStyle/>
          <a:p>
            <a:r>
              <a:rPr lang="fr-FR" sz="2400" dirty="0">
                <a:latin typeface="Ink Free" panose="03080402000500000000" pitchFamily="66" charset="0"/>
              </a:rPr>
              <a:t>Pouvez-vous donner des exemples d'activités d'atténuation des risques ?</a:t>
            </a:r>
            <a:endParaRPr lang="en-US" sz="2400" dirty="0">
              <a:latin typeface="Ink Free" panose="03080402000500000000" pitchFamily="66" charset="0"/>
            </a:endParaRPr>
          </a:p>
        </p:txBody>
      </p:sp>
      <p:pic>
        <p:nvPicPr>
          <p:cNvPr id="3" name="Image 2">
            <a:extLst>
              <a:ext uri="{FF2B5EF4-FFF2-40B4-BE49-F238E27FC236}">
                <a16:creationId xmlns:a16="http://schemas.microsoft.com/office/drawing/2014/main" id="{1FF55683-DC49-4833-9E84-02D50580FD68}"/>
              </a:ext>
            </a:extLst>
          </p:cNvPr>
          <p:cNvPicPr>
            <a:picLocks noChangeAspect="1"/>
          </p:cNvPicPr>
          <p:nvPr/>
        </p:nvPicPr>
        <p:blipFill>
          <a:blip r:embed="rId6"/>
          <a:stretch>
            <a:fillRect/>
          </a:stretch>
        </p:blipFill>
        <p:spPr>
          <a:xfrm>
            <a:off x="2136319" y="586854"/>
            <a:ext cx="1987652" cy="539778"/>
          </a:xfrm>
          <a:prstGeom prst="rect">
            <a:avLst/>
          </a:prstGeom>
        </p:spPr>
      </p:pic>
      <p:pic>
        <p:nvPicPr>
          <p:cNvPr id="6" name="Image 5">
            <a:extLst>
              <a:ext uri="{FF2B5EF4-FFF2-40B4-BE49-F238E27FC236}">
                <a16:creationId xmlns:a16="http://schemas.microsoft.com/office/drawing/2014/main" id="{D9CC317B-5184-4242-A434-FDE438773E77}"/>
              </a:ext>
            </a:extLst>
          </p:cNvPr>
          <p:cNvPicPr>
            <a:picLocks noChangeAspect="1"/>
          </p:cNvPicPr>
          <p:nvPr/>
        </p:nvPicPr>
        <p:blipFill>
          <a:blip r:embed="rId7">
            <a:duotone>
              <a:schemeClr val="accent5">
                <a:shade val="45000"/>
                <a:satMod val="135000"/>
              </a:schemeClr>
              <a:prstClr val="white"/>
            </a:duotone>
          </a:blip>
          <a:stretch>
            <a:fillRect/>
          </a:stretch>
        </p:blipFill>
        <p:spPr>
          <a:xfrm>
            <a:off x="7257873" y="301715"/>
            <a:ext cx="1816005" cy="1110056"/>
          </a:xfrm>
          <a:prstGeom prst="rect">
            <a:avLst/>
          </a:prstGeom>
        </p:spPr>
      </p:pic>
      <p:pic>
        <p:nvPicPr>
          <p:cNvPr id="12" name="Image 11">
            <a:extLst>
              <a:ext uri="{FF2B5EF4-FFF2-40B4-BE49-F238E27FC236}">
                <a16:creationId xmlns:a16="http://schemas.microsoft.com/office/drawing/2014/main" id="{9378CB5C-AA07-4840-B515-A65CC3AB85F3}"/>
              </a:ext>
            </a:extLst>
          </p:cNvPr>
          <p:cNvPicPr>
            <a:picLocks noChangeAspect="1"/>
          </p:cNvPicPr>
          <p:nvPr/>
        </p:nvPicPr>
        <p:blipFill>
          <a:blip r:embed="rId8"/>
          <a:stretch>
            <a:fillRect/>
          </a:stretch>
        </p:blipFill>
        <p:spPr>
          <a:xfrm>
            <a:off x="2136319" y="3184083"/>
            <a:ext cx="2106542" cy="26845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1" grpId="0" build="p"/>
      <p:bldP spid="1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729B3-82FC-314D-A205-F7428223F3E8}"/>
              </a:ext>
            </a:extLst>
          </p:cNvPr>
          <p:cNvSpPr>
            <a:spLocks noGrp="1"/>
          </p:cNvSpPr>
          <p:nvPr>
            <p:ph type="title"/>
          </p:nvPr>
        </p:nvSpPr>
        <p:spPr>
          <a:xfrm>
            <a:off x="678402" y="147914"/>
            <a:ext cx="10515600" cy="1325563"/>
          </a:xfrm>
        </p:spPr>
        <p:txBody>
          <a:bodyPr/>
          <a:lstStyle/>
          <a:p>
            <a:r>
              <a:rPr lang="en-GB" dirty="0" err="1"/>
              <a:t>Exemples</a:t>
            </a:r>
            <a:r>
              <a:rPr lang="en-GB" dirty="0"/>
              <a:t> de la </a:t>
            </a:r>
            <a:r>
              <a:rPr lang="en-GB" dirty="0" err="1"/>
              <a:t>Régi</a:t>
            </a:r>
            <a:r>
              <a:rPr lang="es-ES" dirty="0"/>
              <a:t>o</a:t>
            </a:r>
            <a:r>
              <a:rPr lang="en-GB" dirty="0"/>
              <a:t>n</a:t>
            </a:r>
          </a:p>
        </p:txBody>
      </p:sp>
      <p:sp>
        <p:nvSpPr>
          <p:cNvPr id="8" name="TextBox 7">
            <a:extLst>
              <a:ext uri="{FF2B5EF4-FFF2-40B4-BE49-F238E27FC236}">
                <a16:creationId xmlns:a16="http://schemas.microsoft.com/office/drawing/2014/main" id="{91A1A334-6B7B-4644-A374-008FFE228989}"/>
              </a:ext>
            </a:extLst>
          </p:cNvPr>
          <p:cNvSpPr txBox="1"/>
          <p:nvPr/>
        </p:nvSpPr>
        <p:spPr>
          <a:xfrm>
            <a:off x="678402" y="3709169"/>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pic>
        <p:nvPicPr>
          <p:cNvPr id="6" name="Image 5">
            <a:extLst>
              <a:ext uri="{FF2B5EF4-FFF2-40B4-BE49-F238E27FC236}">
                <a16:creationId xmlns:a16="http://schemas.microsoft.com/office/drawing/2014/main" id="{DF4E8611-0B5B-47D3-A7FD-F34FB7B748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997080" y="1586781"/>
            <a:ext cx="1897565" cy="2026068"/>
          </a:xfrm>
          <a:prstGeom prst="rect">
            <a:avLst/>
          </a:prstGeom>
        </p:spPr>
      </p:pic>
      <p:pic>
        <p:nvPicPr>
          <p:cNvPr id="9" name="Image 8">
            <a:extLst>
              <a:ext uri="{FF2B5EF4-FFF2-40B4-BE49-F238E27FC236}">
                <a16:creationId xmlns:a16="http://schemas.microsoft.com/office/drawing/2014/main" id="{6B9B39F7-03EE-4985-8C9C-F0EDC347484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9586403" y="1044755"/>
            <a:ext cx="1456316" cy="2451640"/>
          </a:xfrm>
          <a:prstGeom prst="rect">
            <a:avLst/>
          </a:prstGeom>
        </p:spPr>
      </p:pic>
      <p:pic>
        <p:nvPicPr>
          <p:cNvPr id="11" name="Image 10">
            <a:extLst>
              <a:ext uri="{FF2B5EF4-FFF2-40B4-BE49-F238E27FC236}">
                <a16:creationId xmlns:a16="http://schemas.microsoft.com/office/drawing/2014/main" id="{18C8B574-A740-4181-A49F-F98C13432B4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798880" y="1633672"/>
            <a:ext cx="2572127" cy="1702528"/>
          </a:xfrm>
          <a:prstGeom prst="rect">
            <a:avLst/>
          </a:prstGeom>
        </p:spPr>
      </p:pic>
      <p:sp>
        <p:nvSpPr>
          <p:cNvPr id="10" name="TextBox 7">
            <a:extLst>
              <a:ext uri="{FF2B5EF4-FFF2-40B4-BE49-F238E27FC236}">
                <a16:creationId xmlns:a16="http://schemas.microsoft.com/office/drawing/2014/main" id="{A2247DD4-E35B-45CF-9E8C-41A766DC29E4}"/>
              </a:ext>
            </a:extLst>
          </p:cNvPr>
          <p:cNvSpPr txBox="1"/>
          <p:nvPr/>
        </p:nvSpPr>
        <p:spPr>
          <a:xfrm>
            <a:off x="4536995"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
        <p:nvSpPr>
          <p:cNvPr id="12" name="TextBox 7">
            <a:extLst>
              <a:ext uri="{FF2B5EF4-FFF2-40B4-BE49-F238E27FC236}">
                <a16:creationId xmlns:a16="http://schemas.microsoft.com/office/drawing/2014/main" id="{269797CA-D2BB-4A54-8D61-5C98D74A2A0F}"/>
              </a:ext>
            </a:extLst>
          </p:cNvPr>
          <p:cNvSpPr txBox="1"/>
          <p:nvPr/>
        </p:nvSpPr>
        <p:spPr>
          <a:xfrm>
            <a:off x="8644470"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Tree>
    <p:extLst>
      <p:ext uri="{BB962C8B-B14F-4D97-AF65-F5344CB8AC3E}">
        <p14:creationId xmlns:p14="http://schemas.microsoft.com/office/powerpoint/2010/main" val="430287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5"/>
          <p:cNvSpPr txBox="1">
            <a:spLocks noGrp="1"/>
          </p:cNvSpPr>
          <p:nvPr>
            <p:ph type="title"/>
          </p:nvPr>
        </p:nvSpPr>
        <p:spPr>
          <a:xfrm>
            <a:off x="680802" y="275189"/>
            <a:ext cx="97240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fr-FR" sz="4100" dirty="0"/>
              <a:t>Vous avez besoin de plus que </a:t>
            </a:r>
            <a:br>
              <a:rPr lang="fr-FR" sz="4100" dirty="0"/>
            </a:br>
            <a:r>
              <a:rPr lang="fr-FR" sz="4100" dirty="0"/>
              <a:t>la version papier</a:t>
            </a:r>
            <a:r>
              <a:rPr lang="en-US" sz="4100" dirty="0"/>
              <a:t>?</a:t>
            </a:r>
            <a:endParaRPr sz="4100" dirty="0"/>
          </a:p>
        </p:txBody>
      </p:sp>
      <p:sp>
        <p:nvSpPr>
          <p:cNvPr id="469" name="Google Shape;469;p25"/>
          <p:cNvSpPr txBox="1">
            <a:spLocks noGrp="1"/>
          </p:cNvSpPr>
          <p:nvPr>
            <p:ph sz="half" idx="1"/>
          </p:nvPr>
        </p:nvSpPr>
        <p:spPr>
          <a:xfrm>
            <a:off x="680802" y="1367983"/>
            <a:ext cx="8320791" cy="5268792"/>
          </a:xfrm>
          <a:prstGeom prst="rect">
            <a:avLst/>
          </a:prstGeom>
          <a:noFill/>
          <a:ln>
            <a:noFill/>
          </a:ln>
        </p:spPr>
        <p:txBody>
          <a:bodyPr spcFirstLastPara="1" wrap="square" lIns="91425" tIns="45700" rIns="91425" bIns="45700" anchor="t" anchorCtr="0">
            <a:noAutofit/>
          </a:bodyPr>
          <a:lstStyle/>
          <a:p>
            <a:pPr marL="0" lvl="0" indent="0">
              <a:spcAft>
                <a:spcPts val="1200"/>
              </a:spcAft>
              <a:buSzPts val="2800"/>
              <a:buNone/>
            </a:pPr>
            <a:endParaRPr lang="en-GB" sz="2400" dirty="0"/>
          </a:p>
          <a:p>
            <a:pPr marL="0" lvl="0" indent="0">
              <a:spcAft>
                <a:spcPts val="1200"/>
              </a:spcAft>
              <a:buSzPts val="2800"/>
              <a:buNone/>
            </a:pPr>
            <a:r>
              <a:rPr lang="en-GB" sz="2400" dirty="0"/>
              <a:t>Sur le site de </a:t>
            </a:r>
            <a:r>
              <a:rPr lang="en-GB" sz="2400" dirty="0" err="1"/>
              <a:t>l’Alliance</a:t>
            </a:r>
            <a:r>
              <a:rPr lang="en-GB" sz="2400" dirty="0"/>
              <a:t> </a:t>
            </a:r>
          </a:p>
          <a:p>
            <a:pPr marL="985838" lvl="1" indent="-312738">
              <a:buFont typeface="Wingdings" pitchFamily="2" charset="2"/>
              <a:buChar char="Ø"/>
            </a:pPr>
            <a:r>
              <a:rPr lang="en-GB" sz="1600" dirty="0"/>
              <a:t>Version PDF</a:t>
            </a:r>
          </a:p>
          <a:p>
            <a:pPr marL="985838" lvl="1" indent="-312738">
              <a:buFont typeface="Wingdings" pitchFamily="2" charset="2"/>
              <a:buChar char="Ø"/>
            </a:pPr>
            <a:r>
              <a:rPr lang="fr-FR" sz="1600" dirty="0"/>
              <a:t>Briefing &amp; Pack de mise en œuvre</a:t>
            </a:r>
            <a:endParaRPr lang="en-GB" sz="1600" dirty="0"/>
          </a:p>
          <a:p>
            <a:pPr marL="985838" lvl="1" indent="-312738">
              <a:buFont typeface="Wingdings" pitchFamily="2" charset="2"/>
              <a:buChar char="Ø"/>
            </a:pPr>
            <a:r>
              <a:rPr lang="en-GB" sz="1600" dirty="0"/>
              <a:t>Résumé de 25 pages</a:t>
            </a:r>
          </a:p>
          <a:p>
            <a:pPr marL="985838" lvl="1" indent="-312738">
              <a:buFont typeface="Wingdings" pitchFamily="2" charset="2"/>
              <a:buChar char="Ø"/>
            </a:pPr>
            <a:r>
              <a:rPr lang="en-GB" sz="1600" dirty="0" err="1"/>
              <a:t>Cours</a:t>
            </a:r>
            <a:r>
              <a:rPr lang="en-GB" sz="1600" dirty="0"/>
              <a:t> </a:t>
            </a:r>
            <a:r>
              <a:rPr lang="en-GB" sz="1600" dirty="0" err="1"/>
              <a:t>en</a:t>
            </a:r>
            <a:r>
              <a:rPr lang="en-GB" sz="1600" dirty="0"/>
              <a:t> </a:t>
            </a:r>
            <a:r>
              <a:rPr lang="en-GB" sz="1600" dirty="0" err="1"/>
              <a:t>ligne</a:t>
            </a:r>
            <a:endParaRPr lang="en-GB" sz="1600" dirty="0"/>
          </a:p>
          <a:p>
            <a:pPr marL="985838" lvl="1" indent="-312738">
              <a:buFont typeface="Wingdings" pitchFamily="2" charset="2"/>
              <a:buChar char="Ø"/>
            </a:pPr>
            <a:r>
              <a:rPr lang="en-GB" sz="1600" dirty="0"/>
              <a:t>YouTube videos</a:t>
            </a:r>
          </a:p>
          <a:p>
            <a:pPr marL="985838" lvl="1" indent="-312738">
              <a:buFont typeface="Wingdings" pitchFamily="2" charset="2"/>
              <a:buChar char="Ø"/>
            </a:pPr>
            <a:r>
              <a:rPr lang="fr-FR" sz="1600" dirty="0"/>
              <a:t>Une galerie de standards illustrés</a:t>
            </a:r>
            <a:endParaRPr lang="en-GB" sz="1600" dirty="0"/>
          </a:p>
          <a:p>
            <a:pPr marL="9525" lvl="1" indent="0">
              <a:spcBef>
                <a:spcPts val="1200"/>
              </a:spcBef>
              <a:buNone/>
              <a:tabLst>
                <a:tab pos="703263" algn="l"/>
              </a:tabLst>
            </a:pPr>
            <a:r>
              <a:rPr lang="en-GB" sz="2000" dirty="0">
                <a:solidFill>
                  <a:srgbClr val="00B0F0"/>
                </a:solidFill>
              </a:rPr>
              <a:t>	👉</a:t>
            </a:r>
            <a:r>
              <a:rPr lang="en-GB" sz="1600" dirty="0">
                <a:solidFill>
                  <a:srgbClr val="00B0F0"/>
                </a:solidFill>
              </a:rPr>
              <a:t>  </a:t>
            </a:r>
            <a:r>
              <a:rPr lang="en-GB" sz="1600" dirty="0">
                <a:solidFill>
                  <a:srgbClr val="00B0F0"/>
                </a:solidFill>
                <a:hlinkClick r:id="rId3"/>
              </a:rPr>
              <a:t>www.AllianceCPHA.org</a:t>
            </a:r>
            <a:endParaRPr lang="en-GB" sz="1600" dirty="0">
              <a:solidFill>
                <a:srgbClr val="00B0F0"/>
              </a:solidFill>
            </a:endParaRPr>
          </a:p>
          <a:p>
            <a:pPr marL="9525" lvl="1" indent="0">
              <a:spcBef>
                <a:spcPts val="1200"/>
              </a:spcBef>
              <a:buNone/>
              <a:tabLst>
                <a:tab pos="703263" algn="l"/>
              </a:tabLst>
            </a:pPr>
            <a:r>
              <a:rPr lang="fr-FR" sz="2400" dirty="0"/>
              <a:t>Sur le site du</a:t>
            </a:r>
            <a:r>
              <a:rPr lang="en-GB" sz="2400" dirty="0"/>
              <a:t> </a:t>
            </a:r>
            <a:r>
              <a:rPr lang="en-GB" sz="2400" dirty="0" err="1"/>
              <a:t>Partenariat</a:t>
            </a:r>
            <a:r>
              <a:rPr lang="en-GB" sz="2400" dirty="0"/>
              <a:t> pour les </a:t>
            </a:r>
            <a:r>
              <a:rPr lang="en-GB" sz="2400"/>
              <a:t>normes</a:t>
            </a:r>
            <a:r>
              <a:rPr lang="en-GB" sz="2400" dirty="0"/>
              <a:t> </a:t>
            </a:r>
            <a:r>
              <a:rPr lang="en-GB" sz="2400" dirty="0" err="1"/>
              <a:t>humanitaires</a:t>
            </a:r>
            <a:endParaRPr lang="en-GB" sz="2400" dirty="0"/>
          </a:p>
          <a:p>
            <a:pPr marL="295275" lvl="1" indent="-285750">
              <a:spcBef>
                <a:spcPts val="1200"/>
              </a:spcBef>
              <a:tabLst>
                <a:tab pos="703263" algn="l"/>
              </a:tabLst>
            </a:pPr>
            <a:r>
              <a:rPr lang="en-GB" sz="1600" dirty="0"/>
              <a:t>HSP Applications pour telephones et </a:t>
            </a:r>
            <a:r>
              <a:rPr lang="en-GB" sz="1600" dirty="0" err="1"/>
              <a:t>tablettes</a:t>
            </a:r>
            <a:endParaRPr lang="en-GB" sz="1600" dirty="0"/>
          </a:p>
          <a:p>
            <a:pPr marL="0" indent="0">
              <a:spcBef>
                <a:spcPts val="1200"/>
              </a:spcBef>
              <a:buSzPts val="2800"/>
              <a:buNone/>
              <a:tabLst>
                <a:tab pos="663575" algn="l"/>
              </a:tabLst>
            </a:pPr>
            <a:r>
              <a:rPr lang="en-GB" sz="1600" dirty="0">
                <a:solidFill>
                  <a:srgbClr val="00B0F0"/>
                </a:solidFill>
              </a:rPr>
              <a:t>	</a:t>
            </a:r>
            <a:r>
              <a:rPr lang="en-GB" sz="2000" dirty="0">
                <a:solidFill>
                  <a:srgbClr val="00B0F0"/>
                </a:solidFill>
              </a:rPr>
              <a:t>👉</a:t>
            </a:r>
            <a:r>
              <a:rPr lang="en-GB" sz="1600" dirty="0">
                <a:solidFill>
                  <a:srgbClr val="00B0F0"/>
                </a:solidFill>
              </a:rPr>
              <a:t>  www.HumanitarianStandardsPartnership.org</a:t>
            </a:r>
          </a:p>
          <a:p>
            <a:pPr marL="0" lvl="0" indent="0" algn="l" rtl="0">
              <a:lnSpc>
                <a:spcPct val="90000"/>
              </a:lnSpc>
              <a:spcBef>
                <a:spcPts val="1000"/>
              </a:spcBef>
              <a:spcAft>
                <a:spcPts val="0"/>
              </a:spcAft>
              <a:buSzPts val="2800"/>
              <a:buNone/>
            </a:pPr>
            <a:endParaRPr lang="en-GB" sz="1600" dirty="0"/>
          </a:p>
        </p:txBody>
      </p:sp>
      <p:pic>
        <p:nvPicPr>
          <p:cNvPr id="471" name="Google Shape;471;p25"/>
          <p:cNvPicPr preferRelativeResize="0"/>
          <p:nvPr/>
        </p:nvPicPr>
        <p:blipFill>
          <a:blip r:embed="rId4">
            <a:extLst>
              <a:ext uri="{28A0092B-C50C-407E-A947-70E740481C1C}">
                <a14:useLocalDpi xmlns:a14="http://schemas.microsoft.com/office/drawing/2010/main" val="0"/>
              </a:ext>
            </a:extLst>
          </a:blip>
          <a:stretch/>
        </p:blipFill>
        <p:spPr>
          <a:xfrm>
            <a:off x="9535849" y="5258587"/>
            <a:ext cx="1400375" cy="1416533"/>
          </a:xfrm>
          <a:prstGeom prst="rect">
            <a:avLst/>
          </a:prstGeom>
          <a:noFill/>
          <a:ln>
            <a:noFill/>
          </a:ln>
        </p:spPr>
      </p:pic>
      <p:pic>
        <p:nvPicPr>
          <p:cNvPr id="8" name="Image 6">
            <a:extLst>
              <a:ext uri="{FF2B5EF4-FFF2-40B4-BE49-F238E27FC236}">
                <a16:creationId xmlns:a16="http://schemas.microsoft.com/office/drawing/2014/main" id="{1C868B68-BBF2-169C-E237-1C0286216D35}"/>
              </a:ext>
            </a:extLst>
          </p:cNvPr>
          <p:cNvPicPr>
            <a:picLocks noChangeAspect="1"/>
          </p:cNvPicPr>
          <p:nvPr/>
        </p:nvPicPr>
        <p:blipFill>
          <a:blip r:embed="rId5"/>
          <a:stretch>
            <a:fillRect/>
          </a:stretch>
        </p:blipFill>
        <p:spPr>
          <a:xfrm rot="822444">
            <a:off x="6375187" y="1261421"/>
            <a:ext cx="1705541" cy="2371118"/>
          </a:xfrm>
          <a:prstGeom prst="rect">
            <a:avLst/>
          </a:prstGeom>
        </p:spPr>
      </p:pic>
      <p:pic>
        <p:nvPicPr>
          <p:cNvPr id="2" name="Google Shape;206;g145e159448a_0_0">
            <a:extLst>
              <a:ext uri="{FF2B5EF4-FFF2-40B4-BE49-F238E27FC236}">
                <a16:creationId xmlns:a16="http://schemas.microsoft.com/office/drawing/2014/main" id="{A64FD376-F935-5F7E-9FAD-AD7B5A5E3D02}"/>
              </a:ext>
            </a:extLst>
          </p:cNvPr>
          <p:cNvPicPr preferRelativeResize="0"/>
          <p:nvPr/>
        </p:nvPicPr>
        <p:blipFill>
          <a:blip r:embed="rId6">
            <a:alphaModFix/>
          </a:blip>
          <a:stretch>
            <a:fillRect/>
          </a:stretch>
        </p:blipFill>
        <p:spPr>
          <a:xfrm>
            <a:off x="9433096" y="2696095"/>
            <a:ext cx="3103774" cy="2410162"/>
          </a:xfrm>
          <a:prstGeom prst="rect">
            <a:avLst/>
          </a:prstGeom>
          <a:noFill/>
          <a:ln>
            <a:noFill/>
          </a:ln>
        </p:spPr>
      </p:pic>
    </p:spTree>
    <p:extLst>
      <p:ext uri="{BB962C8B-B14F-4D97-AF65-F5344CB8AC3E}">
        <p14:creationId xmlns:p14="http://schemas.microsoft.com/office/powerpoint/2010/main" val="1443463938"/>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1619</TotalTime>
  <Words>2785</Words>
  <Application>Microsoft Office PowerPoint</Application>
  <PresentationFormat>Widescreen</PresentationFormat>
  <Paragraphs>162</Paragraphs>
  <Slides>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Arial</vt:lpstr>
      <vt:lpstr>Symbol</vt:lpstr>
      <vt:lpstr>Helvetica Neue</vt:lpstr>
      <vt:lpstr>Calibri</vt:lpstr>
      <vt:lpstr>Ink Free</vt:lpstr>
      <vt:lpstr>Wingdings</vt:lpstr>
      <vt:lpstr>Times New Roman</vt:lpstr>
      <vt:lpstr>Office Theme</vt:lpstr>
      <vt:lpstr>Office Theme</vt:lpstr>
      <vt:lpstr>Standards Minimums pour la Protection de l’Enfance dans l’Action Humanitaire. - SMPE -</vt:lpstr>
      <vt:lpstr>But des Standards </vt:lpstr>
      <vt:lpstr>PowerPoint Presentation</vt:lpstr>
      <vt:lpstr>Travailler Ensemble</vt:lpstr>
      <vt:lpstr>Une introduction au Standard 28</vt:lpstr>
      <vt:lpstr>Actions Communes</vt:lpstr>
      <vt:lpstr>Exemples de la Région</vt:lpstr>
      <vt:lpstr>Vous avez besoin de plus que  la version papier?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Colleen Fitzgerald</dc:creator>
  <cp:lastModifiedBy>Joanna Wedge</cp:lastModifiedBy>
  <cp:revision>234</cp:revision>
  <dcterms:created xsi:type="dcterms:W3CDTF">2017-12-20T18:51:03Z</dcterms:created>
  <dcterms:modified xsi:type="dcterms:W3CDTF">2022-12-06T05:56:00Z</dcterms:modified>
</cp:coreProperties>
</file>