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Helvetica Neue"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ii9AIhdW17rwNLf62ppYXokrKd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6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04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28</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7</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Donors, local governments, colleagues in other sectors and our beneficiaries themselves want to know what we are doing and why. The CPMS is our benchmark. They are the key way to operationalise or make real children's rights in the practice of humanitarian response.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a:t>They are a collaborative, inter-agency tool, that links with other initiatives, such as the Core Humanitarian Standard and the Humanitarian Inclusion Standards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Contextualisation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youtube channel.</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BOX: The CPMS aim at improving the quality and accountability of our programing and increasing impact for children’s protection and well-being in humanitarian action (</a:t>
            </a:r>
            <a:r>
              <a:rPr lang="en-US" i="0" u="none" strike="noStrike"/>
              <a:t>internal displacement and refugee contexts)</a:t>
            </a:r>
            <a:r>
              <a:rPr lang="en-US"/>
              <a:t>, by establishing common principles, </a:t>
            </a:r>
            <a:r>
              <a:rPr lang="en-US" i="0" u="none" strike="noStrike"/>
              <a:t>evidence, prevention</a:t>
            </a:r>
            <a:r>
              <a:rPr lang="en-US"/>
              <a:t> and goals to achieve. They provide a synthesis of good practice and learning to date.</a:t>
            </a:r>
            <a:endParaRPr/>
          </a:p>
          <a:p>
            <a:pPr marL="0" lvl="0" indent="0" algn="l" rtl="0">
              <a:lnSpc>
                <a:spcPct val="100000"/>
              </a:lnSpc>
              <a:spcBef>
                <a:spcPts val="0"/>
              </a:spcBef>
              <a:spcAft>
                <a:spcPts val="0"/>
              </a:spcAft>
              <a:buSzPts val="1400"/>
              <a:buNone/>
            </a:pP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an overview of the CPMS structure: there are 28 Standards across 4 pillars and 10 CPHA principles threaded throughout. </a:t>
            </a:r>
            <a:endParaRPr/>
          </a:p>
          <a:p>
            <a:pPr marL="0" lvl="0" indent="0" algn="l" rtl="0">
              <a:lnSpc>
                <a:spcPct val="100000"/>
              </a:lnSpc>
              <a:spcBef>
                <a:spcPts val="0"/>
              </a:spcBef>
              <a:spcAft>
                <a:spcPts val="0"/>
              </a:spcAft>
              <a:buSzPts val="1400"/>
              <a:buNone/>
            </a:pPr>
            <a:r>
              <a:rPr lang="en-US"/>
              <a:t>You can find this overview on the back of the CPMS handbook or in the online handbook; it’s a practical way of locating quickly a specific topic.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presentation focuses on Standard 28: Camp Management &amp; Child Protection</a:t>
            </a:r>
            <a:endParaRPr/>
          </a:p>
          <a:p>
            <a:pPr marL="0" lvl="0" indent="0" algn="l" rtl="0">
              <a:lnSpc>
                <a:spcPct val="100000"/>
              </a:lnSpc>
              <a:spcBef>
                <a:spcPts val="0"/>
              </a:spcBef>
              <a:spcAft>
                <a:spcPts val="0"/>
              </a:spcAft>
              <a:buSzPts val="1400"/>
              <a:buNone/>
            </a:pPr>
            <a:endParaRPr/>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469076f1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469076f1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5469076f1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This Standard is part of the fourth Pillar of Standards related to Working across Sectors. </a:t>
            </a:r>
            <a:endParaRPr>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a:t>Multisectoral approaches reflect the interconnected needs of children and emphasise all humanitarian actors’ collective responsibility to protect children and their families. Child protection risks are closely linked with the work of other sectors because children have needs that fall under all sectors. </a:t>
            </a:r>
            <a:endParaRPr/>
          </a:p>
          <a:p>
            <a:pPr marL="171450" marR="0" lvl="0" indent="-171450" algn="l" rtl="0">
              <a:lnSpc>
                <a:spcPct val="100000"/>
              </a:lnSpc>
              <a:spcBef>
                <a:spcPts val="0"/>
              </a:spcBef>
              <a:spcAft>
                <a:spcPts val="0"/>
              </a:spcAft>
              <a:buClr>
                <a:schemeClr val="dk1"/>
              </a:buClr>
              <a:buSzPts val="1200"/>
              <a:buFont typeface="Arial"/>
              <a:buChar char="•"/>
            </a:pPr>
            <a:r>
              <a:rPr lang="en-US"/>
              <a:t>One very effective way towards real &amp; higher quality impact is multisectoral programming that includes and addresses child protection considerations (such as children’s particular risks, vulnerabilities, developmental stages, etc.).</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lvl="0" indent="-171450" algn="l" rtl="0">
              <a:lnSpc>
                <a:spcPct val="100000"/>
              </a:lnSpc>
              <a:spcBef>
                <a:spcPts val="0"/>
              </a:spcBef>
              <a:spcAft>
                <a:spcPts val="0"/>
              </a:spcAft>
              <a:buSzPts val="1400"/>
              <a:buFont typeface="Arial"/>
              <a:buChar char="•"/>
            </a:pPr>
            <a:r>
              <a:rPr lang="en-US" b="0"/>
              <a:t>M</a:t>
            </a:r>
            <a:r>
              <a:rPr lang="en-US"/>
              <a:t>ain goal of camp management is t</a:t>
            </a:r>
            <a:r>
              <a:rPr lang="en-US">
                <a:solidFill>
                  <a:srgbClr val="5F7085"/>
                </a:solidFill>
              </a:rPr>
              <a:t>o support equitable and dignified access of displaced populations living in temporary settlements (including camps, collective/evacuation centres and spontaneous settlements) to life-saving assistance and protection services. </a:t>
            </a:r>
            <a:r>
              <a:rPr lang="en-US">
                <a:solidFill>
                  <a:srgbClr val="FF0000"/>
                </a:solidFill>
              </a:rPr>
              <a:t>Camp management actors work in close coordination with other sectors, including Child Protection and Education, to ensure that </a:t>
            </a:r>
            <a:r>
              <a:rPr lang="en-US"/>
              <a:t>children’s rights are fulfilled and that they have access to essential services (educational facilities, health care, psychosocial services, recreational opportunities...)</a:t>
            </a:r>
            <a:endParaRPr/>
          </a:p>
          <a:p>
            <a:pPr marL="171450" lvl="0" indent="-171450" algn="l" rtl="0">
              <a:lnSpc>
                <a:spcPct val="100000"/>
              </a:lnSpc>
              <a:spcBef>
                <a:spcPts val="0"/>
              </a:spcBef>
              <a:spcAft>
                <a:spcPts val="0"/>
              </a:spcAft>
              <a:buSzPts val="1400"/>
              <a:buFont typeface="Arial"/>
              <a:buChar char="•"/>
            </a:pPr>
            <a:r>
              <a:rPr lang="en-US"/>
              <a:t>Child protection and camp management actors need to collaborate to ensure </a:t>
            </a:r>
            <a:r>
              <a:rPr lang="en-US" u="sng">
                <a:solidFill>
                  <a:schemeClr val="hlink"/>
                </a:solidFill>
                <a:hlinkClick r:id="rId3"/>
              </a:rPr>
              <a:t>children’s meaningful participation</a:t>
            </a:r>
            <a:r>
              <a:rPr lang="en-US"/>
              <a:t>, in the design, monitoring and adjustment of programmes and in representation mechanisms in the camp management structures </a:t>
            </a:r>
            <a:r>
              <a:rPr lang="en-US">
                <a:solidFill>
                  <a:srgbClr val="FF0000"/>
                </a:solidFill>
              </a:rPr>
              <a:t>to ensure that they have a voice and can express their needs, concerns and aspirations, and that challenges they are facing are being addressed collaboratively by concerned sectors</a:t>
            </a:r>
            <a:endParaRPr>
              <a:solidFill>
                <a:srgbClr val="5F7085"/>
              </a:solidFill>
            </a:endParaRPr>
          </a:p>
          <a:p>
            <a:pPr marL="171450" lvl="0" indent="-171450" algn="l" rtl="0">
              <a:lnSpc>
                <a:spcPct val="100000"/>
              </a:lnSpc>
              <a:spcBef>
                <a:spcPts val="0"/>
              </a:spcBef>
              <a:spcAft>
                <a:spcPts val="0"/>
              </a:spcAft>
              <a:buSzPts val="1400"/>
              <a:buFont typeface="Arial"/>
              <a:buChar char="•"/>
            </a:pPr>
            <a:r>
              <a:rPr lang="en-US"/>
              <a:t>Camp management </a:t>
            </a:r>
            <a:r>
              <a:rPr lang="en-US">
                <a:solidFill>
                  <a:srgbClr val="FF0000"/>
                </a:solidFill>
              </a:rPr>
              <a:t>contributes to</a:t>
            </a:r>
            <a:r>
              <a:rPr lang="en-US"/>
              <a:t> monitor security concerns </a:t>
            </a:r>
            <a:r>
              <a:rPr lang="en-US">
                <a:solidFill>
                  <a:srgbClr val="FF0000"/>
                </a:solidFill>
              </a:rPr>
              <a:t>affecting children living in temporary settlements, </a:t>
            </a:r>
            <a:r>
              <a:rPr lang="en-US"/>
              <a:t>and help designing </a:t>
            </a:r>
            <a:r>
              <a:rPr lang="en-US">
                <a:solidFill>
                  <a:srgbClr val="FF0000"/>
                </a:solidFill>
              </a:rPr>
              <a:t>and coordinating the implementation of </a:t>
            </a:r>
            <a:r>
              <a:rPr lang="en-US"/>
              <a:t>risk mitigation activities </a:t>
            </a:r>
            <a:r>
              <a:rPr lang="en-US">
                <a:solidFill>
                  <a:srgbClr val="FF0000"/>
                </a:solidFill>
              </a:rPr>
              <a:t>in close collaboration with concerned </a:t>
            </a:r>
            <a:r>
              <a:rPr lang="en-US" i="1"/>
              <a:t>[</a:t>
            </a:r>
            <a:r>
              <a:rPr lang="en-US" i="1">
                <a:latin typeface="Arial"/>
                <a:ea typeface="Arial"/>
                <a:cs typeface="Arial"/>
                <a:sym typeface="Arial"/>
              </a:rPr>
              <a:t>🡪 the </a:t>
            </a:r>
            <a:r>
              <a:rPr lang="en-US" b="1" i="1">
                <a:latin typeface="Arial"/>
                <a:ea typeface="Arial"/>
                <a:cs typeface="Arial"/>
                <a:sym typeface="Arial"/>
              </a:rPr>
              <a:t>prevention </a:t>
            </a:r>
            <a:r>
              <a:rPr lang="en-US" i="1">
                <a:latin typeface="Arial"/>
                <a:ea typeface="Arial"/>
                <a:cs typeface="Arial"/>
                <a:sym typeface="Arial"/>
              </a:rPr>
              <a:t>icon</a:t>
            </a:r>
            <a:r>
              <a:rPr lang="en-US" i="1"/>
              <a:t>]</a:t>
            </a:r>
            <a:endParaRPr>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a:latin typeface="Arial"/>
                <a:ea typeface="Arial"/>
                <a:cs typeface="Arial"/>
                <a:sym typeface="Arial"/>
              </a:rPr>
              <a:t>Standard 28 states: </a:t>
            </a:r>
            <a:r>
              <a:rPr lang="en-US"/>
              <a:t>“</a:t>
            </a:r>
            <a:r>
              <a:rPr lang="en-US" sz="1200"/>
              <a:t>Camp management activities address the needs and protection concerns of children affected by forced displacement</a:t>
            </a:r>
            <a:r>
              <a:rPr lang="en-US"/>
              <a:t>.” </a:t>
            </a:r>
            <a:endParaRPr/>
          </a:p>
          <a:p>
            <a:pPr marL="228600" lvl="0" indent="0" algn="l" rtl="0">
              <a:lnSpc>
                <a:spcPct val="100000"/>
              </a:lnSpc>
              <a:spcBef>
                <a:spcPts val="0"/>
              </a:spcBef>
              <a:spcAft>
                <a:spcPts val="0"/>
              </a:spcAft>
              <a:buSzPts val="1400"/>
              <a:buFont typeface="Arial"/>
              <a:buNone/>
            </a:pPr>
            <a:endParaRPr>
              <a:solidFill>
                <a:srgbClr val="5F7085"/>
              </a:solidFill>
            </a:endParaRPr>
          </a:p>
          <a:p>
            <a:pPr marL="400050" lvl="0" indent="-171450" algn="l" rtl="0">
              <a:lnSpc>
                <a:spcPct val="100000"/>
              </a:lnSpc>
              <a:spcBef>
                <a:spcPts val="0"/>
              </a:spcBef>
              <a:spcAft>
                <a:spcPts val="0"/>
              </a:spcAft>
              <a:buSzPts val="1400"/>
              <a:buFont typeface="Arial"/>
              <a:buChar char="•"/>
            </a:pPr>
            <a:r>
              <a:rPr lang="en-US"/>
              <a:t>Camp management actors can monitor the inclusion and accessibility of camp services by conducting regular spot-checks and help analyzing trends and identify challenges in access to services, looking at various characteristics including the age, gender and disability of persons accessing assistance. They may similarly play a key role to ensure equal access to critical information for all persons living in temporary sites, and devise specific strategies to ensure outreach to persons likely to be excluded from usual communication channels.</a:t>
            </a:r>
            <a:endParaRPr>
              <a:solidFill>
                <a:srgbClr val="5F7085"/>
              </a:solidFill>
            </a:endParaRPr>
          </a:p>
          <a:p>
            <a:pPr marL="400050" lvl="0" indent="-171450" algn="l" rtl="0">
              <a:lnSpc>
                <a:spcPct val="100000"/>
              </a:lnSpc>
              <a:spcBef>
                <a:spcPts val="0"/>
              </a:spcBef>
              <a:spcAft>
                <a:spcPts val="0"/>
              </a:spcAft>
              <a:buSzPts val="1400"/>
              <a:buFont typeface="Arial"/>
              <a:buChar char="•"/>
            </a:pPr>
            <a:r>
              <a:rPr lang="en-US"/>
              <a:t>It is critical for camp management and child protection actors to jointly consider how they will meet children’s need for safe, accessible spaces to learn and play </a:t>
            </a:r>
            <a:r>
              <a:rPr lang="en-US">
                <a:solidFill>
                  <a:srgbClr val="FF0000"/>
                </a:solidFill>
              </a:rPr>
              <a:t>in temporary settlements</a:t>
            </a:r>
            <a:r>
              <a:rPr lang="en-US"/>
              <a:t>. This collaboration should begin at the earliest stages of site planning and continue throughout any site improvement processes. Proper planning prevents children’s spaces from being located in dangerous locations </a:t>
            </a:r>
            <a:r>
              <a:rPr lang="en-US">
                <a:solidFill>
                  <a:srgbClr val="FF0000"/>
                </a:solidFill>
              </a:rPr>
              <a:t>(open water plans, ditches/drainage, isolated areas) </a:t>
            </a:r>
            <a:r>
              <a:rPr lang="en-US"/>
              <a:t>or excluded altogether due to lack of </a:t>
            </a:r>
            <a:r>
              <a:rPr lang="en-US">
                <a:solidFill>
                  <a:srgbClr val="FF0000"/>
                </a:solidFill>
              </a:rPr>
              <a:t>available space</a:t>
            </a:r>
            <a:r>
              <a:rPr lang="en-US"/>
              <a:t>.</a:t>
            </a:r>
            <a:endParaRPr/>
          </a:p>
          <a:p>
            <a:pPr marL="400050" marR="0" lvl="0" indent="-171450" algn="l" rtl="0">
              <a:lnSpc>
                <a:spcPct val="100000"/>
              </a:lnSpc>
              <a:spcBef>
                <a:spcPts val="0"/>
              </a:spcBef>
              <a:spcAft>
                <a:spcPts val="0"/>
              </a:spcAft>
              <a:buClr>
                <a:srgbClr val="000000"/>
              </a:buClr>
              <a:buSzPts val="1400"/>
              <a:buFont typeface="Arial"/>
              <a:buChar char="•"/>
            </a:pPr>
            <a:r>
              <a:rPr lang="en-US"/>
              <a:t>Child protection and Camp Management actors also need to collaborate to establish two-way communication systems for children, including feedback and reporting mechanisms, to regularly collect their feedback and understand their concerns, and using appropriate methods adapted their needs. </a:t>
            </a:r>
            <a:r>
              <a:rPr lang="en-US">
                <a:solidFill>
                  <a:srgbClr val="00B050"/>
                </a:solidFill>
              </a:rPr>
              <a:t>(note: it is likely that specific measures will need to be put in place by CM and CP for that purpose, as common tools are usually not adapted to children)</a:t>
            </a:r>
            <a:endParaRPr/>
          </a:p>
          <a:p>
            <a:pPr marL="400050" marR="0" lvl="0" indent="-171450" algn="l" rtl="0">
              <a:lnSpc>
                <a:spcPct val="100000"/>
              </a:lnSpc>
              <a:spcBef>
                <a:spcPts val="0"/>
              </a:spcBef>
              <a:spcAft>
                <a:spcPts val="0"/>
              </a:spcAft>
              <a:buClr>
                <a:srgbClr val="000000"/>
              </a:buClr>
              <a:buSzPts val="1400"/>
              <a:buFont typeface="Arial"/>
              <a:buChar char="•"/>
            </a:pPr>
            <a:r>
              <a:rPr lang="en-US"/>
              <a:t>Child Protection and camp management should also conduct periodic joint </a:t>
            </a:r>
            <a:r>
              <a:rPr lang="en-US">
                <a:solidFill>
                  <a:srgbClr val="FF0000"/>
                </a:solidFill>
              </a:rPr>
              <a:t>safety and accessibility audits of infrastructures and services on site </a:t>
            </a:r>
            <a:r>
              <a:rPr lang="en-US"/>
              <a:t>and collaborate on risk and/or safety child protection assessments to identify child protection risks </a:t>
            </a:r>
            <a:r>
              <a:rPr lang="en-US">
                <a:solidFill>
                  <a:srgbClr val="FF0000"/>
                </a:solidFill>
              </a:rPr>
              <a:t>and implement risk mitigation activities addressing needs identified </a:t>
            </a:r>
            <a:r>
              <a:rPr lang="en-US"/>
              <a:t>in displacement sites</a:t>
            </a:r>
            <a:endParaRPr/>
          </a:p>
          <a:p>
            <a:pPr marL="400050" lvl="0" indent="-82550" algn="l" rtl="0">
              <a:lnSpc>
                <a:spcPct val="100000"/>
              </a:lnSpc>
              <a:spcBef>
                <a:spcPts val="0"/>
              </a:spcBef>
              <a:spcAft>
                <a:spcPts val="0"/>
              </a:spcAft>
              <a:buSzPts val="1400"/>
              <a:buFont typeface="Arial"/>
              <a:buNone/>
            </a:pPr>
            <a:endParaRPr>
              <a:solidFill>
                <a:srgbClr val="5F7085"/>
              </a:solidFill>
            </a:endParaRPr>
          </a:p>
          <a:p>
            <a:pPr marL="0" marR="0" lvl="0" indent="0" algn="l" rtl="0">
              <a:lnSpc>
                <a:spcPct val="100000"/>
              </a:lnSpc>
              <a:spcBef>
                <a:spcPts val="0"/>
              </a:spcBef>
              <a:spcAft>
                <a:spcPts val="0"/>
              </a:spcAft>
              <a:buClr>
                <a:schemeClr val="dk1"/>
              </a:buClr>
              <a:buSzPts val="1200"/>
              <a:buFont typeface="Arial"/>
              <a:buNone/>
            </a:pPr>
            <a:r>
              <a:rPr lang="en-US" b="1">
                <a:latin typeface="Arial"/>
                <a:ea typeface="Arial"/>
                <a:cs typeface="Arial"/>
                <a:sym typeface="Arial"/>
              </a:rPr>
              <a:t>Discussion Prompt: </a:t>
            </a:r>
            <a:r>
              <a:rPr lang="en-US" sz="1200">
                <a:latin typeface="Arial"/>
                <a:ea typeface="Arial"/>
                <a:cs typeface="Arial"/>
                <a:sym typeface="Arial"/>
              </a:rPr>
              <a:t>Can you give examples of risk mitigation activities?</a:t>
            </a:r>
            <a:endParaRPr/>
          </a:p>
          <a:p>
            <a:pPr marL="0" marR="0" lvl="0" indent="0" algn="l" rtl="0">
              <a:lnSpc>
                <a:spcPct val="100000"/>
              </a:lnSpc>
              <a:spcBef>
                <a:spcPts val="0"/>
              </a:spcBef>
              <a:spcAft>
                <a:spcPts val="0"/>
              </a:spcAft>
              <a:buClr>
                <a:schemeClr val="dk1"/>
              </a:buClr>
              <a:buSzPts val="1200"/>
              <a:buFont typeface="Arial"/>
              <a:buNone/>
            </a:pPr>
            <a:r>
              <a:rPr lang="en-US"/>
              <a:t>-&gt; I.e: placing appropriate lighting in areas frequently used by women and children (both girls and boys), patrolling firewood collection routes, monitoring and </a:t>
            </a:r>
            <a:r>
              <a:rPr lang="en-US">
                <a:solidFill>
                  <a:srgbClr val="FF0000"/>
                </a:solidFill>
              </a:rPr>
              <a:t>taking action to increase safety on </a:t>
            </a:r>
            <a:r>
              <a:rPr lang="en-US"/>
              <a:t>school routes, fencing off areas with open water or identified areas contaminated by explosive ordnance, </a:t>
            </a:r>
            <a:r>
              <a:rPr lang="en-US">
                <a:solidFill>
                  <a:srgbClr val="00B050"/>
                </a:solidFill>
              </a:rPr>
              <a:t>training of camp management staff on child protection principles and concerns, on safe referrals; advocacy for the provision of civil documentation by relevant authorities, set-up of representative participation structures, etc. </a:t>
            </a:r>
            <a:endParaRPr/>
          </a:p>
        </p:txBody>
      </p:sp>
      <p:sp>
        <p:nvSpPr>
          <p:cNvPr id="228" name="Google Shape;22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28</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44" name="Google Shape;2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346bd92c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346bd92c6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56" name="Google Shape;256;g1346bd92c6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8"/>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8"/>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8"/>
          <p:cNvGrpSpPr/>
          <p:nvPr/>
        </p:nvGrpSpPr>
        <p:grpSpPr>
          <a:xfrm>
            <a:off x="0" y="-1"/>
            <a:ext cx="7876133" cy="6873467"/>
            <a:chOff x="0" y="0"/>
            <a:chExt cx="9161786" cy="7995450"/>
          </a:xfrm>
        </p:grpSpPr>
        <p:sp>
          <p:nvSpPr>
            <p:cNvPr id="16" name="Google Shape;16;p58"/>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8"/>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8"/>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8"/>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59"/>
          <p:cNvGrpSpPr/>
          <p:nvPr/>
        </p:nvGrpSpPr>
        <p:grpSpPr>
          <a:xfrm>
            <a:off x="114714" y="5834381"/>
            <a:ext cx="11955892" cy="1023226"/>
            <a:chOff x="129463" y="5834381"/>
            <a:chExt cx="11955892" cy="1023226"/>
          </a:xfrm>
        </p:grpSpPr>
        <p:pic>
          <p:nvPicPr>
            <p:cNvPr id="23" name="Google Shape;23;p59"/>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59"/>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59"/>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59"/>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59"/>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59"/>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59"/>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59"/>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59"/>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59"/>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59"/>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59"/>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59"/>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59"/>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59"/>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59"/>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59"/>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59"/>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59"/>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59"/>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59"/>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0"/>
          <p:cNvGrpSpPr/>
          <p:nvPr/>
        </p:nvGrpSpPr>
        <p:grpSpPr>
          <a:xfrm>
            <a:off x="0" y="118224"/>
            <a:ext cx="1313073" cy="6650279"/>
            <a:chOff x="0" y="118224"/>
            <a:chExt cx="1313073" cy="6650279"/>
          </a:xfrm>
        </p:grpSpPr>
        <p:pic>
          <p:nvPicPr>
            <p:cNvPr id="48" name="Google Shape;48;p60"/>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0"/>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0"/>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0"/>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0"/>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0"/>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0"/>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0"/>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0"/>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0"/>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0"/>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0"/>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1"/>
          <p:cNvGrpSpPr/>
          <p:nvPr/>
        </p:nvGrpSpPr>
        <p:grpSpPr>
          <a:xfrm rot="-5713666">
            <a:off x="10623557" y="78627"/>
            <a:ext cx="1765287" cy="1591083"/>
            <a:chOff x="65562" y="75628"/>
            <a:chExt cx="1385843" cy="1249083"/>
          </a:xfrm>
        </p:grpSpPr>
        <p:sp>
          <p:nvSpPr>
            <p:cNvPr id="66" name="Google Shape;66;p61"/>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1"/>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1"/>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1"/>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1"/>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1"/>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2"/>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gif"/></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15.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solidFill>
                  <a:schemeClr val="dk2"/>
                </a:solidFill>
              </a:rPr>
              <a:t>Benchmark for CPHA.</a:t>
            </a:r>
            <a:endParaRPr>
              <a:solidFill>
                <a:schemeClr val="dk2"/>
              </a:solidFill>
            </a:endParaRPr>
          </a:p>
          <a:p>
            <a:pPr marL="228600" lvl="0" indent="-228600" algn="l" rtl="0">
              <a:lnSpc>
                <a:spcPct val="90000"/>
              </a:lnSpc>
              <a:spcBef>
                <a:spcPts val="0"/>
              </a:spcBef>
              <a:spcAft>
                <a:spcPts val="0"/>
              </a:spcAft>
              <a:buSzPts val="2800"/>
              <a:buChar char="●"/>
            </a:pPr>
            <a:r>
              <a:rPr lang="en-US" sz="2600">
                <a:solidFill>
                  <a:schemeClr val="dk2"/>
                </a:solidFill>
              </a:rPr>
              <a:t>Collaborative, inter-agency tool</a:t>
            </a:r>
            <a:endParaRPr sz="2600">
              <a:solidFill>
                <a:schemeClr val="dk2"/>
              </a:solidFill>
            </a:endParaRPr>
          </a:p>
          <a:p>
            <a:pPr marL="228600" lvl="0" indent="-228600" algn="l" rtl="0">
              <a:lnSpc>
                <a:spcPct val="90000"/>
              </a:lnSpc>
              <a:spcBef>
                <a:spcPts val="0"/>
              </a:spcBef>
              <a:spcAft>
                <a:spcPts val="0"/>
              </a:spcAft>
              <a:buSzPts val="2800"/>
              <a:buChar char="●"/>
            </a:pPr>
            <a:r>
              <a:rPr lang="en-US" sz="2600">
                <a:solidFill>
                  <a:schemeClr val="dk2"/>
                </a:solidFill>
              </a:rPr>
              <a:t>Links with Core Humanitarian Standard</a:t>
            </a:r>
            <a:endParaRPr sz="2600">
              <a:solidFill>
                <a:schemeClr val="dk2"/>
              </a:solidFill>
            </a:endParaRPr>
          </a:p>
          <a:p>
            <a:pPr marL="228600" lvl="0" indent="-228600" algn="l" rtl="0">
              <a:lnSpc>
                <a:spcPct val="90000"/>
              </a:lnSpc>
              <a:spcBef>
                <a:spcPts val="0"/>
              </a:spcBef>
              <a:spcAft>
                <a:spcPts val="0"/>
              </a:spcAft>
              <a:buSzPts val="28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28600" algn="l" rtl="0">
              <a:lnSpc>
                <a:spcPct val="90000"/>
              </a:lnSpc>
              <a:spcBef>
                <a:spcPts val="1000"/>
              </a:spcBef>
              <a:spcAft>
                <a:spcPts val="0"/>
              </a:spcAft>
              <a:buSzPts val="28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1999399"/>
            <a:ext cx="2182000" cy="310932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316100" y="16050"/>
            <a:ext cx="9875900" cy="6858001"/>
          </a:xfrm>
          <a:prstGeom prst="rect">
            <a:avLst/>
          </a:prstGeom>
          <a:noFill/>
          <a:ln>
            <a:noFill/>
          </a:ln>
        </p:spPr>
      </p:pic>
      <p:sp>
        <p:nvSpPr>
          <p:cNvPr id="201" name="Google Shape;201;p12"/>
          <p:cNvSpPr txBox="1"/>
          <p:nvPr/>
        </p:nvSpPr>
        <p:spPr>
          <a:xfrm rot="-5400000">
            <a:off x="535506" y="2906975"/>
            <a:ext cx="2558700" cy="7695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sz="1400" b="0" i="0" u="none" strike="noStrike" cap="none">
              <a:solidFill>
                <a:srgbClr val="000000"/>
              </a:solidFill>
              <a:latin typeface="Arial"/>
              <a:ea typeface="Arial"/>
              <a:cs typeface="Arial"/>
              <a:sym typeface="Arial"/>
            </a:endParaRPr>
          </a:p>
        </p:txBody>
      </p:sp>
      <p:sp>
        <p:nvSpPr>
          <p:cNvPr id="202" name="Google Shape;202;p12"/>
          <p:cNvSpPr/>
          <p:nvPr/>
        </p:nvSpPr>
        <p:spPr>
          <a:xfrm>
            <a:off x="9454350" y="5565375"/>
            <a:ext cx="1863300" cy="5964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469076f1_0_8"/>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5469076f1_0_8"/>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5469076f1_0_8"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5469076f1_0_8"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5469076f1_0_8"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5469076f1_0_8"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5469076f1_0_8"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28</a:t>
            </a:r>
            <a:endParaRPr/>
          </a:p>
        </p:txBody>
      </p:sp>
      <p:sp>
        <p:nvSpPr>
          <p:cNvPr id="221" name="Google Shape;221;p11"/>
          <p:cNvSpPr txBox="1">
            <a:spLocks noGrp="1"/>
          </p:cNvSpPr>
          <p:nvPr>
            <p:ph type="body" idx="1"/>
          </p:nvPr>
        </p:nvSpPr>
        <p:spPr>
          <a:xfrm>
            <a:off x="838200" y="1825625"/>
            <a:ext cx="110490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solidFill>
                  <a:schemeClr val="dk2"/>
                </a:solidFill>
              </a:rPr>
              <a:t>Interconnected needs of children</a:t>
            </a:r>
            <a:endParaRPr>
              <a:solidFill>
                <a:schemeClr val="dk2"/>
              </a:solidFill>
            </a:endParaRPr>
          </a:p>
          <a:p>
            <a:pPr marL="457200" lvl="0" indent="-406400" algn="l" rtl="0">
              <a:lnSpc>
                <a:spcPct val="90000"/>
              </a:lnSpc>
              <a:spcBef>
                <a:spcPts val="1000"/>
              </a:spcBef>
              <a:spcAft>
                <a:spcPts val="0"/>
              </a:spcAft>
              <a:buSzPts val="2800"/>
              <a:buChar char="•"/>
            </a:pPr>
            <a:r>
              <a:rPr lang="en-US">
                <a:solidFill>
                  <a:schemeClr val="dk2"/>
                </a:solidFill>
              </a:rPr>
              <a:t>Collective responsibility = Centrality of Protection</a:t>
            </a:r>
            <a:endParaRPr/>
          </a:p>
          <a:p>
            <a:pPr marL="457200" lvl="0" indent="-406400" algn="l" rtl="0">
              <a:lnSpc>
                <a:spcPct val="90000"/>
              </a:lnSpc>
              <a:spcBef>
                <a:spcPts val="1000"/>
              </a:spcBef>
              <a:spcAft>
                <a:spcPts val="0"/>
              </a:spcAft>
              <a:buSzPts val="2800"/>
              <a:buChar char="•"/>
            </a:pPr>
            <a:r>
              <a:rPr lang="en-US">
                <a:solidFill>
                  <a:schemeClr val="dk2"/>
                </a:solidFill>
              </a:rPr>
              <a:t>Higher-quality impact</a:t>
            </a:r>
            <a:endParaRPr/>
          </a:p>
          <a:p>
            <a:pPr marL="0" lvl="0" indent="0" algn="l" rtl="0">
              <a:lnSpc>
                <a:spcPct val="90000"/>
              </a:lnSpc>
              <a:spcBef>
                <a:spcPts val="1000"/>
              </a:spcBef>
              <a:spcAft>
                <a:spcPts val="0"/>
              </a:spcAft>
              <a:buClr>
                <a:schemeClr val="accent3"/>
              </a:buClr>
              <a:buSzPts val="2800"/>
              <a:buNone/>
            </a:pPr>
            <a:endParaRPr>
              <a:solidFill>
                <a:schemeClr val="dk2"/>
              </a:solidFill>
            </a:endParaRPr>
          </a:p>
          <a:p>
            <a:pPr marL="342900" lvl="0" indent="-342900" algn="l" rtl="0">
              <a:lnSpc>
                <a:spcPct val="90000"/>
              </a:lnSpc>
              <a:spcBef>
                <a:spcPts val="0"/>
              </a:spcBef>
              <a:spcAft>
                <a:spcPts val="0"/>
              </a:spcAft>
              <a:buClr>
                <a:schemeClr val="accent3"/>
              </a:buClr>
              <a:buSzPts val="2800"/>
              <a:buChar char="•"/>
            </a:pPr>
            <a:r>
              <a:rPr lang="en-US">
                <a:solidFill>
                  <a:schemeClr val="dk2"/>
                </a:solidFill>
              </a:rPr>
              <a:t>Access to life-saving assistance and protection services</a:t>
            </a:r>
            <a:endParaRPr/>
          </a:p>
          <a:p>
            <a:pPr marL="342900" lvl="0" indent="-342900" algn="l" rtl="0">
              <a:lnSpc>
                <a:spcPct val="90000"/>
              </a:lnSpc>
              <a:spcBef>
                <a:spcPts val="0"/>
              </a:spcBef>
              <a:spcAft>
                <a:spcPts val="0"/>
              </a:spcAft>
              <a:buClr>
                <a:schemeClr val="accent3"/>
              </a:buClr>
              <a:buSzPts val="2800"/>
              <a:buChar char="•"/>
            </a:pPr>
            <a:r>
              <a:rPr lang="en-US">
                <a:solidFill>
                  <a:schemeClr val="dk2"/>
                </a:solidFill>
              </a:rPr>
              <a:t>Child participation</a:t>
            </a:r>
            <a:endParaRPr/>
          </a:p>
          <a:p>
            <a:pPr marL="342900" lvl="0" indent="-342900" algn="l" rtl="0">
              <a:lnSpc>
                <a:spcPct val="90000"/>
              </a:lnSpc>
              <a:spcBef>
                <a:spcPts val="0"/>
              </a:spcBef>
              <a:spcAft>
                <a:spcPts val="0"/>
              </a:spcAft>
              <a:buClr>
                <a:schemeClr val="accent3"/>
              </a:buClr>
              <a:buSzPts val="2800"/>
              <a:buChar char="•"/>
            </a:pPr>
            <a:r>
              <a:rPr lang="en-US">
                <a:solidFill>
                  <a:schemeClr val="dk2"/>
                </a:solidFill>
              </a:rPr>
              <a:t>Safety</a:t>
            </a:r>
            <a:endParaRPr/>
          </a:p>
          <a:p>
            <a:pPr marL="457200" lvl="0" indent="-279400" algn="l" rtl="0">
              <a:lnSpc>
                <a:spcPct val="90000"/>
              </a:lnSpc>
              <a:spcBef>
                <a:spcPts val="0"/>
              </a:spcBef>
              <a:spcAft>
                <a:spcPts val="0"/>
              </a:spcAft>
              <a:buClr>
                <a:schemeClr val="accent3"/>
              </a:buClr>
              <a:buSzPts val="2800"/>
              <a:buNone/>
            </a:pPr>
            <a:endParaRPr sz="2800">
              <a:solidFill>
                <a:schemeClr val="dk2"/>
              </a:solidFill>
            </a:endParaRPr>
          </a:p>
          <a:p>
            <a:pPr marL="457200" lvl="0" indent="-279400" algn="l" rtl="0">
              <a:lnSpc>
                <a:spcPct val="90000"/>
              </a:lnSpc>
              <a:spcBef>
                <a:spcPts val="0"/>
              </a:spcBef>
              <a:spcAft>
                <a:spcPts val="0"/>
              </a:spcAft>
              <a:buClr>
                <a:schemeClr val="accent3"/>
              </a:buClr>
              <a:buSzPts val="2800"/>
              <a:buNone/>
            </a:pPr>
            <a:endParaRPr>
              <a:solidFill>
                <a:schemeClr val="dk2"/>
              </a:solidFill>
            </a:endParaRPr>
          </a:p>
          <a:p>
            <a:pPr marL="457200" lvl="0" indent="-228600" algn="l" rtl="0">
              <a:lnSpc>
                <a:spcPct val="90000"/>
              </a:lnSpc>
              <a:spcBef>
                <a:spcPts val="1000"/>
              </a:spcBef>
              <a:spcAft>
                <a:spcPts val="0"/>
              </a:spcAft>
              <a:buSzPts val="2800"/>
              <a:buNone/>
            </a:pPr>
            <a:endParaRPr/>
          </a:p>
        </p:txBody>
      </p:sp>
      <p:pic>
        <p:nvPicPr>
          <p:cNvPr id="222" name="Google Shape;222;p11"/>
          <p:cNvPicPr preferRelativeResize="0"/>
          <p:nvPr/>
        </p:nvPicPr>
        <p:blipFill rotWithShape="1">
          <a:blip r:embed="rId3">
            <a:alphaModFix/>
          </a:blip>
          <a:srcRect/>
          <a:stretch/>
        </p:blipFill>
        <p:spPr>
          <a:xfrm>
            <a:off x="8823159" y="1226543"/>
            <a:ext cx="1563802" cy="928290"/>
          </a:xfrm>
          <a:prstGeom prst="rect">
            <a:avLst/>
          </a:prstGeom>
          <a:noFill/>
          <a:ln>
            <a:noFill/>
          </a:ln>
        </p:spPr>
      </p:pic>
      <p:pic>
        <p:nvPicPr>
          <p:cNvPr id="223" name="Google Shape;223;p11"/>
          <p:cNvPicPr preferRelativeResize="0"/>
          <p:nvPr/>
        </p:nvPicPr>
        <p:blipFill rotWithShape="1">
          <a:blip r:embed="rId4">
            <a:alphaModFix/>
          </a:blip>
          <a:srcRect/>
          <a:stretch/>
        </p:blipFill>
        <p:spPr>
          <a:xfrm>
            <a:off x="4051898" y="5158026"/>
            <a:ext cx="1469700" cy="1449000"/>
          </a:xfrm>
          <a:prstGeom prst="rect">
            <a:avLst/>
          </a:prstGeom>
          <a:noFill/>
          <a:ln>
            <a:noFill/>
          </a:ln>
        </p:spPr>
      </p:pic>
      <p:pic>
        <p:nvPicPr>
          <p:cNvPr id="224" name="Google Shape;224;p11"/>
          <p:cNvPicPr preferRelativeResize="0"/>
          <p:nvPr/>
        </p:nvPicPr>
        <p:blipFill rotWithShape="1">
          <a:blip r:embed="rId5">
            <a:alphaModFix/>
          </a:blip>
          <a:srcRect/>
          <a:stretch/>
        </p:blipFill>
        <p:spPr>
          <a:xfrm>
            <a:off x="0" y="5673551"/>
            <a:ext cx="1251548" cy="101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body" idx="1"/>
          </p:nvPr>
        </p:nvSpPr>
        <p:spPr>
          <a:xfrm>
            <a:off x="685801" y="1374336"/>
            <a:ext cx="4746812" cy="3381667"/>
          </a:xfrm>
          <a:prstGeom prst="rect">
            <a:avLst/>
          </a:prstGeom>
          <a:noFill/>
          <a:ln>
            <a:noFill/>
          </a:ln>
        </p:spPr>
        <p:txBody>
          <a:bodyPr spcFirstLastPara="1" wrap="square" lIns="91425" tIns="45700" rIns="91425" bIns="45700" anchor="t" anchorCtr="0">
            <a:normAutofit/>
          </a:bodyPr>
          <a:lstStyle/>
          <a:p>
            <a:pPr marL="50800" lvl="0" indent="0" algn="ctr" rtl="0">
              <a:lnSpc>
                <a:spcPct val="90000"/>
              </a:lnSpc>
              <a:spcBef>
                <a:spcPts val="1000"/>
              </a:spcBef>
              <a:spcAft>
                <a:spcPts val="0"/>
              </a:spcAft>
              <a:buSzPts val="2800"/>
              <a:buNone/>
            </a:pPr>
            <a:r>
              <a:rPr lang="en-US" sz="2400">
                <a:solidFill>
                  <a:schemeClr val="dk2"/>
                </a:solidFill>
              </a:rPr>
              <a:t>“</a:t>
            </a:r>
            <a:r>
              <a:rPr lang="en-US" sz="2400"/>
              <a:t>Camp management activities address the needs and protection concerns of children affected by forced displacement.”</a:t>
            </a:r>
            <a:endParaRPr sz="2400">
              <a:solidFill>
                <a:schemeClr val="dk2"/>
              </a:solidFill>
            </a:endParaRPr>
          </a:p>
        </p:txBody>
      </p:sp>
      <p:sp>
        <p:nvSpPr>
          <p:cNvPr id="231" name="Google Shape;231;p6"/>
          <p:cNvSpPr txBox="1">
            <a:spLocks noGrp="1"/>
          </p:cNvSpPr>
          <p:nvPr>
            <p:ph type="body" idx="2"/>
          </p:nvPr>
        </p:nvSpPr>
        <p:spPr>
          <a:xfrm>
            <a:off x="6234073" y="2151937"/>
            <a:ext cx="5679610" cy="43306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Equal access to services </a:t>
            </a:r>
            <a:endParaRPr/>
          </a:p>
          <a:p>
            <a:pPr marL="457200" lvl="0" indent="-406400" algn="l" rtl="0">
              <a:lnSpc>
                <a:spcPct val="90000"/>
              </a:lnSpc>
              <a:spcBef>
                <a:spcPts val="1000"/>
              </a:spcBef>
              <a:spcAft>
                <a:spcPts val="0"/>
              </a:spcAft>
              <a:buSzPts val="2800"/>
              <a:buChar char="•"/>
            </a:pPr>
            <a:r>
              <a:rPr lang="en-US"/>
              <a:t>Site planning &amp; improvement</a:t>
            </a:r>
            <a:endParaRPr/>
          </a:p>
          <a:p>
            <a:pPr marL="457200" lvl="0" indent="-406400" algn="l" rtl="0">
              <a:lnSpc>
                <a:spcPct val="90000"/>
              </a:lnSpc>
              <a:spcBef>
                <a:spcPts val="1000"/>
              </a:spcBef>
              <a:spcAft>
                <a:spcPts val="0"/>
              </a:spcAft>
              <a:buSzPts val="2800"/>
              <a:buChar char="•"/>
            </a:pPr>
            <a:r>
              <a:rPr lang="en-US"/>
              <a:t>Two-way communication systems</a:t>
            </a:r>
            <a:endParaRPr/>
          </a:p>
          <a:p>
            <a:pPr marL="457200" lvl="0" indent="-406400" algn="l" rtl="0">
              <a:lnSpc>
                <a:spcPct val="90000"/>
              </a:lnSpc>
              <a:spcBef>
                <a:spcPts val="1000"/>
              </a:spcBef>
              <a:spcAft>
                <a:spcPts val="0"/>
              </a:spcAft>
              <a:buSzPts val="2800"/>
              <a:buChar char="•"/>
            </a:pPr>
            <a:r>
              <a:rPr lang="en-US"/>
              <a:t>CP risks identification</a:t>
            </a:r>
            <a:endParaRPr/>
          </a:p>
          <a:p>
            <a:pPr marL="457200" lvl="0" indent="-406400" algn="l" rtl="0">
              <a:lnSpc>
                <a:spcPct val="90000"/>
              </a:lnSpc>
              <a:spcBef>
                <a:spcPts val="1000"/>
              </a:spcBef>
              <a:spcAft>
                <a:spcPts val="0"/>
              </a:spcAft>
              <a:buSzPts val="2800"/>
              <a:buChar char="•"/>
            </a:pPr>
            <a:r>
              <a:rPr lang="en-US"/>
              <a:t>Risk mitigation activities </a:t>
            </a:r>
            <a:endParaRPr/>
          </a:p>
        </p:txBody>
      </p:sp>
      <p:sp>
        <p:nvSpPr>
          <p:cNvPr id="232" name="Google Shape;232;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Actions</a:t>
            </a:r>
            <a:endParaRPr sz="3200"/>
          </a:p>
        </p:txBody>
      </p:sp>
      <p:grpSp>
        <p:nvGrpSpPr>
          <p:cNvPr id="233" name="Google Shape;233;p6"/>
          <p:cNvGrpSpPr/>
          <p:nvPr/>
        </p:nvGrpSpPr>
        <p:grpSpPr>
          <a:xfrm rot="-1963633">
            <a:off x="438341" y="5335425"/>
            <a:ext cx="979340" cy="1040548"/>
            <a:chOff x="10883591" y="5571442"/>
            <a:chExt cx="979340" cy="1040548"/>
          </a:xfrm>
        </p:grpSpPr>
        <p:pic>
          <p:nvPicPr>
            <p:cNvPr id="234" name="Google Shape;234;p6"/>
            <p:cNvPicPr preferRelativeResize="0"/>
            <p:nvPr/>
          </p:nvPicPr>
          <p:blipFill rotWithShape="1">
            <a:blip r:embed="rId3">
              <a:alphaModFix/>
            </a:blip>
            <a:srcRect/>
            <a:stretch/>
          </p:blipFill>
          <p:spPr>
            <a:xfrm>
              <a:off x="10883591" y="5571442"/>
              <a:ext cx="979340" cy="1040548"/>
            </a:xfrm>
            <a:prstGeom prst="rect">
              <a:avLst/>
            </a:prstGeom>
            <a:noFill/>
            <a:ln>
              <a:noFill/>
            </a:ln>
          </p:spPr>
        </p:pic>
        <p:pic>
          <p:nvPicPr>
            <p:cNvPr id="235" name="Google Shape;235;p6" descr="Point d’interrogation"/>
            <p:cNvPicPr preferRelativeResize="0"/>
            <p:nvPr/>
          </p:nvPicPr>
          <p:blipFill rotWithShape="1">
            <a:blip r:embed="rId4">
              <a:alphaModFix/>
            </a:blip>
            <a:srcRect/>
            <a:stretch/>
          </p:blipFill>
          <p:spPr>
            <a:xfrm>
              <a:off x="11005748" y="5727562"/>
              <a:ext cx="735026" cy="735026"/>
            </a:xfrm>
            <a:prstGeom prst="rect">
              <a:avLst/>
            </a:prstGeom>
            <a:noFill/>
            <a:ln>
              <a:noFill/>
            </a:ln>
          </p:spPr>
        </p:pic>
      </p:grpSp>
      <p:sp>
        <p:nvSpPr>
          <p:cNvPr id="236" name="Google Shape;236;p6"/>
          <p:cNvSpPr txBox="1"/>
          <p:nvPr/>
        </p:nvSpPr>
        <p:spPr>
          <a:xfrm>
            <a:off x="1437692" y="5747459"/>
            <a:ext cx="493445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Can you give examples of risk mitigation activities?</a:t>
            </a:r>
            <a:endParaRPr/>
          </a:p>
        </p:txBody>
      </p:sp>
      <p:pic>
        <p:nvPicPr>
          <p:cNvPr id="237" name="Google Shape;237;p6"/>
          <p:cNvPicPr preferRelativeResize="0"/>
          <p:nvPr/>
        </p:nvPicPr>
        <p:blipFill rotWithShape="1">
          <a:blip r:embed="rId5">
            <a:alphaModFix/>
          </a:blip>
          <a:srcRect/>
          <a:stretch/>
        </p:blipFill>
        <p:spPr>
          <a:xfrm>
            <a:off x="2136319" y="586854"/>
            <a:ext cx="1987652" cy="539778"/>
          </a:xfrm>
          <a:prstGeom prst="rect">
            <a:avLst/>
          </a:prstGeom>
          <a:noFill/>
          <a:ln>
            <a:noFill/>
          </a:ln>
        </p:spPr>
      </p:pic>
      <p:pic>
        <p:nvPicPr>
          <p:cNvPr id="238" name="Google Shape;238;p6"/>
          <p:cNvPicPr preferRelativeResize="0"/>
          <p:nvPr/>
        </p:nvPicPr>
        <p:blipFill rotWithShape="1">
          <a:blip r:embed="rId6">
            <a:alphaModFix/>
          </a:blip>
          <a:srcRect/>
          <a:stretch/>
        </p:blipFill>
        <p:spPr>
          <a:xfrm>
            <a:off x="7257873" y="301715"/>
            <a:ext cx="1816005" cy="1110056"/>
          </a:xfrm>
          <a:prstGeom prst="rect">
            <a:avLst/>
          </a:prstGeom>
          <a:noFill/>
          <a:ln>
            <a:noFill/>
          </a:ln>
        </p:spPr>
      </p:pic>
      <p:pic>
        <p:nvPicPr>
          <p:cNvPr id="239" name="Google Shape;239;p6"/>
          <p:cNvPicPr preferRelativeResize="0"/>
          <p:nvPr/>
        </p:nvPicPr>
        <p:blipFill rotWithShape="1">
          <a:blip r:embed="rId7">
            <a:alphaModFix/>
          </a:blip>
          <a:srcRect/>
          <a:stretch/>
        </p:blipFill>
        <p:spPr>
          <a:xfrm>
            <a:off x="2341624" y="3429002"/>
            <a:ext cx="1435175" cy="19719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0" name="Google Shape;240;p6"/>
          <p:cNvPicPr preferRelativeResize="0"/>
          <p:nvPr/>
        </p:nvPicPr>
        <p:blipFill rotWithShape="1">
          <a:blip r:embed="rId8">
            <a:alphaModFix/>
          </a:blip>
          <a:srcRect/>
          <a:stretch/>
        </p:blipFill>
        <p:spPr>
          <a:xfrm>
            <a:off x="10662125" y="5653476"/>
            <a:ext cx="1251548" cy="1018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47" name="Google Shape;247;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28</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48" name="Google Shape;248;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49" name="Google Shape;249;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28</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0" name="Google Shape;250;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51" name="Google Shape;251;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28</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52" name="Google Shape;252;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346bd92c6c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59" name="Google Shape;259;g1346bd92c6c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60" name="Google Shape;260;g1346bd92c6c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61" name="Google Shape;261;g1346bd92c6c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62" name="Google Shape;262;g1346bd92c6c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2290</Words>
  <Application>Microsoft Office PowerPoint</Application>
  <PresentationFormat>Widescreen</PresentationFormat>
  <Paragraphs>163</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Noto Sans Symbols</vt:lpstr>
      <vt:lpstr>Arial</vt:lpstr>
      <vt:lpstr>Helvetica Neue</vt:lpstr>
      <vt:lpstr>Calibri</vt:lpstr>
      <vt:lpstr>Office Theme</vt:lpstr>
      <vt:lpstr>The Minimum Standards for Child Protection in Humanitarian Action  CPMS</vt:lpstr>
      <vt:lpstr>Aim of the Standards </vt:lpstr>
      <vt:lpstr>PowerPoint Presentation</vt:lpstr>
      <vt:lpstr>Working Together</vt:lpstr>
      <vt:lpstr>An introduction to Standard 28</vt:lpstr>
      <vt:lpstr>Joint Actions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2022-07-05T21:38:15Z</dcterms:modified>
</cp:coreProperties>
</file>