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1"/>
  </p:notesMasterIdLst>
  <p:sldIdLst>
    <p:sldId id="285" r:id="rId2"/>
    <p:sldId id="292" r:id="rId3"/>
    <p:sldId id="293" r:id="rId4"/>
    <p:sldId id="297" r:id="rId5"/>
    <p:sldId id="260" r:id="rId6"/>
    <p:sldId id="261" r:id="rId7"/>
    <p:sldId id="262" r:id="rId8"/>
    <p:sldId id="295" r:id="rId9"/>
    <p:sldId id="296"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QlUcJ0iZZ03ciBqfUHVxcjV/j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143" autoAdjust="0"/>
  </p:normalViewPr>
  <p:slideViewPr>
    <p:cSldViewPr snapToGrid="0">
      <p:cViewPr varScale="1">
        <p:scale>
          <a:sx n="93" d="100"/>
          <a:sy n="93" d="100"/>
        </p:scale>
        <p:origin x="1768" y="19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45jfvxd"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file:///C:/Users/Caudy/Desktop/CPMS%20ref%20group%20comments/CPMS%20complete%20for%20final%20delivery%20with%20ref%20group%20comments%20included.docx#_2p2csry" TargetMode="External"/><Relationship Id="rId4" Type="http://schemas.openxmlformats.org/officeDocument/2006/relationships/hyperlink" Target="file:///C:/Users/Caudy/Desktop/CPMS%20ref%20group%20comments/CPMS%20complete%20for%20final%20delivery%20with%20ref%20group%20comments%20included.docx#356xmb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27</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27: المأوى والمستوطنات البشرية </a:t>
            </a:r>
            <a:r>
              <a:rPr lang="ar-LB" sz="1800" dirty="0">
                <a:effectLst/>
                <a:latin typeface="Calibri" panose="020F0502020204030204" pitchFamily="34" charset="0"/>
                <a:ea typeface="Calibri" panose="020F0502020204030204" pitchFamily="34" charset="0"/>
                <a:cs typeface="Arial" panose="020B0604020202020204" pitchFamily="34" charset="0"/>
              </a:rPr>
              <a:t>وحماية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 و</a:t>
            </a:r>
            <a:r>
              <a:rPr lang="ar-SA" sz="12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2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a:t>
            </a:r>
          </a:p>
          <a:p>
            <a:pPr marL="0" marR="0" lvl="0" indent="0" algn="r" rtl="1">
              <a:lnSpc>
                <a:spcPct val="100000"/>
              </a:lnSpc>
              <a:spcBef>
                <a:spcPts val="0"/>
              </a:spcBef>
              <a:spcAft>
                <a:spcPts val="0"/>
              </a:spcAft>
              <a:buClr>
                <a:schemeClr val="dk1"/>
              </a:buClr>
              <a:buSzPts val="1200"/>
              <a:buFont typeface="Arial"/>
              <a:buNone/>
            </a:pPr>
            <a:endParaRPr lang="ar-LB" dirty="0"/>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التعريف: </a:t>
            </a:r>
            <a:r>
              <a:rPr lang="ar-SA" sz="1800" dirty="0">
                <a:effectLst/>
                <a:ea typeface="Calibri" panose="020F0502020204030204" pitchFamily="34" charset="0"/>
                <a:cs typeface="Simplified Arabic" panose="02020603050405020304" pitchFamily="18" charset="-78"/>
              </a:rPr>
              <a:t>يشير مصطلح</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المأوى</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إلى مساحة معيشة الأسرة، بما في ذلك المواد الضرورية للأنشطة اليومية</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76200" marR="0" lvl="0" indent="0" algn="r" rtl="1">
              <a:lnSpc>
                <a:spcPct val="100000"/>
              </a:lnSpc>
              <a:spcBef>
                <a:spcPts val="0"/>
              </a:spcBef>
              <a:spcAft>
                <a:spcPts val="0"/>
              </a:spcAft>
              <a:buClr>
                <a:schemeClr val="dk1"/>
              </a:buClr>
              <a:buSzPts val="1200"/>
              <a:buFont typeface="Arial" panose="020B0604020202020204" pitchFamily="34" charset="0"/>
              <a:buNone/>
            </a:pPr>
            <a:r>
              <a:rPr lang="ar-LB" sz="1800" dirty="0">
                <a:effectLst/>
                <a:ea typeface="Calibri" panose="020F0502020204030204" pitchFamily="34" charset="0"/>
                <a:cs typeface="Simplified Arabic" panose="02020603050405020304" pitchFamily="18" charset="-78"/>
              </a:rPr>
              <a:t>ويشير </a:t>
            </a:r>
            <a:r>
              <a:rPr lang="ar-SA" sz="1800" dirty="0">
                <a:effectLst/>
                <a:ea typeface="Calibri" panose="020F0502020204030204" pitchFamily="34" charset="0"/>
                <a:cs typeface="Simplified Arabic" panose="02020603050405020304" pitchFamily="18" charset="-78"/>
              </a:rPr>
              <a:t>مصطلح</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المستوطنات البشرية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إلى المواقع الأوسع التي يعيش فيها الأشخاص والمجتمعات المحلية</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7620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تؤدي برامج</a:t>
            </a:r>
            <a:r>
              <a:rPr lang="ar-SA" sz="1800" dirty="0">
                <a:effectLst/>
                <a:ea typeface="Calibri" panose="020F0502020204030204" pitchFamily="34" charset="0"/>
                <a:cs typeface="Simplified Arabic" panose="02020603050405020304" pitchFamily="18" charset="-78"/>
              </a:rPr>
              <a:t> المأوى والمستوطنات البشرية</a:t>
            </a:r>
            <a:r>
              <a:rPr lang="ar-LB" sz="1800" dirty="0">
                <a:effectLst/>
                <a:ea typeface="Calibri" panose="020F0502020204030204" pitchFamily="34" charset="0"/>
                <a:cs typeface="Simplified Arabic" panose="02020603050405020304" pitchFamily="18" charset="-78"/>
              </a:rPr>
              <a:t> إلى </a:t>
            </a:r>
            <a:r>
              <a:rPr lang="ar-SA" sz="1800" dirty="0">
                <a:effectLst/>
                <a:ea typeface="Calibri" panose="020F0502020204030204" pitchFamily="34" charset="0"/>
                <a:cs typeface="Simplified Arabic" panose="02020603050405020304" pitchFamily="18" charset="-78"/>
              </a:rPr>
              <a:t>نتائج حماية مباشرة</a:t>
            </a:r>
            <a:r>
              <a:rPr lang="ar-LB" sz="1800" dirty="0">
                <a:effectLst/>
                <a:ea typeface="Calibri" panose="020F0502020204030204" pitchFamily="34" charset="0"/>
                <a:cs typeface="Simplified Arabic" panose="02020603050405020304" pitchFamily="18" charset="-78"/>
              </a:rPr>
              <a:t>: فهي </a:t>
            </a:r>
            <a:r>
              <a:rPr lang="ar-SA" sz="1800" dirty="0">
                <a:effectLst/>
                <a:ea typeface="Calibri" panose="020F0502020204030204" pitchFamily="34" charset="0"/>
                <a:cs typeface="Simplified Arabic" panose="02020603050405020304" pitchFamily="18" charset="-78"/>
              </a:rPr>
              <a:t>تدعم البيئات المعيشية الآمنة التي تسمح للناس بالعيش بكرامة، وأمان، وسبل لكسب الرزق</a:t>
            </a:r>
            <a:r>
              <a:rPr lang="ar-SY" sz="18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وهي</a:t>
            </a:r>
            <a:r>
              <a:rPr lang="ar-SA" sz="1200" dirty="0">
                <a:effectLst/>
                <a:ea typeface="Calibri" panose="020F0502020204030204" pitchFamily="34" charset="0"/>
                <a:cs typeface="Simplified Arabic" panose="02020603050405020304" pitchFamily="18" charset="-78"/>
              </a:rPr>
              <a:t> ضرورية للعائلات والمجتمعات المحلية الصحية والآمنة</a:t>
            </a:r>
            <a:r>
              <a:rPr lang="ar-LB" sz="1200" dirty="0">
                <a:effectLst/>
                <a:ea typeface="Calibri" panose="020F0502020204030204" pitchFamily="34" charset="0"/>
                <a:cs typeface="Simplified Arabic" panose="02020603050405020304" pitchFamily="18" charset="-78"/>
              </a:rPr>
              <a:t>.</a:t>
            </a:r>
          </a:p>
          <a:p>
            <a:pPr marL="76200" marR="0" lvl="0" indent="0" algn="r" rtl="1">
              <a:lnSpc>
                <a:spcPct val="100000"/>
              </a:lnSpc>
              <a:spcBef>
                <a:spcPts val="0"/>
              </a:spcBef>
              <a:spcAft>
                <a:spcPts val="0"/>
              </a:spcAft>
              <a:buClr>
                <a:schemeClr val="dk1"/>
              </a:buClr>
              <a:buSzPts val="1200"/>
              <a:buFont typeface="Arial" panose="020B0604020202020204" pitchFamily="34" charset="0"/>
              <a:buNone/>
            </a:pPr>
            <a:r>
              <a:rPr lang="ar-LB" sz="1200" dirty="0">
                <a:effectLst/>
                <a:cs typeface="Simplified Arabic" panose="02020603050405020304" pitchFamily="18" charset="-78"/>
              </a:rPr>
              <a:t>مثلاً، توفير الخصوصية للمراهقات، ومعالجة المخاطر المادية، وتوفير الطرق الآمنة للوصول إلى المدارس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رمزا </a:t>
            </a:r>
            <a:r>
              <a:rPr lang="ar-LB" sz="1200" b="1" i="0" dirty="0">
                <a:latin typeface="Arial"/>
                <a:ea typeface="Arial"/>
                <a:cs typeface="Arial"/>
                <a:sym typeface="Arial"/>
              </a:rPr>
              <a:t>المراهقة والوقاية</a:t>
            </a:r>
            <a:r>
              <a:rPr lang="ar-LB" sz="1200" i="0" dirty="0">
                <a:latin typeface="Arial"/>
                <a:ea typeface="Arial"/>
                <a:cs typeface="Arial"/>
                <a:sym typeface="Arial"/>
              </a:rPr>
              <a:t>]</a:t>
            </a:r>
            <a:r>
              <a:rPr lang="ar-LB" sz="1200" dirty="0">
                <a:effectLst/>
                <a:cs typeface="Simplified Arabic" panose="02020603050405020304" pitchFamily="18" charset="-78"/>
              </a:rPr>
              <a:t> </a:t>
            </a:r>
          </a:p>
          <a:p>
            <a:pPr marL="7620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200" dirty="0">
              <a:effectLst/>
              <a:cs typeface="Simplified Arabic" panose="02020603050405020304" pitchFamily="18" charset="-78"/>
            </a:endParaRPr>
          </a:p>
          <a:p>
            <a:pPr marL="171450" lvl="0" indent="-171450" algn="r" rtl="1">
              <a:lnSpc>
                <a:spcPct val="100000"/>
              </a:lnSpc>
              <a:spcBef>
                <a:spcPts val="0"/>
              </a:spcBef>
              <a:spcAft>
                <a:spcPts val="0"/>
              </a:spcAft>
              <a:buSzPts val="14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دمج حماية الطفل في التدخّلات في مجال المأوى والمستوطنات البشرية</a:t>
            </a:r>
            <a:r>
              <a:rPr lang="ar-LB" sz="1800" dirty="0">
                <a:effectLst/>
                <a:ea typeface="Calibri" panose="020F0502020204030204" pitchFamily="34" charset="0"/>
                <a:cs typeface="Simplified Arabic" panose="02020603050405020304" pitchFamily="18" charset="-78"/>
              </a:rPr>
              <a:t>، من التصميم إلى الرصد والتقييم، وأخذ ما يلي تحديدًا في الاعتبار:</a:t>
            </a:r>
          </a:p>
          <a:p>
            <a:pPr marL="285750" lvl="0" indent="-285750" algn="r" rtl="1">
              <a:lnSpc>
                <a:spcPct val="100000"/>
              </a:lnSpc>
              <a:spcBef>
                <a:spcPts val="0"/>
              </a:spcBef>
              <a:spcAft>
                <a:spcPts val="0"/>
              </a:spcAft>
              <a:buSzPts val="1400"/>
              <a:buFontTx/>
              <a:buChar char="-"/>
            </a:pPr>
            <a:r>
              <a:rPr lang="ar-SA" sz="1800" dirty="0">
                <a:effectLst/>
                <a:ea typeface="Calibri" panose="020F0502020204030204" pitchFamily="34" charset="0"/>
                <a:cs typeface="Simplified Arabic" panose="02020603050405020304" pitchFamily="18" charset="-78"/>
              </a:rPr>
              <a:t>حجم العائلة</a:t>
            </a:r>
            <a:r>
              <a:rPr lang="ar-LB" sz="1800" dirty="0">
                <a:effectLst/>
                <a:ea typeface="Calibri" panose="020F0502020204030204" pitchFamily="34" charset="0"/>
                <a:cs typeface="Simplified Arabic" panose="02020603050405020304" pitchFamily="18" charset="-78"/>
              </a:rPr>
              <a:t> ووحدتها</a:t>
            </a:r>
            <a:r>
              <a:rPr lang="ar-SA" sz="1800" dirty="0">
                <a:effectLst/>
                <a:ea typeface="Calibri" panose="020F0502020204030204" pitchFamily="34" charset="0"/>
                <a:cs typeface="Simplified Arabic" panose="02020603050405020304" pitchFamily="18" charset="-78"/>
              </a:rPr>
              <a:t> وتكوينها</a:t>
            </a:r>
            <a:r>
              <a:rPr lang="ar-LB" sz="1800" dirty="0">
                <a:effectLst/>
                <a:ea typeface="Calibri" panose="020F0502020204030204" pitchFamily="34" charset="0"/>
                <a:cs typeface="Simplified Arabic" panose="02020603050405020304" pitchFamily="18" charset="-78"/>
              </a:rPr>
              <a:t>؛</a:t>
            </a:r>
          </a:p>
          <a:p>
            <a:pPr marL="285750" lvl="0" indent="-285750" algn="r" rtl="1">
              <a:lnSpc>
                <a:spcPct val="100000"/>
              </a:lnSpc>
              <a:spcBef>
                <a:spcPts val="0"/>
              </a:spcBef>
              <a:spcAft>
                <a:spcPts val="0"/>
              </a:spcAft>
              <a:buSzPts val="1400"/>
              <a:buFontTx/>
              <a:buChar char="-"/>
            </a:pPr>
            <a:r>
              <a:rPr lang="ar-SA" sz="1800" dirty="0">
                <a:effectLst/>
                <a:ea typeface="Calibri" panose="020F0502020204030204" pitchFamily="34" charset="0"/>
                <a:cs typeface="Simplified Arabic" panose="02020603050405020304" pitchFamily="18" charset="-78"/>
              </a:rPr>
              <a:t>الأطفال</a:t>
            </a:r>
            <a:r>
              <a:rPr lang="ar-LB" sz="1800" dirty="0">
                <a:effectLst/>
                <a:ea typeface="Calibri" panose="020F0502020204030204" pitchFamily="34" charset="0"/>
                <a:cs typeface="Simplified Arabic" panose="02020603050405020304" pitchFamily="18" charset="-78"/>
              </a:rPr>
              <a:t> المعرضون للخطر، مثل الأطفال الذين يعيشون</a:t>
            </a:r>
            <a:r>
              <a:rPr lang="ar-SA" sz="1800" dirty="0">
                <a:effectLst/>
                <a:ea typeface="Calibri" panose="020F0502020204030204" pitchFamily="34" charset="0"/>
                <a:cs typeface="Simplified Arabic" panose="02020603050405020304" pitchFamily="18" charset="-78"/>
              </a:rPr>
              <a:t> بمفردهم أو في وحدات عائلية جديدة أو معدَّلة</a:t>
            </a:r>
            <a:r>
              <a:rPr lang="ar-LB" sz="1800" dirty="0">
                <a:effectLst/>
                <a:ea typeface="Calibri" panose="020F0502020204030204" pitchFamily="34" charset="0"/>
                <a:cs typeface="Simplified Arabic" panose="02020603050405020304" pitchFamily="18" charset="-78"/>
              </a:rPr>
              <a:t>؛</a:t>
            </a:r>
          </a:p>
          <a:p>
            <a:pPr marL="285750" lvl="0" indent="-285750" algn="r" rtl="1">
              <a:lnSpc>
                <a:spcPct val="100000"/>
              </a:lnSpc>
              <a:spcBef>
                <a:spcPts val="0"/>
              </a:spcBef>
              <a:spcAft>
                <a:spcPts val="0"/>
              </a:spcAft>
              <a:buSzPts val="1400"/>
              <a:buFontTx/>
              <a:buChar char="-"/>
            </a:pPr>
            <a:r>
              <a:rPr lang="ar-LB" dirty="0"/>
              <a:t>إمكانية الوصول للأطفال ذوي الإعاقة، والعوائق أمام الوصول إلى الخدمات الأساسية (التي تؤثر على تخطيط المأوى المقدم لهم)؛ </a:t>
            </a:r>
          </a:p>
          <a:p>
            <a:pPr marL="285750" lvl="0" indent="-285750" algn="r" rtl="1">
              <a:lnSpc>
                <a:spcPct val="100000"/>
              </a:lnSpc>
              <a:spcBef>
                <a:spcPts val="0"/>
              </a:spcBef>
              <a:spcAft>
                <a:spcPts val="0"/>
              </a:spcAft>
              <a:buSzPts val="1400"/>
              <a:buFontTx/>
              <a:buChar char="-"/>
            </a:pPr>
            <a:r>
              <a:rPr lang="ar-SA" sz="1800" dirty="0">
                <a:solidFill>
                  <a:srgbClr val="000000"/>
                </a:solidFill>
                <a:effectLst/>
                <a:latin typeface="Noto Sans Symbols"/>
                <a:ea typeface="Noto Sans Symbols"/>
                <a:cs typeface="Simplified Arabic" panose="02020603050405020304" pitchFamily="18" charset="-78"/>
              </a:rPr>
              <a:t>مخاطر الحماية</a:t>
            </a:r>
            <a:r>
              <a:rPr lang="ar-LB" sz="1800" dirty="0">
                <a:solidFill>
                  <a:srgbClr val="000000"/>
                </a:solidFill>
                <a:effectLst/>
                <a:latin typeface="Noto Sans Symbols"/>
                <a:ea typeface="Noto Sans Symbols"/>
                <a:cs typeface="Simplified Arabic" panose="02020603050405020304" pitchFamily="18" charset="-78"/>
              </a:rPr>
              <a:t> و</a:t>
            </a:r>
            <a:r>
              <a:rPr lang="ar-SA" sz="1800" dirty="0">
                <a:solidFill>
                  <a:srgbClr val="000000"/>
                </a:solidFill>
                <a:effectLst/>
                <a:latin typeface="Noto Sans Symbols"/>
                <a:ea typeface="Noto Sans Symbols"/>
                <a:cs typeface="Simplified Arabic" panose="02020603050405020304" pitchFamily="18" charset="-78"/>
              </a:rPr>
              <a:t>الأعراف الاجتماعية؛ </a:t>
            </a:r>
            <a:endParaRPr lang="ar-LB" sz="1800" dirty="0">
              <a:solidFill>
                <a:srgbClr val="000000"/>
              </a:solidFill>
              <a:effectLst/>
              <a:latin typeface="Noto Sans Symbols"/>
              <a:ea typeface="Noto Sans Symbols"/>
              <a:cs typeface="Simplified Arabic" panose="02020603050405020304" pitchFamily="18" charset="-78"/>
            </a:endParaRPr>
          </a:p>
          <a:p>
            <a:pPr marL="285750" lvl="0" indent="-285750" algn="r" rtl="1">
              <a:lnSpc>
                <a:spcPct val="100000"/>
              </a:lnSpc>
              <a:spcBef>
                <a:spcPts val="0"/>
              </a:spcBef>
              <a:spcAft>
                <a:spcPts val="0"/>
              </a:spcAft>
              <a:buSzPts val="1400"/>
              <a:buFontTx/>
              <a:buChar char="-"/>
            </a:pPr>
            <a:r>
              <a:rPr lang="ar-SA" sz="1800" dirty="0">
                <a:solidFill>
                  <a:srgbClr val="000000"/>
                </a:solidFill>
                <a:effectLst/>
                <a:latin typeface="Noto Sans Symbols"/>
                <a:ea typeface="Noto Sans Symbols"/>
                <a:cs typeface="Simplified Arabic" panose="02020603050405020304" pitchFamily="18" charset="-78"/>
              </a:rPr>
              <a:t>تصورات المجتمع المضيف؛</a:t>
            </a:r>
            <a:endParaRPr lang="ar-LB" sz="1800" dirty="0">
              <a:solidFill>
                <a:srgbClr val="000000"/>
              </a:solidFill>
              <a:effectLst/>
              <a:latin typeface="Noto Sans Symbols"/>
              <a:ea typeface="Noto Sans Symbols"/>
              <a:cs typeface="Simplified Arabic" panose="02020603050405020304" pitchFamily="18" charset="-78"/>
            </a:endParaRPr>
          </a:p>
          <a:p>
            <a:pPr marL="285750" lvl="0" indent="-285750" algn="r" rtl="1">
              <a:lnSpc>
                <a:spcPct val="100000"/>
              </a:lnSpc>
              <a:spcBef>
                <a:spcPts val="0"/>
              </a:spcBef>
              <a:spcAft>
                <a:spcPts val="0"/>
              </a:spcAft>
              <a:buSzPts val="1400"/>
              <a:buFontTx/>
              <a:buChar char="-"/>
            </a:pPr>
            <a:r>
              <a:rPr lang="ar-LB" sz="1800" dirty="0">
                <a:solidFill>
                  <a:srgbClr val="000000"/>
                </a:solidFill>
                <a:effectLst/>
                <a:latin typeface="Noto Sans Symbols"/>
                <a:ea typeface="Noto Sans Symbols"/>
                <a:cs typeface="Simplified Arabic" panose="02020603050405020304" pitchFamily="18" charset="-78"/>
              </a:rPr>
              <a:t>ا</a:t>
            </a:r>
            <a:r>
              <a:rPr lang="ar-SA" sz="1800" dirty="0">
                <a:solidFill>
                  <a:srgbClr val="000000"/>
                </a:solidFill>
                <a:effectLst/>
                <a:latin typeface="Noto Sans Symbols"/>
                <a:ea typeface="Noto Sans Symbols"/>
                <a:cs typeface="Simplified Arabic" panose="02020603050405020304" pitchFamily="18" charset="-78"/>
              </a:rPr>
              <a:t>لموارد البشرية، والمالية، </a:t>
            </a:r>
            <a:r>
              <a:rPr lang="ar-LB" sz="1800" dirty="0">
                <a:solidFill>
                  <a:srgbClr val="000000"/>
                </a:solidFill>
                <a:effectLst/>
                <a:latin typeface="Noto Sans Symbols"/>
                <a:ea typeface="Noto Sans Symbols"/>
                <a:cs typeface="Simplified Arabic" panose="02020603050405020304" pitchFamily="18" charset="-78"/>
              </a:rPr>
              <a:t>والمادية</a:t>
            </a:r>
            <a:r>
              <a:rPr lang="ar-SA" sz="1800" dirty="0">
                <a:solidFill>
                  <a:srgbClr val="000000"/>
                </a:solidFill>
                <a:effectLst/>
                <a:latin typeface="Noto Sans Symbols"/>
                <a:ea typeface="Noto Sans Symbols"/>
                <a:cs typeface="Simplified Arabic" panose="02020603050405020304" pitchFamily="18" charset="-78"/>
              </a:rPr>
              <a:t>، والبيئية، والاجتماعية المتاحة</a:t>
            </a:r>
            <a:r>
              <a:rPr lang="ar-LB" sz="1800" dirty="0">
                <a:solidFill>
                  <a:srgbClr val="000000"/>
                </a:solidFill>
                <a:effectLst/>
                <a:latin typeface="Noto Sans Symbols"/>
                <a:ea typeface="Noto Sans Symbols"/>
                <a:cs typeface="Simplified Arabic" panose="02020603050405020304" pitchFamily="18" charset="-78"/>
              </a:rPr>
              <a:t>؛</a:t>
            </a:r>
          </a:p>
          <a:p>
            <a:pPr marL="285750" lvl="0" indent="-285750" algn="r" rtl="1">
              <a:lnSpc>
                <a:spcPct val="100000"/>
              </a:lnSpc>
              <a:spcBef>
                <a:spcPts val="0"/>
              </a:spcBef>
              <a:spcAft>
                <a:spcPts val="0"/>
              </a:spcAft>
              <a:buSzPts val="1400"/>
              <a:buFontTx/>
              <a:buChar char="-"/>
            </a:pPr>
            <a:r>
              <a:rPr lang="ar-SA" sz="1800" dirty="0">
                <a:effectLst/>
                <a:ea typeface="Calibri" panose="020F0502020204030204" pitchFamily="34" charset="0"/>
                <a:cs typeface="Simplified Arabic" panose="02020603050405020304" pitchFamily="18" charset="-78"/>
              </a:rPr>
              <a:t>حقوق الأراضي والملكية المحلية لاتّخاذ قرارات بشأن أين وكيف ولمَن يتمّ توفير المأوى</a:t>
            </a:r>
            <a:r>
              <a:rPr lang="ar-LB" sz="1800" dirty="0">
                <a:effectLst/>
                <a:ea typeface="Calibri" panose="020F0502020204030204" pitchFamily="34" charset="0"/>
                <a:cs typeface="Simplified Arabic" panose="02020603050405020304" pitchFamily="18" charset="-78"/>
              </a:rPr>
              <a:t>؛</a:t>
            </a:r>
          </a:p>
          <a:p>
            <a:pPr marL="285750" lvl="0" indent="-285750" algn="r" rtl="1">
              <a:lnSpc>
                <a:spcPct val="100000"/>
              </a:lnSpc>
              <a:spcBef>
                <a:spcPts val="0"/>
              </a:spcBef>
              <a:spcAft>
                <a:spcPts val="0"/>
              </a:spcAft>
              <a:buSzPts val="1400"/>
              <a:buFontTx/>
              <a:buChar char="-"/>
            </a:pPr>
            <a:r>
              <a:rPr lang="ar-SA" sz="1800" dirty="0">
                <a:solidFill>
                  <a:srgbClr val="000000"/>
                </a:solidFill>
                <a:effectLst/>
                <a:ea typeface="Calibri" panose="020F0502020204030204" pitchFamily="34" charset="0"/>
                <a:cs typeface="Simplified Arabic" panose="02020603050405020304" pitchFamily="18" charset="-78"/>
              </a:rPr>
              <a:t>توفير </a:t>
            </a:r>
            <a:r>
              <a:rPr lang="ar-LB" sz="1800" dirty="0">
                <a:solidFill>
                  <a:srgbClr val="000000"/>
                </a:solidFill>
                <a:effectLst/>
                <a:ea typeface="Calibri" panose="020F0502020204030204" pitchFamily="34" charset="0"/>
                <a:cs typeface="Simplified Arabic" panose="02020603050405020304" pitchFamily="18" charset="-78"/>
              </a:rPr>
              <a:t>عدد كاف من </a:t>
            </a:r>
            <a:r>
              <a:rPr lang="ar-SA" sz="1800" dirty="0">
                <a:solidFill>
                  <a:srgbClr val="000000"/>
                </a:solidFill>
                <a:effectLst/>
                <a:ea typeface="Calibri" panose="020F0502020204030204" pitchFamily="34" charset="0"/>
                <a:cs typeface="Simplified Arabic" panose="02020603050405020304" pitchFamily="18" charset="-78"/>
              </a:rPr>
              <a:t>مساحات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لعب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داخلية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خارجية </a:t>
            </a:r>
            <a:r>
              <a:rPr lang="ar-LB" sz="1800" dirty="0">
                <a:solidFill>
                  <a:srgbClr val="000000"/>
                </a:solidFill>
                <a:effectLst/>
                <a:ea typeface="Calibri" panose="020F0502020204030204" pitchFamily="34" charset="0"/>
                <a:cs typeface="Simplified Arabic" panose="02020603050405020304" pitchFamily="18" charset="-78"/>
              </a:rPr>
              <a:t>الملائمة </a:t>
            </a:r>
            <a:r>
              <a:rPr lang="ar-SA" sz="1800" dirty="0">
                <a:solidFill>
                  <a:srgbClr val="000000"/>
                </a:solidFill>
                <a:effectLst/>
                <a:ea typeface="Calibri" panose="020F0502020204030204" pitchFamily="34" charset="0"/>
                <a:cs typeface="Simplified Arabic" panose="02020603050405020304" pitchFamily="18" charset="-78"/>
              </a:rPr>
              <a:t>للأطفال</a:t>
            </a:r>
            <a:r>
              <a:rPr lang="ar-LB" sz="1800" dirty="0">
                <a:solidFill>
                  <a:srgbClr val="000000"/>
                </a:solidFill>
                <a:effectLst/>
                <a:ea typeface="Calibri" panose="020F0502020204030204" pitchFamily="34" charset="0"/>
                <a:cs typeface="Simplified Arabic" panose="02020603050405020304" pitchFamily="18" charset="-78"/>
              </a:rPr>
              <a:t>، ومن المدارس، والوحدات لأنشطة الأطفال، للمساعدة على التقليل من مخاطر حماية الطفل؛</a:t>
            </a:r>
          </a:p>
          <a:p>
            <a:pPr marL="285750" lvl="0" indent="-285750" algn="r" rtl="1">
              <a:lnSpc>
                <a:spcPct val="100000"/>
              </a:lnSpc>
              <a:spcBef>
                <a:spcPts val="0"/>
              </a:spcBef>
              <a:spcAft>
                <a:spcPts val="0"/>
              </a:spcAft>
              <a:buSzPts val="1400"/>
              <a:buFontTx/>
              <a:buChar char="-"/>
            </a:pPr>
            <a:r>
              <a:rPr lang="ar-LB" sz="1800" dirty="0">
                <a:solidFill>
                  <a:srgbClr val="000000"/>
                </a:solidFill>
                <a:effectLst/>
                <a:ea typeface="Calibri" panose="020F0502020204030204" pitchFamily="34" charset="0"/>
                <a:cs typeface="Simplified Arabic" panose="02020603050405020304" pitchFamily="18" charset="-78"/>
              </a:rPr>
              <a:t>معايير السلامة والخصوصية التي ينبغي أن تكون مكيفة وفقًا للسياق ومحددة محليًا. </a:t>
            </a:r>
            <a:endParaRPr dirty="0"/>
          </a:p>
          <a:p>
            <a:pPr marL="0" marR="0" lvl="0" indent="0" algn="l" rtl="0">
              <a:lnSpc>
                <a:spcPct val="100000"/>
              </a:lnSpc>
              <a:spcBef>
                <a:spcPts val="0"/>
              </a:spcBef>
              <a:spcAft>
                <a:spcPts val="0"/>
              </a:spcAft>
              <a:buClr>
                <a:schemeClr val="dk1"/>
              </a:buClr>
              <a:buSzPts val="1200"/>
              <a:buFont typeface="Arial"/>
              <a:buNone/>
            </a:pPr>
            <a:endParaRPr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100" i="0" u="none" strike="noStrike"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100" i="0" u="none" strike="noStrike" dirty="0"/>
              <a:t>ينص المعيار 27 على ما يلي: </a:t>
            </a:r>
            <a:r>
              <a:rPr lang="ar-LB" sz="1100" i="1" u="none" strike="noStrike" dirty="0"/>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يحصل جميع الأطفال ومقدّمي الرعاية لهم على مأوى ملائم يلبي احتياجاتهم الأساسية، بما في ذلك السلامة، والحماية، وإمكانية الوصول.</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ar-LB" sz="18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chemeClr val="dk1"/>
              </a:solidFill>
              <a:effectLst/>
              <a:latin typeface="Calibri" panose="020F0502020204030204" pitchFamily="34" charset="0"/>
              <a:cs typeface="Times New Roman" panose="02020603050405020304" pitchFamily="18" charset="0"/>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تحتاج الجهات الفاعلة في مجالَي حماية الطفل والمأوى والمستوطنات البشرية إلى العمل معًا لتلبية احتياجات المأوى القصيرة الأجل والطويلة الأجل للفئات الأكثر قابلية للتعرض للأذى</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وقد تشمل الإجراءات ما 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تعبئة المجتمع الأوسع لمساعدة الأسر التي ترأسها إناث، والأسر التي يرأسها أطفال، وكبار السن والأشخاص ذوي الإعاقة على بناء وحدات المأوى الخاصة بهم</a:t>
            </a:r>
            <a:r>
              <a:rPr lang="ar-LB" sz="1100" dirty="0">
                <a:solidFill>
                  <a:srgbClr val="000000"/>
                </a:solidFill>
                <a:effectLst/>
                <a:latin typeface="Noto Sans Symbols"/>
                <a:ea typeface="Noto Sans Symbols"/>
                <a:cs typeface="Simplified Arabic" panose="02020603050405020304" pitchFamily="18" charset="-78"/>
              </a:rPr>
              <a:t>، و</a:t>
            </a:r>
            <a:r>
              <a:rPr lang="ar-SA" sz="1100" dirty="0">
                <a:solidFill>
                  <a:srgbClr val="000000"/>
                </a:solidFill>
                <a:effectLst/>
                <a:latin typeface="Noto Sans Symbols"/>
                <a:ea typeface="Noto Sans Symbols"/>
                <a:cs typeface="Simplified Arabic" panose="02020603050405020304" pitchFamily="18" charset="-78"/>
              </a:rPr>
              <a:t>توفير مأوى ملائم للمساعدة في الحد من الانفصال العائلي؛</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تصميم وحدات المأوى خصيصًا للمستفيدين، لتعزيز بيئة يسهل الوصول إليها، وشاملة، وحامية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مثل توفير مساحة أكبر للأطفال ذوي الإعاقة، أو خصوصية أكبر للفتيات المراهقات</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توفير مساحات لعب داخلية وخارجية ملائمة للأطفال؛</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توفير فرشات وبطانيات </a:t>
            </a:r>
            <a:r>
              <a:rPr lang="ar-LB" sz="1100" dirty="0">
                <a:solidFill>
                  <a:srgbClr val="000000"/>
                </a:solidFill>
                <a:effectLst/>
                <a:latin typeface="Noto Sans Symbols"/>
                <a:ea typeface="Noto Sans Symbols"/>
                <a:cs typeface="Simplified Arabic" panose="02020603050405020304" pitchFamily="18" charset="-78"/>
              </a:rPr>
              <a:t>كافية</a:t>
            </a:r>
            <a:r>
              <a:rPr lang="ar-SA" sz="1100" dirty="0">
                <a:solidFill>
                  <a:srgbClr val="000000"/>
                </a:solidFill>
                <a:effectLst/>
                <a:latin typeface="Noto Sans Symbols"/>
                <a:ea typeface="Noto Sans Symbols"/>
                <a:cs typeface="Simplified Arabic" panose="02020603050405020304" pitchFamily="18" charset="-78"/>
              </a:rPr>
              <a:t> للفتيات والفتيان حتى يناموا بشكل منفصل؛</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تصميم وحدات المأوى لدعم خصوصية وكرامة النساء والأطفال، مثل توفير مناطق محدّدة للطبخ والاستحمام؛</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معالجة </a:t>
            </a:r>
            <a:r>
              <a:rPr lang="ar-SA" sz="1100" u="sng" dirty="0">
                <a:solidFill>
                  <a:schemeClr val="tx1"/>
                </a:solidFill>
                <a:effectLst/>
                <a:latin typeface="Noto Sans Symbols"/>
                <a:ea typeface="Noto Sans Symbols"/>
                <a:cs typeface="Simplified Arabic" panose="02020603050405020304" pitchFamily="18" charset="-78"/>
                <a:hlinkClick r:id="rId3">
                  <a:extLst>
                    <a:ext uri="{A12FA001-AC4F-418D-AE19-62706E023703}">
                      <ahyp:hlinkClr xmlns:ahyp="http://schemas.microsoft.com/office/drawing/2018/hyperlinkcolor" val="tx"/>
                    </a:ext>
                  </a:extLst>
                </a:hlinkClick>
              </a:rPr>
              <a:t>المخاطر</a:t>
            </a:r>
            <a:r>
              <a:rPr lang="ar-SA" sz="1100" u="sng" dirty="0">
                <a:solidFill>
                  <a:srgbClr val="0563C1"/>
                </a:solidFill>
                <a:effectLst/>
                <a:latin typeface="Noto Sans Symbols"/>
                <a:ea typeface="Noto Sans Symbols"/>
                <a:cs typeface="Simplified Arabic" panose="02020603050405020304" pitchFamily="18" charset="-78"/>
                <a:hlinkClick r:id="rId3">
                  <a:extLst>
                    <a:ext uri="{A12FA001-AC4F-418D-AE19-62706E023703}">
                      <ahyp:hlinkClr xmlns:ahyp="http://schemas.microsoft.com/office/drawing/2018/hyperlinkcolor" val="tx"/>
                    </a:ext>
                  </a:extLst>
                </a:hlinkClick>
              </a:rPr>
              <a:t> </a:t>
            </a:r>
            <a:r>
              <a:rPr lang="ar-LB" sz="1100" u="sng" dirty="0">
                <a:solidFill>
                  <a:srgbClr val="0563C1"/>
                </a:solidFill>
                <a:effectLst/>
                <a:latin typeface="Noto Sans Symbols"/>
                <a:ea typeface="Noto Sans Symbols"/>
                <a:cs typeface="Simplified Arabic" panose="02020603050405020304" pitchFamily="18" charset="-78"/>
              </a:rPr>
              <a:t>المادية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الحفر في الأرض، والمياه المفتوحة، إلخ</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لمنع وقوع إصابات للأطفال ومقدّمي الرعاية؛</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LB" sz="1100" dirty="0">
                <a:solidFill>
                  <a:srgbClr val="000000"/>
                </a:solidFill>
                <a:effectLst/>
                <a:latin typeface="Noto Sans Symbols"/>
                <a:ea typeface="Noto Sans Symbols"/>
                <a:cs typeface="Simplified Arabic" panose="02020603050405020304" pitchFamily="18" charset="-78"/>
              </a:rPr>
              <a:t>تو</a:t>
            </a:r>
            <a:r>
              <a:rPr lang="ar-SA" sz="1100" dirty="0">
                <a:solidFill>
                  <a:srgbClr val="000000"/>
                </a:solidFill>
                <a:effectLst/>
                <a:latin typeface="Noto Sans Symbols"/>
                <a:ea typeface="Noto Sans Symbols"/>
                <a:cs typeface="Simplified Arabic" panose="02020603050405020304" pitchFamily="18" charset="-78"/>
              </a:rPr>
              <a:t>فير إضاءة كافية في جميع المواقع</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بما في ذلك مرافق المياه، والصرف الصحي، والنظافة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داخل المستوطنات البشرية؛</a:t>
            </a:r>
            <a:endParaRPr lang="ar-LB" sz="1100" dirty="0">
              <a:solidFill>
                <a:srgbClr val="000000"/>
              </a:solidFill>
              <a:effectLst/>
              <a:latin typeface="Noto Sans Symbols"/>
              <a:ea typeface="Noto Sans Symbols"/>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LB" sz="1100" dirty="0">
                <a:solidFill>
                  <a:srgbClr val="000000"/>
                </a:solidFill>
                <a:effectLst/>
                <a:latin typeface="Noto Sans Symbols"/>
                <a:ea typeface="Noto Sans Symbols"/>
                <a:cs typeface="Simplified Arabic" panose="02020603050405020304" pitchFamily="18" charset="-78"/>
              </a:rPr>
              <a:t>توفير</a:t>
            </a:r>
            <a:r>
              <a:rPr lang="ar-SA" sz="1100" dirty="0">
                <a:solidFill>
                  <a:srgbClr val="000000"/>
                </a:solidFill>
                <a:effectLst/>
                <a:latin typeface="Noto Sans Symbols"/>
                <a:ea typeface="Noto Sans Symbols"/>
                <a:cs typeface="Simplified Arabic" panose="02020603050405020304" pitchFamily="18" charset="-78"/>
              </a:rPr>
              <a:t> طرق آمنة لوصول</a:t>
            </a:r>
            <a:r>
              <a:rPr lang="ar-LB" sz="1100" dirty="0">
                <a:solidFill>
                  <a:srgbClr val="000000"/>
                </a:solidFill>
                <a:effectLst/>
                <a:latin typeface="Noto Sans Symbols"/>
                <a:ea typeface="Noto Sans Symbols"/>
                <a:cs typeface="Simplified Arabic" panose="02020603050405020304" pitchFamily="18" charset="-78"/>
              </a:rPr>
              <a:t> الأطفال</a:t>
            </a:r>
            <a:r>
              <a:rPr lang="ar-SA" sz="1100" dirty="0">
                <a:solidFill>
                  <a:srgbClr val="000000"/>
                </a:solidFill>
                <a:effectLst/>
                <a:latin typeface="Noto Sans Symbols"/>
                <a:ea typeface="Noto Sans Symbols"/>
                <a:cs typeface="Simplified Arabic" panose="02020603050405020304" pitchFamily="18" charset="-78"/>
              </a:rPr>
              <a:t> إلى المدارس ومساحات اللعب</a:t>
            </a:r>
            <a:r>
              <a:rPr lang="ar-LB" sz="1100" dirty="0">
                <a:solidFill>
                  <a:srgbClr val="000000"/>
                </a:solidFill>
                <a:effectLst/>
                <a:latin typeface="Noto Sans Symbols"/>
                <a:ea typeface="Noto Sans Symbols"/>
                <a:cs typeface="Simplified Arabic" panose="02020603050405020304" pitchFamily="18" charset="-78"/>
              </a:rPr>
              <a:t>؛</a:t>
            </a: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LB" sz="1100" dirty="0">
                <a:solidFill>
                  <a:srgbClr val="000000"/>
                </a:solidFill>
                <a:effectLst/>
                <a:latin typeface="Noto Sans Symbols"/>
                <a:ea typeface="Noto Sans Symbols"/>
                <a:cs typeface="Simplified Arabic" panose="02020603050405020304" pitchFamily="18" charset="-78"/>
              </a:rPr>
              <a:t>فرز</a:t>
            </a:r>
            <a:r>
              <a:rPr lang="ar-SA" sz="1100" dirty="0">
                <a:solidFill>
                  <a:srgbClr val="000000"/>
                </a:solidFill>
                <a:effectLst/>
                <a:latin typeface="Noto Sans Symbols"/>
                <a:ea typeface="Noto Sans Symbols"/>
                <a:cs typeface="Simplified Arabic" panose="02020603050405020304" pitchFamily="18" charset="-78"/>
              </a:rPr>
              <a:t> المشاركين ورصدهم للحرص على إشراك </a:t>
            </a:r>
            <a:r>
              <a:rPr lang="ar-SA" sz="1100" i="0" u="sng" dirty="0">
                <a:solidFill>
                  <a:schemeClr val="tx1"/>
                </a:solidFill>
                <a:effectLst/>
                <a:latin typeface="Noto Sans Symbols"/>
                <a:ea typeface="Noto Sans Symbols"/>
                <a:cs typeface="Simplified Arabic" panose="02020603050405020304" pitchFamily="18" charset="-78"/>
                <a:hlinkClick r:id="rId4">
                  <a:extLst>
                    <a:ext uri="{A12FA001-AC4F-418D-AE19-62706E023703}">
                      <ahyp:hlinkClr xmlns:ahyp="http://schemas.microsoft.com/office/drawing/2018/hyperlinkcolor" val="tx"/>
                    </a:ext>
                  </a:extLst>
                </a:hlinkClick>
              </a:rPr>
              <a:t>الأطفال الذين تزيد أعمارهم عن الحد الأدنى لسن العمل فقط</a:t>
            </a:r>
            <a:r>
              <a:rPr lang="ar-SA" sz="1100" i="0" u="sng" dirty="0">
                <a:solidFill>
                  <a:schemeClr val="tx1"/>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في العمل اللائق المتعلق بالمأوى والمستوطنات البشرية </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بما في ذلك البرامج مثل </a:t>
            </a:r>
            <a:r>
              <a:rPr lang="ar-SA" sz="1100" u="none" dirty="0">
                <a:solidFill>
                  <a:schemeClr val="tx1"/>
                </a:solidFill>
                <a:effectLst/>
                <a:latin typeface="Noto Sans Symbols"/>
                <a:ea typeface="Noto Sans Symbols"/>
                <a:cs typeface="Simplified Arabic" panose="02020603050405020304" pitchFamily="18" charset="-78"/>
                <a:hlinkClick r:id="rId5">
                  <a:extLst>
                    <a:ext uri="{A12FA001-AC4F-418D-AE19-62706E023703}">
                      <ahyp:hlinkClr xmlns:ahyp="http://schemas.microsoft.com/office/drawing/2018/hyperlinkcolor" val="tx"/>
                    </a:ext>
                  </a:extLst>
                </a:hlinkClick>
              </a:rPr>
              <a:t>النقد مقابل العمل</a:t>
            </a:r>
            <a:r>
              <a:rPr lang="ar-SY" sz="1100" u="none" dirty="0">
                <a:solidFill>
                  <a:schemeClr val="tx1"/>
                </a:solidFill>
                <a:effectLst/>
                <a:latin typeface="Noto Sans Symbols"/>
                <a:ea typeface="Noto Sans Symbols"/>
                <a:cs typeface="Simplified Arabic" panose="02020603050405020304" pitchFamily="18" charset="-78"/>
              </a:rPr>
              <a:t>).</a:t>
            </a:r>
            <a:endParaRPr lang="ar-LB" sz="1100" u="none" dirty="0">
              <a:solidFill>
                <a:schemeClr val="tx1"/>
              </a:solidFill>
              <a:effectLst/>
              <a:latin typeface="Noto Sans Symbols"/>
              <a:ea typeface="Noto Sans Symbols"/>
              <a:cs typeface="Simplified Arabic" panose="02020603050405020304" pitchFamily="18" charset="-78"/>
            </a:endParaRP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يتعين دائمًا على الجهات الفاعلة في مجال المأوى والمستوطنات البشرية أن تعمل مع شريحة تمثل جميع السكان المتضرّرين لتحديد العوائق، والمخاطر، والحلول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endParaRP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endParaRPr lang="en-US" sz="1100" dirty="0">
              <a:effectLst/>
              <a:latin typeface="Noto Sans Symbols"/>
              <a:ea typeface="Noto Sans Symbols"/>
              <a:cs typeface="Noto Sans Symbols"/>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1" dirty="0">
                <a:latin typeface="Arial"/>
                <a:ea typeface="Arial"/>
                <a:cs typeface="Arial"/>
                <a:sym typeface="Arial"/>
              </a:rPr>
              <a:t>إطلاق المناقشة: </a:t>
            </a:r>
            <a:r>
              <a:rPr lang="ar-LB" sz="1200" b="0" dirty="0">
                <a:latin typeface="Arial"/>
                <a:ea typeface="Arial"/>
                <a:cs typeface="Arial"/>
                <a:sym typeface="Arial"/>
              </a:rPr>
              <a:t>على أي مواضيع في مجال حماية الطفل يجب تدريب </a:t>
            </a:r>
            <a:r>
              <a:rPr lang="ar-LB" sz="1200" dirty="0">
                <a:effectLst/>
                <a:ea typeface="Calibri" panose="020F0502020204030204" pitchFamily="34" charset="0"/>
                <a:cs typeface="Simplified Arabic" panose="02020603050405020304" pitchFamily="18" charset="-78"/>
              </a:rPr>
              <a:t>الاختصاصيين</a:t>
            </a:r>
            <a:r>
              <a:rPr lang="ar-SA" sz="1200" dirty="0">
                <a:effectLst/>
                <a:ea typeface="Calibri" panose="020F0502020204030204" pitchFamily="34" charset="0"/>
                <a:cs typeface="Simplified Arabic" panose="02020603050405020304" pitchFamily="18" charset="-78"/>
              </a:rPr>
              <a:t> في مجال</a:t>
            </a:r>
            <a:r>
              <a:rPr lang="ar-LB" sz="1200" dirty="0">
                <a:effectLst/>
                <a:ea typeface="Calibri" panose="020F0502020204030204" pitchFamily="34" charset="0"/>
                <a:cs typeface="Simplified Arabic" panose="02020603050405020304" pitchFamily="18" charset="-78"/>
              </a:rPr>
              <a:t> المأوى والمستوطنات البشرية</a:t>
            </a:r>
            <a:r>
              <a:rPr lang="ar-LB" sz="1200" b="0" i="0" u="none" strike="noStrike" cap="none" dirty="0">
                <a:solidFill>
                  <a:srgbClr val="000000"/>
                </a:solidFill>
                <a:latin typeface="Arial"/>
                <a:ea typeface="Arial"/>
                <a:cs typeface="Arial"/>
                <a:sym typeface="Arial"/>
              </a:rPr>
              <a:t>؟</a:t>
            </a:r>
          </a:p>
          <a:p>
            <a:pPr marL="0" marR="0" algn="just" rtl="1">
              <a:lnSpc>
                <a:spcPct val="106000"/>
              </a:lnSpc>
              <a:spcBef>
                <a:spcPts val="0"/>
              </a:spcBef>
              <a:spcAft>
                <a:spcPts val="800"/>
              </a:spcAft>
            </a:pPr>
            <a:r>
              <a:rPr lang="ar-LB" sz="1200"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قد لا يشتمل التدريب المهني الرسمي للاختصاصيين في مجال المأوى والمستوطنات البشرية على حماية الطفل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يتعين على الجهات الفاعلة في مجال حماية الطفل دعم الجهات الفاعلة في مجال المأوى والمستوطنات البشرية لإدراج حماية الطفل في جميع الإجراءات المتعلقة بالمأوى والمستوطنات البشرية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كحد أدنى، ينبغي تدريب جميع الموظّفين في مجال المأوى والمستوطنات البشرية على</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تدابير صون الطفل، بما في ذلك تطبيق مدونة قواعد السلوك والبروتوكولات</a:t>
            </a:r>
            <a:r>
              <a:rPr lang="ar-LB"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الحماية من الاستغلال والإساءة الجنسيَين</a:t>
            </a:r>
            <a:r>
              <a:rPr lang="ar-LB" sz="1100" dirty="0">
                <a:solidFill>
                  <a:srgbClr val="000000"/>
                </a:solidFill>
                <a:effectLst/>
                <a:latin typeface="Noto Sans Symbols"/>
                <a:ea typeface="Noto Sans Symbols"/>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تحديد وإحالة شواغل حماية الطفل؛</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التشاور مع الأطفال حول تقييمات متعلقة بالمأوى والمستوطنات البشرية، وعمليات التخطيط، والرصد، والتقدير</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Char char="•"/>
            </a:pPr>
            <a:r>
              <a:rPr lang="ar-LB" dirty="0"/>
              <a:t>يجب استشارة/إشراك الزملاء في مجال المياه، والصرف الصحي، والنظافة، للتصميم والتخطيط الملائمَين (مثلاً، كيف وأين يجب بناء المراحيض، وأقسام الاستحمام في حال وُجدت، والإضاءة الخاصة بها، إلخ)، وعند معالجة المخاطر المادية المتعلقة ب</a:t>
            </a:r>
            <a:r>
              <a:rPr lang="ar-SA" sz="1800" dirty="0">
                <a:solidFill>
                  <a:srgbClr val="000000"/>
                </a:solidFill>
                <a:effectLst/>
                <a:ea typeface="Calibri" panose="020F0502020204030204" pitchFamily="34" charset="0"/>
                <a:cs typeface="Simplified Arabic" panose="02020603050405020304" pitchFamily="18" charset="-78"/>
              </a:rPr>
              <a:t>الحفر في الأرض، والمياه المفتوحة</a:t>
            </a:r>
            <a:r>
              <a:rPr lang="ar-LB" sz="1800" dirty="0">
                <a:solidFill>
                  <a:srgbClr val="000000"/>
                </a:solidFill>
                <a:effectLst/>
                <a:ea typeface="Calibri" panose="020F0502020204030204" pitchFamily="34" charset="0"/>
                <a:cs typeface="Simplified Arabic" panose="02020603050405020304" pitchFamily="18" charset="-78"/>
              </a:rPr>
              <a:t>، والإضاءة غير الكافية في مرافق المياه، والصرف الصحي، والنظافة، </a:t>
            </a:r>
            <a:r>
              <a:rPr lang="ar-SA" sz="1800" dirty="0">
                <a:solidFill>
                  <a:srgbClr val="000000"/>
                </a:solidFill>
                <a:effectLst/>
                <a:ea typeface="Calibri" panose="020F0502020204030204" pitchFamily="34" charset="0"/>
                <a:cs typeface="Simplified Arabic" panose="02020603050405020304" pitchFamily="18" charset="-78"/>
              </a:rPr>
              <a:t>لمنع وقوع إصابات للأطفال ومقدّمي الرعاية</a:t>
            </a:r>
            <a:r>
              <a:rPr lang="ar-LB" sz="1800" dirty="0">
                <a:solidFill>
                  <a:srgbClr val="000000"/>
                </a:solidFill>
                <a:effectLst/>
                <a:ea typeface="Calibri" panose="020F0502020204030204" pitchFamily="34" charset="0"/>
                <a:cs typeface="Simplified Arabic" panose="02020603050405020304" pitchFamily="18" charset="-78"/>
              </a:rPr>
              <a:t>.</a:t>
            </a:r>
          </a:p>
          <a:p>
            <a:pPr marL="457200" marR="0" lvl="0" indent="-228600" algn="r" rtl="1">
              <a:lnSpc>
                <a:spcPct val="100000"/>
              </a:lnSpc>
              <a:spcBef>
                <a:spcPts val="0"/>
              </a:spcBef>
              <a:spcAft>
                <a:spcPts val="0"/>
              </a:spcAft>
              <a:buClr>
                <a:srgbClr val="000000"/>
              </a:buClr>
              <a:buSzPts val="1400"/>
              <a:buFont typeface="Arial"/>
              <a:buChar char="•"/>
            </a:pPr>
            <a:endParaRPr lang="ar-LB" sz="1800" dirty="0">
              <a:solidFill>
                <a:srgbClr val="000000"/>
              </a:solidFill>
              <a:effectLst/>
              <a:cs typeface="Simplified Arabic" panose="02020603050405020304" pitchFamily="18" charset="-78"/>
            </a:endParaRPr>
          </a:p>
          <a:p>
            <a:pPr marL="457200" marR="0" lvl="0" indent="-228600" algn="r" rtl="1">
              <a:lnSpc>
                <a:spcPct val="100000"/>
              </a:lnSpc>
              <a:spcBef>
                <a:spcPts val="0"/>
              </a:spcBef>
              <a:spcAft>
                <a:spcPts val="0"/>
              </a:spcAft>
              <a:buClr>
                <a:srgbClr val="000000"/>
              </a:buClr>
              <a:buSzPts val="1400"/>
              <a:buFont typeface="Arial" panose="020B0604020202020204" pitchFamily="34" charset="0"/>
              <a:buChar char="•"/>
            </a:pPr>
            <a:r>
              <a:rPr lang="ar-LB" dirty="0"/>
              <a:t>ترتبط جميع الأنشطة المتعلقة بالمأوى والمستوطنات البشرية أيضًا بمبادئ الحماية الأربعة التي تنطبق على جميع الأعمال الإنسانية وجميع الجهات العاملة في المجال الإنساني: </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1 من المعايير الدنيا لحماية الطفل: البقاء والنمو</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2 من المعايير الدنيا لحماية الطفل: عدم التمييز والإدماج</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3 من المعايير الدنيا لحماية الطفل: مشاركة الطفل</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4 من المعايير الدنيا لحماية الطفل: مصالح الطفل الفضلى</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1 من دليل إسفير: تعزيز سلامة الناس وكرامتهم وحقوقهم وتجنيبهم التعرض لمزيد من الأذى (وهو أيضًا المبدأ 5 من المعايير الدنيا لحماية الطفل)</a:t>
            </a: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dirty="0"/>
              <a:t>المبدأ 2 من دليل إسفير: ضمان وصول الناس للمساعدة غير المتحيزة وفقًا لاحتياجاتهم وبدون أي تمييز (وهو أيضًا المبدأ 6 من المعايير الدنيا لحماية الطفل)</a:t>
            </a: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dirty="0"/>
              <a:t>المبدأ 3 من دليل إسفير: مساعدة الناس على التعافي من </a:t>
            </a:r>
            <a:r>
              <a:rPr lang="ar-LB" b="0" dirty="0"/>
              <a:t>الآثار</a:t>
            </a:r>
            <a:r>
              <a:rPr lang="ar-LB" dirty="0"/>
              <a:t> الجسدية والنفسية الناجمة عن التعرض للتهديد أو العنف الفعليَين، أو الإكراه أو الحرمان المتعمد (وهو أيضًا المبدأ 7 من المعايير الدنيا لحماية الطفل)</a:t>
            </a: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dirty="0"/>
              <a:t>المبدأ 4 من دليل إسفير: مساعدة الناس على المطالبة بحقوقهم (وهو أيضًا المبدأ 8 من المعايير الدنيا لحماية الطفل)</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9 من المعايير الدنيا لحماية الطفل: تقوية أنظمة حماية الطفل</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المبدأ 10 من المعايير الدنيا لحماية الطفل: تعزيز مرونة الأطفال في العمل الإنساني</a:t>
            </a:r>
          </a:p>
          <a:p>
            <a:pPr marL="228600" marR="0" lvl="0" indent="0" algn="r" rtl="1">
              <a:lnSpc>
                <a:spcPct val="100000"/>
              </a:lnSpc>
              <a:spcBef>
                <a:spcPts val="0"/>
              </a:spcBef>
              <a:spcAft>
                <a:spcPts val="0"/>
              </a:spcAft>
              <a:buClr>
                <a:srgbClr val="000000"/>
              </a:buClr>
              <a:buSzPts val="1400"/>
              <a:buFont typeface="Arial" panose="020B0604020202020204" pitchFamily="34" charset="0"/>
              <a:buNone/>
            </a:pPr>
            <a:endParaRPr lang="ar-LB" dirty="0"/>
          </a:p>
          <a:p>
            <a:pPr marL="400050" marR="0" lvl="0" indent="-171450" algn="r" rtl="1">
              <a:lnSpc>
                <a:spcPct val="100000"/>
              </a:lnSpc>
              <a:spcBef>
                <a:spcPts val="0"/>
              </a:spcBef>
              <a:spcAft>
                <a:spcPts val="0"/>
              </a:spcAft>
              <a:buClr>
                <a:srgbClr val="000000"/>
              </a:buClr>
              <a:buSzPts val="1400"/>
              <a:buFont typeface="Arial" panose="020B0604020202020204" pitchFamily="34" charset="0"/>
              <a:buChar char="•"/>
            </a:pPr>
            <a:endParaRPr lang="ar-LB" dirty="0"/>
          </a:p>
          <a:p>
            <a:pPr marL="228600" marR="0" lvl="0" indent="0" algn="r" rtl="1">
              <a:lnSpc>
                <a:spcPct val="100000"/>
              </a:lnSpc>
              <a:spcBef>
                <a:spcPts val="0"/>
              </a:spcBef>
              <a:spcAft>
                <a:spcPts val="0"/>
              </a:spcAft>
              <a:buClr>
                <a:srgbClr val="000000"/>
              </a:buClr>
              <a:buSzPts val="1400"/>
              <a:buFont typeface="Arial" panose="020B0604020202020204" pitchFamily="34" charset="0"/>
              <a:buNone/>
            </a:pPr>
            <a:r>
              <a:rPr lang="ar-LB" dirty="0"/>
              <a:t>من أصل الالتزامات التسعة التي يضمها المعيار الإنساني الأساسي حول الجودة والمساءلة، تنطبق الالتزامات 1، و3، و4، و5 هنا: </a:t>
            </a:r>
          </a:p>
          <a:p>
            <a:pPr algn="r" rtl="1"/>
            <a:r>
              <a:rPr lang="ar-LB" dirty="0"/>
              <a:t>المعيار الإنساني الأساسي 1 يهدف إلى الحرص على أن </a:t>
            </a:r>
            <a:r>
              <a:rPr lang="ar-LB" sz="1800" b="0" i="0" u="none" strike="noStrike" baseline="0" dirty="0">
                <a:solidFill>
                  <a:srgbClr val="4FFB7B"/>
                </a:solidFill>
                <a:latin typeface="DINNextLTArabic-Medium"/>
              </a:rPr>
              <a:t>الأشخاص المتضررين من الأزمة يتلقون المساعدة المناسبة والملائمة لاحتياجاتهم.</a:t>
            </a:r>
          </a:p>
          <a:p>
            <a:pPr algn="r" rtl="1"/>
            <a:r>
              <a:rPr lang="ar-LB" dirty="0"/>
              <a:t>المعيار الإنساني الأساسي 3 يهدف إلى الحرص على أن </a:t>
            </a:r>
            <a:r>
              <a:rPr lang="ar-LB" sz="1800" b="0" i="0" u="none" strike="noStrike" baseline="0" dirty="0">
                <a:solidFill>
                  <a:srgbClr val="4FFB7B"/>
                </a:solidFill>
                <a:latin typeface="DINNextLTArabic-Medium"/>
              </a:rPr>
              <a:t>الأشخاص المتضررين من الأزمة لسيوا متأثرين سلباً وهم أكثر استعداداً وقدرة على الصمود، وأقل تعرضاً للخطر نتيجة للعمل الإنساني (القدرات المحلية وعدم إلحاق الأذى).</a:t>
            </a:r>
          </a:p>
          <a:p>
            <a:pPr algn="r" rtl="1"/>
            <a:r>
              <a:rPr lang="ar-LB" dirty="0"/>
              <a:t>المعيار الإنساني الأساسي 4 يهدف إلى الحرص على أن </a:t>
            </a:r>
            <a:r>
              <a:rPr lang="ar-LB" sz="1800" b="0" i="0" u="none" strike="noStrike" baseline="0" dirty="0">
                <a:solidFill>
                  <a:srgbClr val="4FFB7B"/>
                </a:solidFill>
                <a:latin typeface="DINNextLTArabic-Medium"/>
              </a:rPr>
              <a:t>الأشخاص المتضررين من الأزمة يعرفون حقوقهم واستحقاقاتهم، يمكنهم الحصول على المعلومات ويشاركون في اتخاذ القرارات التي تعنى بهم (التواصل، والمشاركة، والتغذية الراجعة).</a:t>
            </a:r>
          </a:p>
          <a:p>
            <a:pPr algn="r" rtl="1"/>
            <a:r>
              <a:rPr lang="ar-LB" sz="1800" dirty="0"/>
              <a:t>المعيار الإنساني الأساسي 5 يهدف إلى الحرص على أن </a:t>
            </a:r>
            <a:r>
              <a:rPr lang="ar-LB" sz="2800" b="0" i="0" u="none" strike="noStrike" baseline="0" dirty="0">
                <a:solidFill>
                  <a:srgbClr val="4FFB7B"/>
                </a:solidFill>
                <a:latin typeface="DINNextLTArabic-Medium"/>
              </a:rPr>
              <a:t>الأشخاص المتضررين من الأزمة </a:t>
            </a:r>
            <a:r>
              <a:rPr lang="ar-LB" sz="1800" b="0" i="0" u="none" strike="noStrike" baseline="0" dirty="0">
                <a:solidFill>
                  <a:srgbClr val="4FFB7B"/>
                </a:solidFill>
                <a:latin typeface="DINNextLTArabic-Medium"/>
              </a:rPr>
              <a:t>يمكنهم الوصول إلى آليات آمنة وفعّالة لمعالجة الشكاوى.</a:t>
            </a:r>
          </a:p>
          <a:p>
            <a:pPr algn="r" rtl="1"/>
            <a:endParaRPr lang="ar-LB" sz="1800" b="0" i="0" u="none" strike="noStrike" baseline="0" dirty="0">
              <a:solidFill>
                <a:srgbClr val="4FFB7B"/>
              </a:solidFill>
              <a:latin typeface="DINNextLTArabic-Medium"/>
            </a:endParaRPr>
          </a:p>
          <a:p>
            <a:pPr algn="r" rtl="1"/>
            <a:r>
              <a:rPr lang="ar-LB" dirty="0">
                <a:latin typeface="Arial" panose="020B0604020202020204" pitchFamily="34" charset="0"/>
                <a:ea typeface="Arial"/>
                <a:cs typeface="Arial" panose="020B0604020202020204" pitchFamily="34" charset="0"/>
                <a:sym typeface="Arial"/>
              </a:rPr>
              <a:t>← تذكير: يمكن لموظفي المنظمات والأفراد المشاركين في الاستجابة الإنسانية أن يستخدموا المعيار الإنساني الأساسي لتحسين جودة وفعالية المساعدة التي يقدمونها. وهو يسهل أيضًا تحقيق درجة أعلى من المساءلة أمام المجتمعات المحلية والأشخاص المتضررين من الأزمة.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46" name="Google Shape;24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27</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241F7743-343E-8F23-1884-A22895417819}"/>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37904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8853"/>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27</a:t>
            </a:r>
            <a:endParaRPr dirty="0"/>
          </a:p>
        </p:txBody>
      </p:sp>
      <p:sp>
        <p:nvSpPr>
          <p:cNvPr id="221" name="Google Shape;221;p11"/>
          <p:cNvSpPr txBox="1">
            <a:spLocks noGrp="1"/>
          </p:cNvSpPr>
          <p:nvPr>
            <p:ph type="body" idx="1"/>
          </p:nvPr>
        </p:nvSpPr>
        <p:spPr>
          <a:xfrm>
            <a:off x="838200" y="1825625"/>
            <a:ext cx="11049000" cy="4351338"/>
          </a:xfrm>
          <a:prstGeom prst="rect">
            <a:avLst/>
          </a:prstGeom>
          <a:noFill/>
          <a:ln>
            <a:noFill/>
          </a:ln>
        </p:spPr>
        <p:txBody>
          <a:bodyPr spcFirstLastPara="1" wrap="square" lIns="91425" tIns="45700" rIns="91425" bIns="45700" anchor="t" anchorCtr="0">
            <a:normAutofit/>
          </a:bodyPr>
          <a:lstStyle/>
          <a:p>
            <a:pPr lvl="0" algn="r" rtl="1"/>
            <a:r>
              <a:rPr lang="ar-SA" dirty="0">
                <a:ea typeface="Calibri" panose="020F0502020204030204" pitchFamily="34" charset="0"/>
                <a:cs typeface="Simplified Arabic" panose="02020603050405020304" pitchFamily="18" charset="-78"/>
              </a:rPr>
              <a:t>احتياجات الأطفال المتشابكة </a:t>
            </a:r>
            <a:endParaRPr lang="ar-LB" dirty="0">
              <a:ea typeface="Calibri" panose="020F0502020204030204" pitchFamily="34" charset="0"/>
              <a:cs typeface="Simplified Arabic" panose="02020603050405020304" pitchFamily="18" charset="-78"/>
            </a:endParaRPr>
          </a:p>
          <a:p>
            <a:pPr lvl="0" algn="r" rtl="1"/>
            <a:r>
              <a:rPr lang="ar-SA" dirty="0">
                <a:ea typeface="Calibri" panose="020F0502020204030204" pitchFamily="34" charset="0"/>
                <a:cs typeface="Simplified Arabic" panose="02020603050405020304" pitchFamily="18" charset="-78"/>
              </a:rPr>
              <a:t>المسؤولية الجماعية </a:t>
            </a:r>
            <a:r>
              <a:rPr lang="ar-LB" dirty="0">
                <a:ea typeface="Calibri" panose="020F0502020204030204" pitchFamily="34" charset="0"/>
                <a:cs typeface="Simplified Arabic" panose="02020603050405020304" pitchFamily="18" charset="-78"/>
              </a:rPr>
              <a:t>= المكانة المركزية للحماية</a:t>
            </a:r>
          </a:p>
          <a:p>
            <a:pPr lvl="0" algn="r" rtl="1"/>
            <a:r>
              <a:rPr lang="ar-LB" dirty="0">
                <a:solidFill>
                  <a:schemeClr val="dk2"/>
                </a:solidFill>
              </a:rPr>
              <a:t>الأثر العالي الجودة أكثر</a:t>
            </a:r>
          </a:p>
          <a:p>
            <a:pPr marL="0" lvl="0" indent="0" algn="l" rtl="0">
              <a:lnSpc>
                <a:spcPct val="90000"/>
              </a:lnSpc>
              <a:spcBef>
                <a:spcPts val="1000"/>
              </a:spcBef>
              <a:spcAft>
                <a:spcPts val="0"/>
              </a:spcAft>
              <a:buClr>
                <a:schemeClr val="accent3"/>
              </a:buClr>
              <a:buSzPts val="2800"/>
              <a:buNone/>
            </a:pPr>
            <a:endParaRPr dirty="0">
              <a:solidFill>
                <a:schemeClr val="dk2"/>
              </a:solidFill>
            </a:endParaRPr>
          </a:p>
          <a:p>
            <a:pPr marL="0" lvl="0" indent="0" algn="l" rtl="0">
              <a:lnSpc>
                <a:spcPct val="90000"/>
              </a:lnSpc>
              <a:spcBef>
                <a:spcPts val="1000"/>
              </a:spcBef>
              <a:spcAft>
                <a:spcPts val="0"/>
              </a:spcAft>
              <a:buClr>
                <a:schemeClr val="accent3"/>
              </a:buClr>
              <a:buSzPts val="2800"/>
              <a:buNone/>
            </a:pPr>
            <a:endParaRPr dirty="0">
              <a:solidFill>
                <a:schemeClr val="dk2"/>
              </a:solidFill>
            </a:endParaRPr>
          </a:p>
          <a:p>
            <a:pPr marL="457200" lvl="0" indent="-457200" algn="r" rtl="1">
              <a:lnSpc>
                <a:spcPct val="90000"/>
              </a:lnSpc>
              <a:spcBef>
                <a:spcPts val="1000"/>
              </a:spcBef>
              <a:spcAft>
                <a:spcPts val="0"/>
              </a:spcAft>
              <a:buClr>
                <a:schemeClr val="accent3"/>
              </a:buClr>
              <a:buSzPts val="2800"/>
              <a:buChar char="•"/>
            </a:pPr>
            <a:r>
              <a:rPr lang="ar-LB" dirty="0">
                <a:solidFill>
                  <a:schemeClr val="dk2"/>
                </a:solidFill>
              </a:rPr>
              <a:t>نتائج حماية مباشرة</a:t>
            </a:r>
          </a:p>
          <a:p>
            <a:pPr marL="457200" lvl="0" indent="-457200" algn="r" rtl="1">
              <a:lnSpc>
                <a:spcPct val="90000"/>
              </a:lnSpc>
              <a:spcBef>
                <a:spcPts val="1000"/>
              </a:spcBef>
              <a:spcAft>
                <a:spcPts val="0"/>
              </a:spcAft>
              <a:buClr>
                <a:schemeClr val="accent3"/>
              </a:buClr>
              <a:buSzPts val="2800"/>
              <a:buChar char="•"/>
            </a:pPr>
            <a:r>
              <a:rPr lang="ar-LB" dirty="0">
                <a:solidFill>
                  <a:schemeClr val="dk2"/>
                </a:solidFill>
              </a:rPr>
              <a:t>الاعتبارات الرئيسية في حماية الطفل التي ينبغي إدماجها في التدخلات في مجال المأوى والمستوطنات البشرية </a:t>
            </a:r>
          </a:p>
          <a:p>
            <a:pPr marL="457200" lvl="0" indent="-279400" algn="l" rtl="0">
              <a:lnSpc>
                <a:spcPct val="90000"/>
              </a:lnSpc>
              <a:spcBef>
                <a:spcPts val="0"/>
              </a:spcBef>
              <a:spcAft>
                <a:spcPts val="0"/>
              </a:spcAft>
              <a:buClr>
                <a:schemeClr val="accent3"/>
              </a:buClr>
              <a:buSzPts val="2800"/>
              <a:buNone/>
            </a:pPr>
            <a:endParaRPr sz="2800" dirty="0">
              <a:solidFill>
                <a:schemeClr val="dk2"/>
              </a:solidFill>
            </a:endParaRPr>
          </a:p>
          <a:p>
            <a:pPr marL="457200" lvl="0" indent="-279400" algn="l" rtl="0">
              <a:lnSpc>
                <a:spcPct val="90000"/>
              </a:lnSpc>
              <a:spcBef>
                <a:spcPts val="0"/>
              </a:spcBef>
              <a:spcAft>
                <a:spcPts val="0"/>
              </a:spcAft>
              <a:buClr>
                <a:schemeClr val="accent3"/>
              </a:buClr>
              <a:buSzPts val="2800"/>
              <a:buNone/>
            </a:pPr>
            <a:endParaRPr dirty="0">
              <a:solidFill>
                <a:schemeClr val="dk2"/>
              </a:solidFill>
            </a:endParaRPr>
          </a:p>
          <a:p>
            <a:pPr marL="457200" lvl="0" indent="-228600" algn="l" rtl="0">
              <a:lnSpc>
                <a:spcPct val="90000"/>
              </a:lnSpc>
              <a:spcBef>
                <a:spcPts val="1000"/>
              </a:spcBef>
              <a:spcAft>
                <a:spcPts val="0"/>
              </a:spcAft>
              <a:buSzPts val="2800"/>
              <a:buNone/>
            </a:pPr>
            <a:endParaRPr dirty="0"/>
          </a:p>
        </p:txBody>
      </p:sp>
      <p:pic>
        <p:nvPicPr>
          <p:cNvPr id="222" name="Google Shape;222;p11"/>
          <p:cNvPicPr preferRelativeResize="0"/>
          <p:nvPr/>
        </p:nvPicPr>
        <p:blipFill rotWithShape="1">
          <a:blip r:embed="rId3">
            <a:alphaModFix/>
          </a:blip>
          <a:srcRect/>
          <a:stretch/>
        </p:blipFill>
        <p:spPr>
          <a:xfrm>
            <a:off x="4488997" y="1630363"/>
            <a:ext cx="1563802" cy="928290"/>
          </a:xfrm>
          <a:prstGeom prst="rect">
            <a:avLst/>
          </a:prstGeom>
          <a:noFill/>
          <a:ln>
            <a:noFill/>
          </a:ln>
        </p:spPr>
      </p:pic>
      <p:pic>
        <p:nvPicPr>
          <p:cNvPr id="223" name="Google Shape;223;p11"/>
          <p:cNvPicPr preferRelativeResize="0"/>
          <p:nvPr/>
        </p:nvPicPr>
        <p:blipFill rotWithShape="1">
          <a:blip r:embed="rId4">
            <a:alphaModFix/>
          </a:blip>
          <a:srcRect/>
          <a:stretch/>
        </p:blipFill>
        <p:spPr>
          <a:xfrm>
            <a:off x="5302280" y="5729788"/>
            <a:ext cx="1081939" cy="944550"/>
          </a:xfrm>
          <a:prstGeom prst="rect">
            <a:avLst/>
          </a:prstGeom>
          <a:noFill/>
          <a:ln>
            <a:noFill/>
          </a:ln>
        </p:spPr>
      </p:pic>
      <p:pic>
        <p:nvPicPr>
          <p:cNvPr id="224" name="Google Shape;224;p11"/>
          <p:cNvPicPr preferRelativeResize="0"/>
          <p:nvPr/>
        </p:nvPicPr>
        <p:blipFill rotWithShape="1">
          <a:blip r:embed="rId5">
            <a:alphaModFix/>
          </a:blip>
          <a:srcRect/>
          <a:stretch/>
        </p:blipFill>
        <p:spPr>
          <a:xfrm>
            <a:off x="6272672" y="5705703"/>
            <a:ext cx="1043758" cy="1029059"/>
          </a:xfrm>
          <a:prstGeom prst="rect">
            <a:avLst/>
          </a:prstGeom>
          <a:noFill/>
          <a:ln>
            <a:noFill/>
          </a:ln>
        </p:spPr>
      </p:pic>
      <p:sp>
        <p:nvSpPr>
          <p:cNvPr id="225" name="Google Shape;225;p11"/>
          <p:cNvSpPr txBox="1"/>
          <p:nvPr/>
        </p:nvSpPr>
        <p:spPr>
          <a:xfrm>
            <a:off x="3429000" y="3599836"/>
            <a:ext cx="5923468" cy="830956"/>
          </a:xfrm>
          <a:prstGeom prst="rect">
            <a:avLst/>
          </a:prstGeom>
          <a:gradFill>
            <a:gsLst>
              <a:gs pos="0">
                <a:srgbClr val="E6ABCE"/>
              </a:gs>
              <a:gs pos="35000">
                <a:srgbClr val="EBC5DD"/>
              </a:gs>
              <a:gs pos="100000">
                <a:srgbClr val="F9E7F2"/>
              </a:gs>
            </a:gsLst>
            <a:lin ang="16200000" scaled="0"/>
          </a:gradFill>
          <a:ln w="9525" cap="flat" cmpd="sng">
            <a:solidFill>
              <a:srgbClr val="94427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accent3"/>
              </a:buClr>
              <a:buSzPts val="1800"/>
              <a:buFont typeface="Arial"/>
              <a:buNone/>
            </a:pPr>
            <a:r>
              <a:rPr lang="ar-LB" sz="2400" b="0" i="0" u="none" strike="noStrike" cap="none" dirty="0">
                <a:solidFill>
                  <a:schemeClr val="dk2"/>
                </a:solidFill>
                <a:sym typeface="Arial"/>
              </a:rPr>
              <a:t>بيئات العيش الآمنة = الكرامة، والأمن، وسبل كسب الرزق</a:t>
            </a:r>
          </a:p>
          <a:p>
            <a:pPr marL="0" marR="0" lvl="0" indent="0" algn="r" rtl="1">
              <a:lnSpc>
                <a:spcPct val="100000"/>
              </a:lnSpc>
              <a:spcBef>
                <a:spcPts val="0"/>
              </a:spcBef>
              <a:spcAft>
                <a:spcPts val="0"/>
              </a:spcAft>
              <a:buClr>
                <a:schemeClr val="accent3"/>
              </a:buClr>
              <a:buSzPts val="1800"/>
              <a:buFont typeface="Arial"/>
              <a:buNone/>
            </a:pPr>
            <a:r>
              <a:rPr lang="ar-LB" sz="2400" dirty="0">
                <a:solidFill>
                  <a:schemeClr val="dk2"/>
                </a:solidFill>
              </a:rPr>
              <a:t>المأوى الملائم = السلامة، والحماية، وإمكانية الوصول</a:t>
            </a:r>
            <a:endParaRPr lang="ar-LB" sz="2400" b="0" i="0" u="none" strike="noStrike" cap="none" dirty="0">
              <a:solidFill>
                <a:schemeClr val="dk2"/>
              </a:solidFill>
              <a:sym typeface="Arial"/>
            </a:endParaRPr>
          </a:p>
        </p:txBody>
      </p:sp>
      <p:pic>
        <p:nvPicPr>
          <p:cNvPr id="226" name="Google Shape;226;p11"/>
          <p:cNvPicPr preferRelativeResize="0"/>
          <p:nvPr/>
        </p:nvPicPr>
        <p:blipFill rotWithShape="1">
          <a:blip r:embed="rId6">
            <a:alphaModFix/>
          </a:blip>
          <a:srcRect/>
          <a:stretch/>
        </p:blipFill>
        <p:spPr>
          <a:xfrm>
            <a:off x="0" y="5811631"/>
            <a:ext cx="1081950" cy="8808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body" idx="1"/>
          </p:nvPr>
        </p:nvSpPr>
        <p:spPr>
          <a:xfrm>
            <a:off x="657734" y="145186"/>
            <a:ext cx="4746812" cy="2507846"/>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27:</a:t>
            </a:r>
          </a:p>
          <a:p>
            <a:pPr marL="50800" indent="0" algn="ctr" rtl="1">
              <a:buNone/>
            </a:pPr>
            <a:r>
              <a:rPr lang="ar-LB" sz="2400" dirty="0">
                <a:solidFill>
                  <a:schemeClr val="dk2"/>
                </a:solidFill>
              </a:rPr>
              <a:t>"</a:t>
            </a:r>
            <a:r>
              <a:rPr lang="ar-SA" dirty="0"/>
              <a:t>يحصل جميع الأطفال ومقدّمي الرعاية لهم على مأوى ملائم يلبي احتياجاتهم الأساسية، بما في ذلك السلامة، والحماية، وإمكانية الوصول.</a:t>
            </a:r>
            <a:r>
              <a:rPr lang="ar-LB" dirty="0"/>
              <a:t>"</a:t>
            </a:r>
            <a:endParaRPr lang="en-US" dirty="0"/>
          </a:p>
          <a:p>
            <a:pPr marL="50800" lvl="0" indent="0" algn="ctr" rtl="1">
              <a:lnSpc>
                <a:spcPct val="90000"/>
              </a:lnSpc>
              <a:spcBef>
                <a:spcPts val="1000"/>
              </a:spcBef>
              <a:spcAft>
                <a:spcPts val="0"/>
              </a:spcAft>
              <a:buSzPts val="2800"/>
              <a:buNone/>
            </a:pPr>
            <a:endParaRPr sz="2400" dirty="0">
              <a:solidFill>
                <a:schemeClr val="dk2"/>
              </a:solidFill>
            </a:endParaRPr>
          </a:p>
        </p:txBody>
      </p:sp>
      <p:sp>
        <p:nvSpPr>
          <p:cNvPr id="233" name="Google Shape;233;p6"/>
          <p:cNvSpPr txBox="1">
            <a:spLocks noGrp="1"/>
          </p:cNvSpPr>
          <p:nvPr>
            <p:ph type="body" idx="2"/>
          </p:nvPr>
        </p:nvSpPr>
        <p:spPr>
          <a:xfrm>
            <a:off x="6372149" y="2722491"/>
            <a:ext cx="5679610" cy="2960831"/>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المأوى للفئات القابلة للتعرض للأذى</a:t>
            </a:r>
          </a:p>
          <a:p>
            <a:pPr lvl="0" algn="r" rtl="1"/>
            <a:r>
              <a:rPr lang="ar-SA" dirty="0">
                <a:solidFill>
                  <a:srgbClr val="000000"/>
                </a:solidFill>
                <a:latin typeface="Noto Sans Symbols"/>
                <a:ea typeface="Noto Sans Symbols"/>
                <a:cs typeface="Simplified Arabic" panose="02020603050405020304" pitchFamily="18" charset="-78"/>
              </a:rPr>
              <a:t>بيئة يسهل الوصول إليها، وشاملة، وحامية</a:t>
            </a:r>
            <a:r>
              <a:rPr lang="ar-SY" dirty="0">
                <a:solidFill>
                  <a:srgbClr val="000000"/>
                </a:solidFill>
                <a:latin typeface="Noto Sans Symbols"/>
                <a:ea typeface="Noto Sans Symbols"/>
                <a:cs typeface="Simplified Arabic" panose="02020603050405020304" pitchFamily="18" charset="-78"/>
              </a:rPr>
              <a:t> </a:t>
            </a:r>
            <a:endParaRPr lang="ar-LB" dirty="0">
              <a:solidFill>
                <a:srgbClr val="000000"/>
              </a:solidFill>
              <a:latin typeface="Noto Sans Symbols"/>
              <a:ea typeface="Noto Sans Symbols"/>
              <a:cs typeface="Simplified Arabic" panose="02020603050405020304" pitchFamily="18" charset="-78"/>
            </a:endParaRPr>
          </a:p>
          <a:p>
            <a:pPr lvl="0" algn="r" rtl="1"/>
            <a:r>
              <a:rPr lang="ar-LB" dirty="0"/>
              <a:t>مساحات خاصة بالأطفال</a:t>
            </a:r>
          </a:p>
          <a:p>
            <a:pPr lvl="0" algn="r" rtl="1"/>
            <a:r>
              <a:rPr lang="ar-LB" dirty="0"/>
              <a:t>أغراض في المأوى خاصة بالأطفال</a:t>
            </a:r>
          </a:p>
          <a:p>
            <a:pPr lvl="0" algn="r" rtl="1"/>
            <a:r>
              <a:rPr lang="ar-SA" dirty="0">
                <a:solidFill>
                  <a:srgbClr val="000000"/>
                </a:solidFill>
                <a:latin typeface="Noto Sans Symbols"/>
                <a:ea typeface="Noto Sans Symbols"/>
                <a:cs typeface="Simplified Arabic" panose="02020603050405020304" pitchFamily="18" charset="-78"/>
              </a:rPr>
              <a:t>مناطق محدّدة للطبخ والاستحمام</a:t>
            </a:r>
            <a:endParaRPr lang="ar-LB" dirty="0"/>
          </a:p>
        </p:txBody>
      </p:sp>
      <p:sp>
        <p:nvSpPr>
          <p:cNvPr id="234" name="Google Shape;234;p6"/>
          <p:cNvSpPr txBox="1">
            <a:spLocks noGrp="1"/>
          </p:cNvSpPr>
          <p:nvPr>
            <p:ph type="title"/>
          </p:nvPr>
        </p:nvSpPr>
        <p:spPr>
          <a:xfrm>
            <a:off x="6617564" y="1965747"/>
            <a:ext cx="4886402" cy="98323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 المشتركة</a:t>
            </a:r>
            <a:endParaRPr sz="3200" dirty="0"/>
          </a:p>
        </p:txBody>
      </p:sp>
      <p:pic>
        <p:nvPicPr>
          <p:cNvPr id="236" name="Google Shape;236;p6"/>
          <p:cNvPicPr preferRelativeResize="0"/>
          <p:nvPr/>
        </p:nvPicPr>
        <p:blipFill rotWithShape="1">
          <a:blip r:embed="rId3">
            <a:alphaModFix/>
          </a:blip>
          <a:srcRect/>
          <a:stretch/>
        </p:blipFill>
        <p:spPr>
          <a:xfrm>
            <a:off x="7293754" y="365125"/>
            <a:ext cx="1642183" cy="983237"/>
          </a:xfrm>
          <a:prstGeom prst="rect">
            <a:avLst/>
          </a:prstGeom>
          <a:noFill/>
          <a:ln>
            <a:noFill/>
          </a:ln>
        </p:spPr>
      </p:pic>
      <p:grpSp>
        <p:nvGrpSpPr>
          <p:cNvPr id="237" name="Google Shape;237;p6"/>
          <p:cNvGrpSpPr/>
          <p:nvPr/>
        </p:nvGrpSpPr>
        <p:grpSpPr>
          <a:xfrm rot="-2215073">
            <a:off x="180054" y="5432404"/>
            <a:ext cx="979340" cy="1040548"/>
            <a:chOff x="10883591" y="5571442"/>
            <a:chExt cx="979340" cy="1040548"/>
          </a:xfrm>
        </p:grpSpPr>
        <p:pic>
          <p:nvPicPr>
            <p:cNvPr id="238" name="Google Shape;238;p6"/>
            <p:cNvPicPr preferRelativeResize="0"/>
            <p:nvPr/>
          </p:nvPicPr>
          <p:blipFill rotWithShape="1">
            <a:blip r:embed="rId4">
              <a:alphaModFix/>
            </a:blip>
            <a:srcRect/>
            <a:stretch/>
          </p:blipFill>
          <p:spPr>
            <a:xfrm>
              <a:off x="10883591" y="5571442"/>
              <a:ext cx="979340" cy="1040548"/>
            </a:xfrm>
            <a:prstGeom prst="rect">
              <a:avLst/>
            </a:prstGeom>
            <a:noFill/>
            <a:ln>
              <a:noFill/>
            </a:ln>
          </p:spPr>
        </p:pic>
        <p:pic>
          <p:nvPicPr>
            <p:cNvPr id="239" name="Google Shape;239;p6" descr="Point d’interrogation"/>
            <p:cNvPicPr preferRelativeResize="0"/>
            <p:nvPr/>
          </p:nvPicPr>
          <p:blipFill rotWithShape="1">
            <a:blip r:embed="rId5">
              <a:alphaModFix/>
            </a:blip>
            <a:srcRect/>
            <a:stretch/>
          </p:blipFill>
          <p:spPr>
            <a:xfrm>
              <a:off x="11005748" y="5727562"/>
              <a:ext cx="735026" cy="735026"/>
            </a:xfrm>
            <a:prstGeom prst="rect">
              <a:avLst/>
            </a:prstGeom>
            <a:noFill/>
            <a:ln>
              <a:noFill/>
            </a:ln>
          </p:spPr>
        </p:pic>
      </p:grpSp>
      <p:sp>
        <p:nvSpPr>
          <p:cNvPr id="240" name="Google Shape;240;p6"/>
          <p:cNvSpPr txBox="1"/>
          <p:nvPr/>
        </p:nvSpPr>
        <p:spPr>
          <a:xfrm>
            <a:off x="937954" y="5531026"/>
            <a:ext cx="5679610" cy="830956"/>
          </a:xfrm>
          <a:prstGeom prst="rect">
            <a:avLst/>
          </a:prstGeom>
          <a:noFill/>
          <a:ln>
            <a:noFill/>
          </a:ln>
        </p:spPr>
        <p:txBody>
          <a:bodyPr spcFirstLastPara="1" wrap="square" lIns="91425" tIns="45700" rIns="91425" bIns="45700" anchor="t" anchorCtr="0">
            <a:spAutoFit/>
          </a:bodyPr>
          <a:lstStyle/>
          <a:p>
            <a:pPr lvl="0" algn="r" rtl="1"/>
            <a:r>
              <a:rPr lang="ar-LB" sz="2400" dirty="0"/>
              <a:t>على أي مواضيع في مجال حماية الطفل يجب تدريب الاختصاصيين</a:t>
            </a:r>
            <a:r>
              <a:rPr lang="ar-LB" sz="2400" dirty="0">
                <a:ea typeface="Calibri" panose="020F0502020204030204" pitchFamily="34" charset="0"/>
                <a:cs typeface="Simplified Arabic" panose="02020603050405020304" pitchFamily="18" charset="-78"/>
              </a:rPr>
              <a:t> </a:t>
            </a:r>
            <a:r>
              <a:rPr lang="ar-SA" sz="2400" dirty="0">
                <a:ea typeface="Calibri" panose="020F0502020204030204" pitchFamily="34" charset="0"/>
                <a:cs typeface="Simplified Arabic" panose="02020603050405020304" pitchFamily="18" charset="-78"/>
              </a:rPr>
              <a:t>في مجال</a:t>
            </a:r>
            <a:r>
              <a:rPr lang="ar-LB" sz="2400" dirty="0">
                <a:ea typeface="Calibri" panose="020F0502020204030204" pitchFamily="34" charset="0"/>
                <a:cs typeface="Simplified Arabic" panose="02020603050405020304" pitchFamily="18" charset="-78"/>
              </a:rPr>
              <a:t> المأوى والمستوطنات البشرية</a:t>
            </a:r>
            <a:r>
              <a:rPr lang="ar-LB" sz="2400" dirty="0"/>
              <a:t>؟</a:t>
            </a:r>
          </a:p>
        </p:txBody>
      </p:sp>
      <p:pic>
        <p:nvPicPr>
          <p:cNvPr id="241" name="Google Shape;241;p6"/>
          <p:cNvPicPr preferRelativeResize="0"/>
          <p:nvPr/>
        </p:nvPicPr>
        <p:blipFill rotWithShape="1">
          <a:blip r:embed="rId6">
            <a:alphaModFix/>
          </a:blip>
          <a:srcRect/>
          <a:stretch/>
        </p:blipFill>
        <p:spPr>
          <a:xfrm>
            <a:off x="10900132" y="5741552"/>
            <a:ext cx="1207668" cy="983225"/>
          </a:xfrm>
          <a:prstGeom prst="rect">
            <a:avLst/>
          </a:prstGeom>
          <a:noFill/>
          <a:ln>
            <a:noFill/>
          </a:ln>
        </p:spPr>
      </p:pic>
      <p:pic>
        <p:nvPicPr>
          <p:cNvPr id="13" name="Picture 12">
            <a:extLst>
              <a:ext uri="{FF2B5EF4-FFF2-40B4-BE49-F238E27FC236}">
                <a16:creationId xmlns:a16="http://schemas.microsoft.com/office/drawing/2014/main" id="{D744B7B9-5EE1-4552-A4F4-2560776B112A}"/>
              </a:ext>
            </a:extLst>
          </p:cNvPr>
          <p:cNvPicPr>
            <a:picLocks noChangeAspect="1"/>
          </p:cNvPicPr>
          <p:nvPr/>
        </p:nvPicPr>
        <p:blipFill>
          <a:blip r:embed="rId7"/>
          <a:srcRect/>
          <a:stretch/>
        </p:blipFill>
        <p:spPr>
          <a:xfrm>
            <a:off x="2138734" y="2969946"/>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7"/>
          <p:cNvSpPr txBox="1">
            <a:spLocks noGrp="1"/>
          </p:cNvSpPr>
          <p:nvPr>
            <p:ph type="title"/>
          </p:nvPr>
        </p:nvSpPr>
        <p:spPr>
          <a:xfrm>
            <a:off x="838200" y="365125"/>
            <a:ext cx="52578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المزيد من الروابط</a:t>
            </a:r>
            <a:endParaRPr dirty="0"/>
          </a:p>
        </p:txBody>
      </p:sp>
      <p:sp>
        <p:nvSpPr>
          <p:cNvPr id="249" name="Google Shape;249;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50800" lvl="0" indent="0" algn="r" rtl="1">
              <a:lnSpc>
                <a:spcPct val="90000"/>
              </a:lnSpc>
              <a:spcBef>
                <a:spcPts val="1000"/>
              </a:spcBef>
              <a:spcAft>
                <a:spcPts val="0"/>
              </a:spcAft>
              <a:buSzPts val="2800"/>
              <a:buNone/>
            </a:pPr>
            <a:r>
              <a:rPr lang="ar-LB" b="1" dirty="0"/>
              <a:t>الطابع المشترك بين القطاعات</a:t>
            </a:r>
            <a:endParaRPr b="1" dirty="0"/>
          </a:p>
          <a:p>
            <a:pPr marL="50800" lvl="0" indent="0" algn="l" rtl="0">
              <a:lnSpc>
                <a:spcPct val="90000"/>
              </a:lnSpc>
              <a:spcBef>
                <a:spcPts val="1000"/>
              </a:spcBef>
              <a:spcAft>
                <a:spcPts val="0"/>
              </a:spcAft>
              <a:buSzPts val="2800"/>
              <a:buNone/>
            </a:pPr>
            <a:endParaRPr dirty="0"/>
          </a:p>
          <a:p>
            <a:pPr marL="457200" lvl="0" indent="-406400" algn="r" rtl="1">
              <a:lnSpc>
                <a:spcPct val="90000"/>
              </a:lnSpc>
              <a:spcBef>
                <a:spcPts val="1000"/>
              </a:spcBef>
              <a:spcAft>
                <a:spcPts val="0"/>
              </a:spcAft>
              <a:buSzPts val="2800"/>
              <a:buChar char="•"/>
            </a:pPr>
            <a:r>
              <a:rPr lang="ar-LB" dirty="0"/>
              <a:t>يجب استشارة/إشراك الزملاء في مجال المياه، والصرف الصحي، والنظافة</a:t>
            </a:r>
          </a:p>
          <a:p>
            <a:pPr marL="457200" lvl="0" indent="-406400" algn="r" rtl="1">
              <a:lnSpc>
                <a:spcPct val="90000"/>
              </a:lnSpc>
              <a:spcBef>
                <a:spcPts val="1000"/>
              </a:spcBef>
              <a:spcAft>
                <a:spcPts val="0"/>
              </a:spcAft>
              <a:buSzPts val="2800"/>
              <a:buChar char="•"/>
            </a:pPr>
            <a:r>
              <a:rPr lang="ar-LB" dirty="0"/>
              <a:t>مبادئ الحماية في المعايير الدنيا لحماية الطفل وإسفير</a:t>
            </a:r>
            <a:endParaRPr dirty="0"/>
          </a:p>
        </p:txBody>
      </p:sp>
      <p:sp>
        <p:nvSpPr>
          <p:cNvPr id="250" name="Google Shape;250;p57"/>
          <p:cNvSpPr txBox="1">
            <a:spLocks noGrp="1"/>
          </p:cNvSpPr>
          <p:nvPr>
            <p:ph type="body" idx="2"/>
          </p:nvPr>
        </p:nvSpPr>
        <p:spPr>
          <a:xfrm>
            <a:off x="8374163" y="2796380"/>
            <a:ext cx="3905250" cy="3380582"/>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ar-LB" dirty="0"/>
              <a:t>المعيار الإنساني الأساسي 1</a:t>
            </a:r>
            <a:endParaRPr dirty="0"/>
          </a:p>
          <a:p>
            <a:pPr marL="457200" lvl="0" indent="-406400" algn="l" rtl="0">
              <a:lnSpc>
                <a:spcPct val="90000"/>
              </a:lnSpc>
              <a:spcBef>
                <a:spcPts val="1000"/>
              </a:spcBef>
              <a:spcAft>
                <a:spcPts val="0"/>
              </a:spcAft>
              <a:buSzPts val="2800"/>
              <a:buChar char="•"/>
            </a:pPr>
            <a:r>
              <a:rPr lang="ar-LB" dirty="0"/>
              <a:t>المعيار الإنساني الأساسي 3</a:t>
            </a:r>
          </a:p>
          <a:p>
            <a:pPr marL="457200" lvl="0" indent="-406400" algn="l" rtl="0">
              <a:lnSpc>
                <a:spcPct val="90000"/>
              </a:lnSpc>
              <a:spcBef>
                <a:spcPts val="1000"/>
              </a:spcBef>
              <a:spcAft>
                <a:spcPts val="0"/>
              </a:spcAft>
              <a:buSzPts val="2800"/>
              <a:buChar char="•"/>
            </a:pPr>
            <a:r>
              <a:rPr lang="ar-LB" dirty="0"/>
              <a:t>المعيار الإنساني الأساسي 4</a:t>
            </a:r>
          </a:p>
          <a:p>
            <a:pPr marL="457200" lvl="0" indent="-406400" algn="l" rtl="0">
              <a:lnSpc>
                <a:spcPct val="90000"/>
              </a:lnSpc>
              <a:spcBef>
                <a:spcPts val="1000"/>
              </a:spcBef>
              <a:spcAft>
                <a:spcPts val="0"/>
              </a:spcAft>
              <a:buSzPts val="2800"/>
              <a:buChar char="•"/>
            </a:pPr>
            <a:r>
              <a:rPr lang="ar-LB" dirty="0"/>
              <a:t>المعيار الإنساني الأساسي 5</a:t>
            </a:r>
          </a:p>
        </p:txBody>
      </p:sp>
      <p:pic>
        <p:nvPicPr>
          <p:cNvPr id="251" name="Google Shape;251;p57"/>
          <p:cNvPicPr preferRelativeResize="0"/>
          <p:nvPr/>
        </p:nvPicPr>
        <p:blipFill rotWithShape="1">
          <a:blip r:embed="rId3">
            <a:alphaModFix/>
          </a:blip>
          <a:srcRect/>
          <a:stretch/>
        </p:blipFill>
        <p:spPr>
          <a:xfrm>
            <a:off x="8390039" y="1197618"/>
            <a:ext cx="1126922" cy="1133531"/>
          </a:xfrm>
          <a:prstGeom prst="rect">
            <a:avLst/>
          </a:prstGeom>
          <a:noFill/>
          <a:ln>
            <a:noFill/>
          </a:ln>
        </p:spPr>
      </p:pic>
      <p:pic>
        <p:nvPicPr>
          <p:cNvPr id="253" name="Google Shape;253;p57"/>
          <p:cNvPicPr preferRelativeResize="0"/>
          <p:nvPr/>
        </p:nvPicPr>
        <p:blipFill rotWithShape="1">
          <a:blip r:embed="rId4">
            <a:alphaModFix/>
          </a:blip>
          <a:srcRect/>
          <a:stretch/>
        </p:blipFill>
        <p:spPr>
          <a:xfrm>
            <a:off x="7894714" y="2853186"/>
            <a:ext cx="495325" cy="457223"/>
          </a:xfrm>
          <a:prstGeom prst="rect">
            <a:avLst/>
          </a:prstGeom>
          <a:noFill/>
          <a:ln>
            <a:noFill/>
          </a:ln>
        </p:spPr>
      </p:pic>
      <p:pic>
        <p:nvPicPr>
          <p:cNvPr id="254" name="Google Shape;254;p57"/>
          <p:cNvPicPr preferRelativeResize="0"/>
          <p:nvPr/>
        </p:nvPicPr>
        <p:blipFill rotWithShape="1">
          <a:blip r:embed="rId5">
            <a:alphaModFix/>
          </a:blip>
          <a:srcRect/>
          <a:stretch/>
        </p:blipFill>
        <p:spPr>
          <a:xfrm>
            <a:off x="7910589" y="3333407"/>
            <a:ext cx="463574" cy="457223"/>
          </a:xfrm>
          <a:prstGeom prst="rect">
            <a:avLst/>
          </a:prstGeom>
          <a:noFill/>
          <a:ln>
            <a:noFill/>
          </a:ln>
        </p:spPr>
      </p:pic>
      <p:pic>
        <p:nvPicPr>
          <p:cNvPr id="255" name="Google Shape;255;p57"/>
          <p:cNvPicPr preferRelativeResize="0"/>
          <p:nvPr/>
        </p:nvPicPr>
        <p:blipFill rotWithShape="1">
          <a:blip r:embed="rId6">
            <a:alphaModFix/>
          </a:blip>
          <a:srcRect/>
          <a:stretch/>
        </p:blipFill>
        <p:spPr>
          <a:xfrm>
            <a:off x="7894714" y="3939672"/>
            <a:ext cx="508026" cy="457223"/>
          </a:xfrm>
          <a:prstGeom prst="rect">
            <a:avLst/>
          </a:prstGeom>
          <a:noFill/>
          <a:ln>
            <a:noFill/>
          </a:ln>
        </p:spPr>
      </p:pic>
      <p:pic>
        <p:nvPicPr>
          <p:cNvPr id="256" name="Google Shape;256;p57"/>
          <p:cNvPicPr preferRelativeResize="0"/>
          <p:nvPr/>
        </p:nvPicPr>
        <p:blipFill rotWithShape="1">
          <a:blip r:embed="rId7">
            <a:alphaModFix/>
          </a:blip>
          <a:srcRect/>
          <a:stretch/>
        </p:blipFill>
        <p:spPr>
          <a:xfrm>
            <a:off x="7878838" y="4480365"/>
            <a:ext cx="495325" cy="476274"/>
          </a:xfrm>
          <a:prstGeom prst="rect">
            <a:avLst/>
          </a:prstGeom>
          <a:noFill/>
          <a:ln>
            <a:noFill/>
          </a:ln>
        </p:spPr>
      </p:pic>
      <p:pic>
        <p:nvPicPr>
          <p:cNvPr id="257" name="Google Shape;257;p57"/>
          <p:cNvPicPr preferRelativeResize="0"/>
          <p:nvPr/>
        </p:nvPicPr>
        <p:blipFill rotWithShape="1">
          <a:blip r:embed="rId8">
            <a:alphaModFix/>
          </a:blip>
          <a:srcRect/>
          <a:stretch/>
        </p:blipFill>
        <p:spPr>
          <a:xfrm>
            <a:off x="0" y="5775035"/>
            <a:ext cx="1126900" cy="917467"/>
          </a:xfrm>
          <a:prstGeom prst="rect">
            <a:avLst/>
          </a:prstGeom>
          <a:noFill/>
          <a:ln>
            <a:noFill/>
          </a:ln>
        </p:spPr>
      </p:pic>
      <p:pic>
        <p:nvPicPr>
          <p:cNvPr id="3" name="Picture 2">
            <a:extLst>
              <a:ext uri="{FF2B5EF4-FFF2-40B4-BE49-F238E27FC236}">
                <a16:creationId xmlns:a16="http://schemas.microsoft.com/office/drawing/2014/main" id="{3DC196A8-8A98-4A3A-86E8-9821D7606FCA}"/>
              </a:ext>
            </a:extLst>
          </p:cNvPr>
          <p:cNvPicPr>
            <a:picLocks noChangeAspect="1"/>
          </p:cNvPicPr>
          <p:nvPr/>
        </p:nvPicPr>
        <p:blipFill>
          <a:blip r:embed="rId9"/>
          <a:stretch>
            <a:fillRect/>
          </a:stretch>
        </p:blipFill>
        <p:spPr>
          <a:xfrm>
            <a:off x="1965100" y="4598467"/>
            <a:ext cx="1711550" cy="1578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27</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2885</Words>
  <Application>Microsoft Macintosh PowerPoint</Application>
  <PresentationFormat>Panorámica</PresentationFormat>
  <Paragraphs>225</Paragraphs>
  <Slides>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DINNextLTArabic-Medium</vt:lpstr>
      <vt:lpstr>Helvetica Neue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27</vt:lpstr>
      <vt:lpstr>الإجراءات المشتركة</vt:lpstr>
      <vt:lpstr>المزيد من الروابط</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9</cp:revision>
  <dcterms:created xsi:type="dcterms:W3CDTF">2017-12-20T18:51:03Z</dcterms:created>
  <dcterms:modified xsi:type="dcterms:W3CDTF">2023-01-20T12:09:36Z</dcterms:modified>
</cp:coreProperties>
</file>