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
      <p:font typeface="Helvetica Neue Light"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VLGBl0tgyZY/EewjxNGoGuYKg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754" autoAdjust="0"/>
  </p:normalViewPr>
  <p:slideViewPr>
    <p:cSldViewPr snapToGrid="0">
      <p:cViewPr varScale="1">
        <p:scale>
          <a:sx n="43" d="100"/>
          <a:sy n="43" d="100"/>
        </p:scale>
        <p:origin x="1552" y="40"/>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003_00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handbook.spherestandards.org/en/cpms/#ch002_013_00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26</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8</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Donors, local governments, colleagues in other sectors and our beneficiaries themselves want to know what we are doing and why. The CPMS is our benchmark. They are the key way to operationalise or make real children's rights in the practice of humanitarian response.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a:t>They are a collaborative, inter-agency tool, that links with other initiatives, such as the Core Humanitarian Standard and the Humanitarian Inclusion Standards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Contextualisation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youtube channel.</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BOX: The CPMS aim at improving the quality and accountability of our programing and increasing impact for children’s protection and well-being in humanitarian action (</a:t>
            </a:r>
            <a:r>
              <a:rPr lang="en-US" sz="1800" b="0" i="0" u="none" strike="noStrike">
                <a:latin typeface="Helvetica Neue Light"/>
                <a:ea typeface="Helvetica Neue Light"/>
                <a:cs typeface="Helvetica Neue Light"/>
                <a:sym typeface="Helvetica Neue Light"/>
              </a:rPr>
              <a:t>internal displacement and refugee contexts)</a:t>
            </a:r>
            <a:r>
              <a:rPr lang="en-US"/>
              <a:t>, by establishing common principles, </a:t>
            </a:r>
            <a:r>
              <a:rPr lang="en-US" sz="1800" b="0" i="0" u="none" strike="noStrike">
                <a:latin typeface="Helvetica Neue Light"/>
                <a:ea typeface="Helvetica Neue Light"/>
                <a:cs typeface="Helvetica Neue Light"/>
                <a:sym typeface="Helvetica Neue Light"/>
              </a:rPr>
              <a:t>evidence, prevention</a:t>
            </a:r>
            <a:r>
              <a:rPr lang="en-US"/>
              <a:t> and goals to achieve. They provide a synthesis of good practice and learning to date.</a:t>
            </a:r>
            <a:endParaRPr/>
          </a:p>
          <a:p>
            <a:pPr marL="0" lvl="0" indent="0" algn="l" rtl="0">
              <a:lnSpc>
                <a:spcPct val="100000"/>
              </a:lnSpc>
              <a:spcBef>
                <a:spcPts val="0"/>
              </a:spcBef>
              <a:spcAft>
                <a:spcPts val="0"/>
              </a:spcAft>
              <a:buSzPts val="1400"/>
              <a:buNone/>
            </a:pP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overview of the CPMS structure: there are 28 Standards across 4 pillars and 10 CPHA principles threaded throughout. </a:t>
            </a:r>
            <a:endParaRPr/>
          </a:p>
          <a:p>
            <a:pPr marL="0" lvl="0" indent="0" algn="l" rtl="0">
              <a:lnSpc>
                <a:spcPct val="100000"/>
              </a:lnSpc>
              <a:spcBef>
                <a:spcPts val="0"/>
              </a:spcBef>
              <a:spcAft>
                <a:spcPts val="0"/>
              </a:spcAft>
              <a:buSzPts val="1400"/>
              <a:buNone/>
            </a:pPr>
            <a:r>
              <a:rPr lang="en-US"/>
              <a:t>You can find this overview on the back of the CPMS handbook or in the online handbook; it’s a practical way of locating quickly a specific topic.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presentation focuses on Standard 26: Water, Sanitation and Hygiene &amp; Child Protection</a:t>
            </a:r>
            <a:endParaRPr/>
          </a:p>
          <a:p>
            <a:pPr marL="0" lvl="0" indent="0" algn="l" rtl="0">
              <a:lnSpc>
                <a:spcPct val="100000"/>
              </a:lnSpc>
              <a:spcBef>
                <a:spcPts val="0"/>
              </a:spcBef>
              <a:spcAft>
                <a:spcPts val="0"/>
              </a:spcAft>
              <a:buSzPts val="1400"/>
              <a:buNone/>
            </a:pPr>
            <a:endParaRPr/>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3483919c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3483919c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3483919c1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This Standard is part of the fourth Pillar of Standards related to Working across Sectors. </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t>Multisectoral approaches reflect the interconnected needs of children and emphasise all humanitarian actors’ collective responsibility to protect children and their families. Child protection risks are closely linked with the work of other sectors because children have needs that fall under all sectors. </a:t>
            </a:r>
            <a:endParaRPr/>
          </a:p>
          <a:p>
            <a:pPr marL="171450" marR="0" lvl="0" indent="-171450" algn="l" rtl="0">
              <a:lnSpc>
                <a:spcPct val="100000"/>
              </a:lnSpc>
              <a:spcBef>
                <a:spcPts val="0"/>
              </a:spcBef>
              <a:spcAft>
                <a:spcPts val="0"/>
              </a:spcAft>
              <a:buClr>
                <a:schemeClr val="dk1"/>
              </a:buClr>
              <a:buSzPts val="1200"/>
              <a:buFont typeface="Arial"/>
              <a:buChar char="•"/>
            </a:pPr>
            <a:r>
              <a:rPr lang="en-US"/>
              <a:t>One very effective way towards real &amp; higher quality impact is multisectoral programming that includes and addresses child protection considerations (such as children’s particular risks, vulnerabilities, developmental stages, etc.).</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SzPts val="1400"/>
              <a:buFont typeface="Arial"/>
              <a:buChar char="•"/>
            </a:pPr>
            <a:r>
              <a:rPr lang="en-US"/>
              <a:t>Child protection staff should guide and advise water, sanitation and hygiene (WASH) staff so they are able to deliver safe and appropriate WASH practices, services, that are adapted to the needs of children. I.e: accessible and child-friendly WASH facilities</a:t>
            </a:r>
            <a:endParaRPr/>
          </a:p>
          <a:p>
            <a:pPr marL="171450" lvl="0" indent="-171450" algn="l" rtl="0">
              <a:lnSpc>
                <a:spcPct val="100000"/>
              </a:lnSpc>
              <a:spcBef>
                <a:spcPts val="0"/>
              </a:spcBef>
              <a:spcAft>
                <a:spcPts val="0"/>
              </a:spcAft>
              <a:buSzPts val="1400"/>
              <a:buFont typeface="Arial"/>
              <a:buChar char="•"/>
            </a:pPr>
            <a:r>
              <a:rPr lang="en-US"/>
              <a:t>Behavioural change can be promoted through creative activities, messaging &amp; basic WASH practices, during CP activities (such as drama, play and games) </a:t>
            </a:r>
            <a:endParaRPr/>
          </a:p>
          <a:p>
            <a:pPr marL="171450" lvl="0" indent="-82550" algn="l" rtl="0">
              <a:lnSpc>
                <a:spcPct val="100000"/>
              </a:lnSpc>
              <a:spcBef>
                <a:spcPts val="0"/>
              </a:spcBef>
              <a:spcAft>
                <a:spcPts val="0"/>
              </a:spcAft>
              <a:buSzPts val="1400"/>
              <a:buFont typeface="Arial"/>
              <a:buNone/>
            </a:pPr>
            <a:endParaRPr b="0"/>
          </a:p>
          <a:p>
            <a:pPr marL="171450" lvl="0" indent="-171450" algn="l" rtl="0">
              <a:lnSpc>
                <a:spcPct val="100000"/>
              </a:lnSpc>
              <a:spcBef>
                <a:spcPts val="0"/>
              </a:spcBef>
              <a:spcAft>
                <a:spcPts val="0"/>
              </a:spcAft>
              <a:buSzPts val="1400"/>
              <a:buFont typeface="Arial"/>
              <a:buChar char="•"/>
            </a:pPr>
            <a:r>
              <a:rPr lang="en-US" b="1"/>
              <a:t>Icons</a:t>
            </a:r>
            <a:r>
              <a:rPr lang="en-US" b="0"/>
              <a:t>: </a:t>
            </a:r>
            <a:r>
              <a:rPr lang="en-US"/>
              <a:t>all WASH workers (including subcontractors’ staff) and child protection staff should be trained on and sign </a:t>
            </a:r>
            <a:r>
              <a:rPr lang="en-US" b="1"/>
              <a:t>safeguarding</a:t>
            </a:r>
            <a:r>
              <a:rPr lang="en-US"/>
              <a:t> policies and procedures.</a:t>
            </a:r>
            <a:r>
              <a:rPr lang="en-US" b="0"/>
              <a:t> Samewise, the way WASH programmes are designed, plan and implement have a great </a:t>
            </a:r>
            <a:r>
              <a:rPr lang="en-US" b="1"/>
              <a:t>prevention</a:t>
            </a:r>
            <a:r>
              <a:rPr lang="en-US" b="0"/>
              <a:t> potential, i.e: </a:t>
            </a:r>
            <a:r>
              <a:rPr lang="en-US"/>
              <a:t>prioritisation criteria, support households at risk, safe, accessible, inclusive facilities… </a:t>
            </a:r>
            <a:endParaRPr/>
          </a:p>
          <a:p>
            <a:pPr marL="171450" marR="0" lvl="0" indent="-9525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latin typeface="Arial"/>
                <a:ea typeface="Arial"/>
                <a:cs typeface="Arial"/>
                <a:sym typeface="Arial"/>
              </a:rPr>
              <a:t>Discussion Prompt: </a:t>
            </a:r>
            <a:r>
              <a:rPr lang="en-US">
                <a:latin typeface="Arial"/>
                <a:ea typeface="Arial"/>
                <a:cs typeface="Arial"/>
                <a:sym typeface="Arial"/>
              </a:rPr>
              <a:t>Are</a:t>
            </a:r>
            <a:r>
              <a:rPr lang="en-US" sz="1200">
                <a:latin typeface="Arial"/>
                <a:ea typeface="Arial"/>
                <a:cs typeface="Arial"/>
                <a:sym typeface="Arial"/>
              </a:rPr>
              <a:t> collecting water and cleaning latrines OK, for a child?</a:t>
            </a:r>
            <a:endParaRPr/>
          </a:p>
          <a:p>
            <a:pPr marL="457200" marR="0" lvl="0" indent="-228600" algn="l" rtl="0">
              <a:lnSpc>
                <a:spcPct val="100000"/>
              </a:lnSpc>
              <a:spcBef>
                <a:spcPts val="0"/>
              </a:spcBef>
              <a:spcAft>
                <a:spcPts val="0"/>
              </a:spcAft>
              <a:buSzPts val="1400"/>
              <a:buNone/>
            </a:pPr>
            <a:r>
              <a:rPr lang="en-US" b="1">
                <a:latin typeface="Arial"/>
                <a:ea typeface="Arial"/>
                <a:cs typeface="Arial"/>
                <a:sym typeface="Arial"/>
              </a:rPr>
              <a:t>-&gt; </a:t>
            </a:r>
            <a:r>
              <a:rPr lang="en-US"/>
              <a:t>In many countries, children are responsible for collecting water and cleaning latrines. This choreis OK as long as it:</a:t>
            </a:r>
            <a:endParaRPr/>
          </a:p>
          <a:p>
            <a:pPr marL="457200" lvl="0" indent="-228600" algn="l" rtl="0">
              <a:lnSpc>
                <a:spcPct val="100000"/>
              </a:lnSpc>
              <a:spcBef>
                <a:spcPts val="0"/>
              </a:spcBef>
              <a:spcAft>
                <a:spcPts val="0"/>
              </a:spcAft>
              <a:buSzPts val="1400"/>
              <a:buFont typeface="Arial"/>
              <a:buChar char="•"/>
            </a:pPr>
            <a:r>
              <a:rPr lang="en-US"/>
              <a:t>Is NOT assigned to a single, specific social group of children based on discriminatory practices;</a:t>
            </a:r>
            <a:endParaRPr/>
          </a:p>
          <a:p>
            <a:pPr marL="457200" lvl="0" indent="-228600" algn="l" rtl="0">
              <a:lnSpc>
                <a:spcPct val="100000"/>
              </a:lnSpc>
              <a:spcBef>
                <a:spcPts val="0"/>
              </a:spcBef>
              <a:spcAft>
                <a:spcPts val="0"/>
              </a:spcAft>
              <a:buSzPts val="1400"/>
              <a:buFont typeface="Arial"/>
              <a:buChar char="•"/>
            </a:pPr>
            <a:r>
              <a:rPr lang="en-US"/>
              <a:t>Does NOT interfere with children’s education; and</a:t>
            </a:r>
            <a:endParaRPr/>
          </a:p>
          <a:p>
            <a:pPr marL="457200" lvl="0" indent="-228600" algn="l" rtl="0">
              <a:lnSpc>
                <a:spcPct val="100000"/>
              </a:lnSpc>
              <a:spcBef>
                <a:spcPts val="0"/>
              </a:spcBef>
              <a:spcAft>
                <a:spcPts val="0"/>
              </a:spcAft>
              <a:buSzPts val="1400"/>
              <a:buFont typeface="Arial"/>
              <a:buChar char="•"/>
            </a:pPr>
            <a:r>
              <a:rPr lang="en-US"/>
              <a:t>Is NOT used to punish poor learning or bad behaviour.</a:t>
            </a:r>
            <a:endParaRPr/>
          </a:p>
          <a:p>
            <a:pPr marL="228600" lvl="0" indent="0" algn="l" rtl="0">
              <a:lnSpc>
                <a:spcPct val="100000"/>
              </a:lnSpc>
              <a:spcBef>
                <a:spcPts val="0"/>
              </a:spcBef>
              <a:spcAft>
                <a:spcPts val="0"/>
              </a:spcAft>
              <a:buSzPts val="1400"/>
              <a:buFont typeface="Arial"/>
              <a:buNone/>
            </a:pPr>
            <a:r>
              <a:rPr lang="en-US"/>
              <a:t>To reduce the risk of child labour, </a:t>
            </a:r>
            <a:r>
              <a:rPr lang="en-US" u="sng">
                <a:solidFill>
                  <a:schemeClr val="hlink"/>
                </a:solidFill>
                <a:hlinkClick r:id="rId3"/>
              </a:rPr>
              <a:t>involve children in decisions</a:t>
            </a:r>
            <a:r>
              <a:rPr lang="en-US"/>
              <a:t> about what activities to perform and how. Verify that only children over the minimum working age are involved in decent WASH-related work (including </a:t>
            </a:r>
            <a:r>
              <a:rPr lang="en-US" u="sng">
                <a:solidFill>
                  <a:schemeClr val="hlink"/>
                </a:solidFill>
                <a:hlinkClick r:id="rId4"/>
              </a:rPr>
              <a:t>cash-for-work programmes</a:t>
            </a:r>
            <a:r>
              <a:rPr lang="en-US"/>
              <a:t>).</a:t>
            </a:r>
            <a:endParaRPr/>
          </a:p>
          <a:p>
            <a:pPr marL="228600" lvl="0" indent="0" algn="l" rtl="0">
              <a:lnSpc>
                <a:spcPct val="100000"/>
              </a:lnSpc>
              <a:spcBef>
                <a:spcPts val="0"/>
              </a:spcBef>
              <a:spcAft>
                <a:spcPts val="0"/>
              </a:spcAft>
              <a:buSzPts val="1400"/>
              <a:buFont typeface="Arial"/>
              <a:buNone/>
            </a:pPr>
            <a:r>
              <a:rPr lang="en-US"/>
              <a:t>In contexts where children are expected to collect water, we can ensure containers are age- and size-appropriate. However, we have to be cautious about promoting the expectation that children carry water. Do not label containers as ‘for children’.</a:t>
            </a:r>
            <a:endParaRPr b="1">
              <a:latin typeface="Arial"/>
              <a:ea typeface="Arial"/>
              <a:cs typeface="Arial"/>
              <a:sym typeface="Arial"/>
            </a:endParaRPr>
          </a:p>
          <a:p>
            <a:pPr marL="171450" lvl="0" indent="-82550" algn="l" rtl="0">
              <a:lnSpc>
                <a:spcPct val="100000"/>
              </a:lnSpc>
              <a:spcBef>
                <a:spcPts val="0"/>
              </a:spcBef>
              <a:spcAft>
                <a:spcPts val="0"/>
              </a:spcAft>
              <a:buSzPts val="1400"/>
              <a:buFont typeface="Arial"/>
              <a:buNone/>
            </a:pP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latin typeface="Arial"/>
                <a:ea typeface="Arial"/>
                <a:cs typeface="Arial"/>
                <a:sym typeface="Arial"/>
              </a:rPr>
              <a:t>Standard 26 states: </a:t>
            </a:r>
            <a:r>
              <a:rPr lang="en-US"/>
              <a:t>“All children have access to appropriate water, sanitation and hygiene services that support their dignity and minimise risks of physical and sexual violence and exploitation.” </a:t>
            </a:r>
            <a:endParaRPr/>
          </a:p>
          <a:p>
            <a:pPr marL="228600" lvl="0" indent="0" algn="l" rtl="0">
              <a:lnSpc>
                <a:spcPct val="100000"/>
              </a:lnSpc>
              <a:spcBef>
                <a:spcPts val="0"/>
              </a:spcBef>
              <a:spcAft>
                <a:spcPts val="0"/>
              </a:spcAft>
              <a:buSzPts val="1400"/>
              <a:buFont typeface="Arial"/>
              <a:buNone/>
            </a:pPr>
            <a:endParaRPr>
              <a:solidFill>
                <a:srgbClr val="5F7085"/>
              </a:solidFill>
            </a:endParaRPr>
          </a:p>
          <a:p>
            <a:pPr marL="457200" marR="0" lvl="0" indent="-228600" algn="l" rtl="0">
              <a:lnSpc>
                <a:spcPct val="100000"/>
              </a:lnSpc>
              <a:spcBef>
                <a:spcPts val="0"/>
              </a:spcBef>
              <a:spcAft>
                <a:spcPts val="0"/>
              </a:spcAft>
              <a:buSzPts val="1400"/>
              <a:buNone/>
            </a:pPr>
            <a:r>
              <a:rPr lang="en-US"/>
              <a:t>There are many areas of collaboration, including:</a:t>
            </a:r>
            <a:endParaRPr/>
          </a:p>
          <a:p>
            <a:pPr marL="457200" lvl="0" indent="-228600" algn="l" rtl="0">
              <a:lnSpc>
                <a:spcPct val="100000"/>
              </a:lnSpc>
              <a:spcBef>
                <a:spcPts val="0"/>
              </a:spcBef>
              <a:spcAft>
                <a:spcPts val="0"/>
              </a:spcAft>
              <a:buSzPts val="1400"/>
              <a:buFont typeface="Arial"/>
              <a:buChar char="•"/>
            </a:pPr>
            <a:r>
              <a:rPr lang="en-US"/>
              <a:t>Providing WASH services in child protection interventions (school and learning centers/spaces)</a:t>
            </a:r>
            <a:endParaRPr/>
          </a:p>
          <a:p>
            <a:pPr marL="457200" marR="0" lvl="0" indent="-228600" algn="l" rtl="0">
              <a:lnSpc>
                <a:spcPct val="100000"/>
              </a:lnSpc>
              <a:spcBef>
                <a:spcPts val="0"/>
              </a:spcBef>
              <a:spcAft>
                <a:spcPts val="0"/>
              </a:spcAft>
              <a:buClr>
                <a:srgbClr val="000000"/>
              </a:buClr>
              <a:buSzPts val="1400"/>
              <a:buFont typeface="Arial"/>
              <a:buChar char="•"/>
            </a:pPr>
            <a:r>
              <a:rPr lang="en-US"/>
              <a:t>Preventing children threats related to WASH activities (e.g. falling into pits, septic tanks, wells, being run over by water trucks, injured by heavy duty construction machinery on unprotected sites, etc.) + Adapting WASH facilities so that they (a) are accessible, safe, visible and child-friendly and (b) minimise potential risks to children and women. Children and women’s physical abilities, protection and safety concerns should be considered when designing, constructing and monitoring WASH facilities (minimal distance to walk, age- and size-appropriate containers, avoid dark cabins and large holes for pit latrines, no open water, providing adequate solar- or electrical-powered lights, lanterns and/or torches, separate toilets and bathing facilities, locks,…)</a:t>
            </a:r>
            <a:endParaRPr/>
          </a:p>
          <a:p>
            <a:pPr marL="457200" marR="0" lvl="0" indent="-228600" algn="l" rtl="0">
              <a:lnSpc>
                <a:spcPct val="100000"/>
              </a:lnSpc>
              <a:spcBef>
                <a:spcPts val="0"/>
              </a:spcBef>
              <a:spcAft>
                <a:spcPts val="0"/>
              </a:spcAft>
              <a:buClr>
                <a:srgbClr val="000000"/>
              </a:buClr>
              <a:buSzPts val="1400"/>
              <a:buFont typeface="Arial"/>
              <a:buChar char="•"/>
            </a:pPr>
            <a:r>
              <a:rPr lang="en-US"/>
              <a:t>Implementing adequate and safe menstrual hygiene management (MHM) interventions for girls: management, supplies or </a:t>
            </a:r>
            <a:r>
              <a:rPr lang="en-US" b="0"/>
              <a:t>information about menstrual items for children from 5 to 10 years and Adolescents above 10 years</a:t>
            </a:r>
            <a:endParaRPr b="0"/>
          </a:p>
          <a:p>
            <a:pPr marL="457200" lvl="0" indent="-228600" algn="l" rtl="0">
              <a:lnSpc>
                <a:spcPct val="100000"/>
              </a:lnSpc>
              <a:spcBef>
                <a:spcPts val="0"/>
              </a:spcBef>
              <a:spcAft>
                <a:spcPts val="0"/>
              </a:spcAft>
              <a:buSzPts val="1400"/>
              <a:buFont typeface="Arial"/>
              <a:buChar char="•"/>
            </a:pPr>
            <a:r>
              <a:rPr lang="en-US"/>
              <a:t>Hygiene care practices related to 0-4 years old: infants’ faeces disposal, disposable or reusable diapers, bowel movements management, contact with animals and livestock, or contaminated soil or animal excrement…)</a:t>
            </a:r>
            <a:endParaRPr/>
          </a:p>
          <a:p>
            <a:pPr marL="457200" lvl="0" indent="-228600" algn="l" rtl="0">
              <a:lnSpc>
                <a:spcPct val="100000"/>
              </a:lnSpc>
              <a:spcBef>
                <a:spcPts val="0"/>
              </a:spcBef>
              <a:spcAft>
                <a:spcPts val="0"/>
              </a:spcAft>
              <a:buSzPts val="1400"/>
              <a:buFont typeface="Arial"/>
              <a:buChar char="•"/>
            </a:pPr>
            <a:r>
              <a:rPr lang="en-US"/>
              <a:t>Prevention on Child Labor in WASH related activities (water collection, solid waste cleaning campaigns, latrine cleaning, drain/channel cleaning, underaged water truck drivers, etc.)</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Discussion Prompt: </a:t>
            </a:r>
            <a:r>
              <a:rPr lang="en-US" sz="1200">
                <a:latin typeface="Arial"/>
                <a:ea typeface="Arial"/>
                <a:cs typeface="Arial"/>
                <a:sym typeface="Arial"/>
              </a:rPr>
              <a:t>On which topics should CP and WASH staff be trained?</a:t>
            </a:r>
            <a:endParaRPr/>
          </a:p>
          <a:p>
            <a:pPr marL="457200" marR="0" lvl="0" indent="-228600" algn="l" rtl="0">
              <a:lnSpc>
                <a:spcPct val="100000"/>
              </a:lnSpc>
              <a:spcBef>
                <a:spcPts val="0"/>
              </a:spcBef>
              <a:spcAft>
                <a:spcPts val="0"/>
              </a:spcAft>
              <a:buSzPts val="1400"/>
              <a:buNone/>
            </a:pPr>
            <a:r>
              <a:rPr lang="en-US"/>
              <a:t>-&gt; Child protection workers should be trained on basic WASH practices, including:</a:t>
            </a:r>
            <a:endParaRPr/>
          </a:p>
          <a:p>
            <a:pPr marL="457200" marR="0" lvl="0" indent="-228600" algn="l" rtl="0">
              <a:lnSpc>
                <a:spcPct val="100000"/>
              </a:lnSpc>
              <a:spcBef>
                <a:spcPts val="0"/>
              </a:spcBef>
              <a:spcAft>
                <a:spcPts val="0"/>
              </a:spcAft>
              <a:buClr>
                <a:srgbClr val="000000"/>
              </a:buClr>
              <a:buSzPts val="1400"/>
              <a:buFont typeface="Arial"/>
              <a:buChar char="•"/>
            </a:pPr>
            <a:r>
              <a:rPr lang="en-US"/>
              <a:t>Identification and referral of households at risk of WASH-related disease or infection;</a:t>
            </a:r>
            <a:endParaRPr/>
          </a:p>
          <a:p>
            <a:pPr marL="457200" marR="0" lvl="0" indent="-228600" algn="l" rtl="0">
              <a:lnSpc>
                <a:spcPct val="100000"/>
              </a:lnSpc>
              <a:spcBef>
                <a:spcPts val="0"/>
              </a:spcBef>
              <a:spcAft>
                <a:spcPts val="0"/>
              </a:spcAft>
              <a:buClr>
                <a:srgbClr val="000000"/>
              </a:buClr>
              <a:buSzPts val="1400"/>
              <a:buFont typeface="Arial"/>
              <a:buChar char="•"/>
            </a:pPr>
            <a:r>
              <a:rPr lang="en-US"/>
              <a:t>Life-saving, disability- and gender-specific WASH messaging;</a:t>
            </a:r>
            <a:endParaRPr/>
          </a:p>
          <a:p>
            <a:pPr marL="457200" lvl="0" indent="-228600" algn="l" rtl="0">
              <a:lnSpc>
                <a:spcPct val="100000"/>
              </a:lnSpc>
              <a:spcBef>
                <a:spcPts val="0"/>
              </a:spcBef>
              <a:spcAft>
                <a:spcPts val="0"/>
              </a:spcAft>
              <a:buSzPts val="1400"/>
              <a:buFont typeface="Arial"/>
              <a:buChar char="•"/>
            </a:pPr>
            <a:r>
              <a:rPr lang="en-US"/>
              <a:t>Hand, face and body washing;</a:t>
            </a:r>
            <a:endParaRPr/>
          </a:p>
          <a:p>
            <a:pPr marL="457200" lvl="0" indent="-228600" algn="l" rtl="0">
              <a:lnSpc>
                <a:spcPct val="100000"/>
              </a:lnSpc>
              <a:spcBef>
                <a:spcPts val="0"/>
              </a:spcBef>
              <a:spcAft>
                <a:spcPts val="0"/>
              </a:spcAft>
              <a:buSzPts val="1400"/>
              <a:buFont typeface="Arial"/>
              <a:buChar char="•"/>
            </a:pPr>
            <a:r>
              <a:rPr lang="en-US"/>
              <a:t>Safe water and food handling;</a:t>
            </a:r>
            <a:endParaRPr/>
          </a:p>
          <a:p>
            <a:pPr marL="457200" lvl="0" indent="-228600" algn="l" rtl="0">
              <a:lnSpc>
                <a:spcPct val="100000"/>
              </a:lnSpc>
              <a:spcBef>
                <a:spcPts val="0"/>
              </a:spcBef>
              <a:spcAft>
                <a:spcPts val="0"/>
              </a:spcAft>
              <a:buSzPts val="1400"/>
              <a:buFont typeface="Arial"/>
              <a:buChar char="•"/>
            </a:pPr>
            <a:r>
              <a:rPr lang="en-US"/>
              <a:t>Menstrual hygiene management;</a:t>
            </a:r>
            <a:endParaRPr/>
          </a:p>
          <a:p>
            <a:pPr marL="457200" lvl="0" indent="-228600" algn="l" rtl="0">
              <a:lnSpc>
                <a:spcPct val="100000"/>
              </a:lnSpc>
              <a:spcBef>
                <a:spcPts val="0"/>
              </a:spcBef>
              <a:spcAft>
                <a:spcPts val="0"/>
              </a:spcAft>
              <a:buSzPts val="1400"/>
              <a:buFont typeface="Arial"/>
              <a:buChar char="•"/>
            </a:pPr>
            <a:r>
              <a:rPr lang="en-US"/>
              <a:t>Appropriate disposal of faeces and menstrual pads; and</a:t>
            </a:r>
            <a:endParaRPr/>
          </a:p>
          <a:p>
            <a:pPr marL="457200" lvl="0" indent="-228600" algn="l" rtl="0">
              <a:lnSpc>
                <a:spcPct val="100000"/>
              </a:lnSpc>
              <a:spcBef>
                <a:spcPts val="0"/>
              </a:spcBef>
              <a:spcAft>
                <a:spcPts val="0"/>
              </a:spcAft>
              <a:buSzPts val="1400"/>
              <a:buFont typeface="Arial"/>
              <a:buChar char="•"/>
            </a:pPr>
            <a:r>
              <a:rPr lang="en-US"/>
              <a:t>Drainage and waste management.</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WASH workers should be trained on basic child protection information such as:</a:t>
            </a:r>
            <a:endParaRPr/>
          </a:p>
          <a:p>
            <a:pPr marL="457200" lvl="0" indent="-228600" algn="l" rtl="0">
              <a:lnSpc>
                <a:spcPct val="100000"/>
              </a:lnSpc>
              <a:spcBef>
                <a:spcPts val="0"/>
              </a:spcBef>
              <a:spcAft>
                <a:spcPts val="0"/>
              </a:spcAft>
              <a:buSzPts val="1400"/>
              <a:buFont typeface="Arial"/>
              <a:buChar char="•"/>
            </a:pPr>
            <a:r>
              <a:rPr lang="en-US"/>
              <a:t>Identification and referral of households at risk of child protection concerns;</a:t>
            </a:r>
            <a:endParaRPr/>
          </a:p>
          <a:p>
            <a:pPr marL="457200" lvl="0" indent="-228600" algn="l" rtl="0">
              <a:lnSpc>
                <a:spcPct val="100000"/>
              </a:lnSpc>
              <a:spcBef>
                <a:spcPts val="0"/>
              </a:spcBef>
              <a:spcAft>
                <a:spcPts val="0"/>
              </a:spcAft>
              <a:buSzPts val="1400"/>
              <a:buFont typeface="Arial"/>
              <a:buChar char="•"/>
            </a:pPr>
            <a:r>
              <a:rPr lang="en-US"/>
              <a:t>Children adequate representation and participation in decision-making processes and community-based participation structures relating to WASH;</a:t>
            </a:r>
            <a:endParaRPr/>
          </a:p>
          <a:p>
            <a:pPr marL="457200" lvl="0" indent="-228600" algn="l" rtl="0">
              <a:lnSpc>
                <a:spcPct val="100000"/>
              </a:lnSpc>
              <a:spcBef>
                <a:spcPts val="0"/>
              </a:spcBef>
              <a:spcAft>
                <a:spcPts val="0"/>
              </a:spcAft>
              <a:buSzPts val="1400"/>
              <a:buFont typeface="Arial"/>
              <a:buChar char="•"/>
            </a:pPr>
            <a:r>
              <a:rPr lang="en-US"/>
              <a:t>Child protection concerns, principles and approaches, including child-friendly communication;</a:t>
            </a:r>
            <a:endParaRPr/>
          </a:p>
          <a:p>
            <a:pPr marL="457200" lvl="0" indent="-228600" algn="l" rtl="0">
              <a:lnSpc>
                <a:spcPct val="100000"/>
              </a:lnSpc>
              <a:spcBef>
                <a:spcPts val="0"/>
              </a:spcBef>
              <a:spcAft>
                <a:spcPts val="0"/>
              </a:spcAft>
              <a:buSzPts val="1400"/>
              <a:buFont typeface="Arial"/>
              <a:buChar char="•"/>
            </a:pPr>
            <a:r>
              <a:rPr lang="en-US"/>
              <a:t>Child-friendly, multisectoral child protection referral mechanisms;</a:t>
            </a:r>
            <a:endParaRPr/>
          </a:p>
          <a:p>
            <a:pPr marL="457200" lvl="0" indent="-228600" algn="l" rtl="0">
              <a:lnSpc>
                <a:spcPct val="100000"/>
              </a:lnSpc>
              <a:spcBef>
                <a:spcPts val="0"/>
              </a:spcBef>
              <a:spcAft>
                <a:spcPts val="0"/>
              </a:spcAft>
              <a:buSzPts val="1400"/>
              <a:buFont typeface="Arial"/>
              <a:buChar char="•"/>
            </a:pPr>
            <a:r>
              <a:rPr lang="en-US"/>
              <a:t>The risks children might face around WASH facilities;</a:t>
            </a:r>
            <a:endParaRPr/>
          </a:p>
          <a:p>
            <a:pPr marL="457200" lvl="0" indent="-228600" algn="l" rtl="0">
              <a:lnSpc>
                <a:spcPct val="100000"/>
              </a:lnSpc>
              <a:spcBef>
                <a:spcPts val="0"/>
              </a:spcBef>
              <a:spcAft>
                <a:spcPts val="0"/>
              </a:spcAft>
              <a:buSzPts val="1400"/>
              <a:buFont typeface="Arial"/>
              <a:buChar char="•"/>
            </a:pPr>
            <a:r>
              <a:rPr lang="en-US"/>
              <a:t>Psychological first aid;</a:t>
            </a:r>
            <a:endParaRPr/>
          </a:p>
          <a:p>
            <a:pPr marL="457200" lvl="0" indent="-228600" algn="l" rtl="0">
              <a:lnSpc>
                <a:spcPct val="100000"/>
              </a:lnSpc>
              <a:spcBef>
                <a:spcPts val="0"/>
              </a:spcBef>
              <a:spcAft>
                <a:spcPts val="0"/>
              </a:spcAft>
              <a:buSzPts val="1400"/>
              <a:buFont typeface="Arial"/>
              <a:buChar char="•"/>
            </a:pPr>
            <a:r>
              <a:rPr lang="en-US"/>
              <a:t>Child-friendly communication skills; </a:t>
            </a:r>
            <a:endParaRPr/>
          </a:p>
          <a:p>
            <a:pPr marL="457200" lvl="0" indent="-228600" algn="l" rtl="0">
              <a:lnSpc>
                <a:spcPct val="100000"/>
              </a:lnSpc>
              <a:spcBef>
                <a:spcPts val="0"/>
              </a:spcBef>
              <a:spcAft>
                <a:spcPts val="0"/>
              </a:spcAft>
              <a:buSzPts val="1400"/>
              <a:buFont typeface="Arial"/>
              <a:buChar char="•"/>
            </a:pPr>
            <a:r>
              <a:rPr lang="en-US"/>
              <a:t>Safeguarding policies and procedures, and</a:t>
            </a:r>
            <a:endParaRPr/>
          </a:p>
          <a:p>
            <a:pPr marL="457200" lvl="0" indent="-228600" algn="l" rtl="0">
              <a:lnSpc>
                <a:spcPct val="100000"/>
              </a:lnSpc>
              <a:spcBef>
                <a:spcPts val="0"/>
              </a:spcBef>
              <a:spcAft>
                <a:spcPts val="0"/>
              </a:spcAft>
              <a:buSzPts val="1400"/>
              <a:buFont typeface="Arial"/>
              <a:buChar char="•"/>
            </a:pPr>
            <a:r>
              <a:rPr lang="en-US"/>
              <a:t>Child protection referral mechanisms.</a:t>
            </a: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33" name="Google Shape;23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i="1"/>
              <a:t>This is the summary of the discussion prompt, if participants want to take note, and/or need seeing it.</a:t>
            </a:r>
            <a:endParaRPr/>
          </a:p>
          <a:p>
            <a:pPr marL="457200" marR="0" lvl="0" indent="-228600" algn="l" rtl="0">
              <a:lnSpc>
                <a:spcPct val="100000"/>
              </a:lnSpc>
              <a:spcBef>
                <a:spcPts val="0"/>
              </a:spcBef>
              <a:spcAft>
                <a:spcPts val="0"/>
              </a:spcAft>
              <a:buSzPts val="1400"/>
              <a:buNone/>
            </a:pPr>
            <a:r>
              <a:rPr lang="en-US" i="1"/>
              <a:t>You may skip this slide if not necessary.</a:t>
            </a:r>
            <a:endParaRPr/>
          </a:p>
          <a:p>
            <a:pPr marL="457200" marR="0" lvl="0" indent="-228600" algn="l" rtl="0">
              <a:lnSpc>
                <a:spcPct val="100000"/>
              </a:lnSpc>
              <a:spcBef>
                <a:spcPts val="0"/>
              </a:spcBef>
              <a:spcAft>
                <a:spcPts val="0"/>
              </a:spcAft>
              <a:buSzPts val="1400"/>
              <a:buNone/>
            </a:pPr>
            <a:endParaRPr i="1"/>
          </a:p>
          <a:p>
            <a:pPr marL="457200" marR="0" lvl="0" indent="-228600" algn="l" rtl="0">
              <a:lnSpc>
                <a:spcPct val="100000"/>
              </a:lnSpc>
              <a:spcBef>
                <a:spcPts val="0"/>
              </a:spcBef>
              <a:spcAft>
                <a:spcPts val="0"/>
              </a:spcAft>
              <a:buSzPts val="1400"/>
              <a:buNone/>
            </a:pPr>
            <a:r>
              <a:rPr lang="en-US"/>
              <a:t>On WASH / Joint </a:t>
            </a:r>
            <a:r>
              <a:rPr lang="en-US" b="1"/>
              <a:t>assessments </a:t>
            </a:r>
            <a:r>
              <a:rPr lang="en-US"/>
              <a:t>focusing on children and adolescent specific needs (through child-friendly focus group discussions for example) in terms of access and design of WASH facilities as well as IEC for hygiene promotion</a:t>
            </a:r>
            <a:endParaRPr/>
          </a:p>
          <a:p>
            <a:pPr marL="457200" marR="0" lvl="0" indent="-228600" algn="l" rtl="0">
              <a:lnSpc>
                <a:spcPct val="100000"/>
              </a:lnSpc>
              <a:spcBef>
                <a:spcPts val="0"/>
              </a:spcBef>
              <a:spcAft>
                <a:spcPts val="0"/>
              </a:spcAft>
              <a:buSzPts val="1400"/>
              <a:buNone/>
            </a:pPr>
            <a:r>
              <a:rPr lang="en-US"/>
              <a:t>On WASH </a:t>
            </a:r>
            <a:r>
              <a:rPr lang="en-US" b="1"/>
              <a:t>monitoring</a:t>
            </a:r>
            <a:r>
              <a:rPr lang="en-US"/>
              <a:t> focusing on children and adolescent specific needs (as opposed to household or community level)</a:t>
            </a:r>
            <a:endParaRPr/>
          </a:p>
          <a:p>
            <a:pPr marL="457200" marR="0" lvl="0" indent="-228600" algn="l" rtl="0">
              <a:lnSpc>
                <a:spcPct val="100000"/>
              </a:lnSpc>
              <a:spcBef>
                <a:spcPts val="0"/>
              </a:spcBef>
              <a:spcAft>
                <a:spcPts val="0"/>
              </a:spcAft>
              <a:buSzPts val="1400"/>
              <a:buNone/>
            </a:pPr>
            <a:r>
              <a:rPr lang="en-US"/>
              <a:t>On </a:t>
            </a:r>
            <a:r>
              <a:rPr lang="en-US" b="1"/>
              <a:t>child labor</a:t>
            </a:r>
            <a:r>
              <a:rPr lang="en-US"/>
              <a:t> prevention related to WASH activities (e.g. carrying heavy loads during water collection, solid waste cleaning campaigns, latrine cleaning, drain/channel cleaning, hiring underaged water truck drivers, etc.)</a:t>
            </a:r>
            <a:endParaRPr/>
          </a:p>
          <a:p>
            <a:pPr marL="457200" marR="0" lvl="0" indent="-228600" algn="l" rtl="0">
              <a:lnSpc>
                <a:spcPct val="100000"/>
              </a:lnSpc>
              <a:spcBef>
                <a:spcPts val="0"/>
              </a:spcBef>
              <a:spcAft>
                <a:spcPts val="0"/>
              </a:spcAft>
              <a:buSzPts val="1400"/>
              <a:buNone/>
            </a:pPr>
            <a:r>
              <a:rPr lang="en-US"/>
              <a:t>On </a:t>
            </a:r>
            <a:r>
              <a:rPr lang="en-US" b="1"/>
              <a:t>child protection </a:t>
            </a:r>
            <a:r>
              <a:rPr lang="en-US"/>
              <a:t>prevention related to WASH activities (e.g. falling into pits, septic tanks or wells, being run over by water trucks, being injured by heavy duty construction machinery on unprotected sites, etc.)</a:t>
            </a:r>
            <a:endParaRPr/>
          </a:p>
          <a:p>
            <a:pPr marL="457200" marR="0" lvl="0" indent="-228600" algn="l" rtl="0">
              <a:lnSpc>
                <a:spcPct val="100000"/>
              </a:lnSpc>
              <a:spcBef>
                <a:spcPts val="0"/>
              </a:spcBef>
              <a:spcAft>
                <a:spcPts val="0"/>
              </a:spcAft>
              <a:buSzPts val="1400"/>
              <a:buNone/>
            </a:pPr>
            <a:r>
              <a:rPr lang="en-US"/>
              <a:t>Guidance to National Humanitarian WASH Coordination Platforms to mainstream CP in </a:t>
            </a:r>
            <a:r>
              <a:rPr lang="en-US" b="1"/>
              <a:t>HNO/HRP</a:t>
            </a:r>
            <a:r>
              <a:rPr lang="en-US"/>
              <a:t> </a:t>
            </a:r>
            <a:endParaRPr/>
          </a:p>
          <a:p>
            <a:pPr marL="457200" marR="0" lvl="0" indent="-228600" algn="l" rtl="0">
              <a:lnSpc>
                <a:spcPct val="100000"/>
              </a:lnSpc>
              <a:spcBef>
                <a:spcPts val="0"/>
              </a:spcBef>
              <a:spcAft>
                <a:spcPts val="0"/>
              </a:spcAft>
              <a:buSzPts val="1400"/>
              <a:buNone/>
            </a:pPr>
            <a:r>
              <a:rPr lang="en-US"/>
              <a:t>Inclusion of CP in WASH </a:t>
            </a:r>
            <a:r>
              <a:rPr lang="en-US" b="1"/>
              <a:t>Core Coordination</a:t>
            </a:r>
            <a:r>
              <a:rPr lang="en-US"/>
              <a:t> training package. </a:t>
            </a:r>
            <a:endParaRPr/>
          </a:p>
          <a:p>
            <a:pPr marL="457200" marR="0" lvl="0" indent="-228600" algn="l" rtl="0">
              <a:lnSpc>
                <a:spcPct val="100000"/>
              </a:lnSpc>
              <a:spcBef>
                <a:spcPts val="0"/>
              </a:spcBef>
              <a:spcAft>
                <a:spcPts val="0"/>
              </a:spcAft>
              <a:buSzPts val="1400"/>
              <a:buNone/>
            </a:pPr>
            <a:endParaRPr i="1"/>
          </a:p>
          <a:p>
            <a:pPr marL="457200" marR="0" lvl="0" indent="-228600" algn="l" rtl="0">
              <a:lnSpc>
                <a:spcPct val="100000"/>
              </a:lnSpc>
              <a:spcBef>
                <a:spcPts val="0"/>
              </a:spcBef>
              <a:spcAft>
                <a:spcPts val="0"/>
              </a:spcAft>
              <a:buSzPts val="1400"/>
              <a:buNone/>
            </a:pPr>
            <a:r>
              <a:rPr lang="en-US" i="1"/>
              <a:t>The right part of the slide is detailed on the previous slide, under Discussion Prompt. </a:t>
            </a:r>
            <a:endParaRPr i="1"/>
          </a:p>
        </p:txBody>
      </p:sp>
      <p:sp>
        <p:nvSpPr>
          <p:cNvPr id="249" name="Google Shape;24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26</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58" name="Google Shape;25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59c9d1a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359c9d1a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70" name="Google Shape;270;g1359c9d1a2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9"/>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9"/>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9"/>
          <p:cNvGrpSpPr/>
          <p:nvPr/>
        </p:nvGrpSpPr>
        <p:grpSpPr>
          <a:xfrm>
            <a:off x="0" y="-1"/>
            <a:ext cx="7876133" cy="6873467"/>
            <a:chOff x="0" y="0"/>
            <a:chExt cx="9161786" cy="7995450"/>
          </a:xfrm>
        </p:grpSpPr>
        <p:sp>
          <p:nvSpPr>
            <p:cNvPr id="16" name="Google Shape;16;p59"/>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9"/>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9"/>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9"/>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60"/>
          <p:cNvGrpSpPr/>
          <p:nvPr/>
        </p:nvGrpSpPr>
        <p:grpSpPr>
          <a:xfrm>
            <a:off x="114714" y="5834381"/>
            <a:ext cx="11955892" cy="1023226"/>
            <a:chOff x="129463" y="5834381"/>
            <a:chExt cx="11955892" cy="1023226"/>
          </a:xfrm>
        </p:grpSpPr>
        <p:pic>
          <p:nvPicPr>
            <p:cNvPr id="23" name="Google Shape;23;p60"/>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60"/>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60"/>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60"/>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60"/>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60"/>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60"/>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60"/>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60"/>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60"/>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60"/>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60"/>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60"/>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60"/>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60"/>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60"/>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60"/>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60"/>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1"/>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1"/>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1"/>
          <p:cNvGrpSpPr/>
          <p:nvPr/>
        </p:nvGrpSpPr>
        <p:grpSpPr>
          <a:xfrm>
            <a:off x="0" y="118224"/>
            <a:ext cx="1313073" cy="6650279"/>
            <a:chOff x="0" y="118224"/>
            <a:chExt cx="1313073" cy="6650279"/>
          </a:xfrm>
        </p:grpSpPr>
        <p:pic>
          <p:nvPicPr>
            <p:cNvPr id="48" name="Google Shape;48;p61"/>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1"/>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1"/>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1"/>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1"/>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1"/>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1"/>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1"/>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1"/>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1"/>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1"/>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1"/>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1"/>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2"/>
          <p:cNvGrpSpPr/>
          <p:nvPr/>
        </p:nvGrpSpPr>
        <p:grpSpPr>
          <a:xfrm rot="-5713666">
            <a:off x="10623557" y="78627"/>
            <a:ext cx="1765287" cy="1591083"/>
            <a:chOff x="65562" y="75628"/>
            <a:chExt cx="1385843" cy="1249083"/>
          </a:xfrm>
        </p:grpSpPr>
        <p:sp>
          <p:nvSpPr>
            <p:cNvPr id="66" name="Google Shape;66;p62"/>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2"/>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2"/>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2"/>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2"/>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2"/>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3"/>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gif"/></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15.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2017414"/>
            <a:ext cx="1981199" cy="28231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316100" y="16050"/>
            <a:ext cx="9875900" cy="6858001"/>
          </a:xfrm>
          <a:prstGeom prst="rect">
            <a:avLst/>
          </a:prstGeom>
          <a:noFill/>
          <a:ln>
            <a:noFill/>
          </a:ln>
        </p:spPr>
      </p:pic>
      <p:sp>
        <p:nvSpPr>
          <p:cNvPr id="201" name="Google Shape;201;p12"/>
          <p:cNvSpPr txBox="1"/>
          <p:nvPr/>
        </p:nvSpPr>
        <p:spPr>
          <a:xfrm rot="-5400000">
            <a:off x="430106" y="2832875"/>
            <a:ext cx="25404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sz="4000"/>
          </a:p>
        </p:txBody>
      </p:sp>
      <p:sp>
        <p:nvSpPr>
          <p:cNvPr id="202" name="Google Shape;202;p12"/>
          <p:cNvSpPr/>
          <p:nvPr/>
        </p:nvSpPr>
        <p:spPr>
          <a:xfrm>
            <a:off x="9509921" y="4336790"/>
            <a:ext cx="1730100" cy="5964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3483919c1_0_8"/>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3483919c1_0_8"/>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3483919c1_0_8"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3483919c1_0_8"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3483919c1_0_8"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3483919c1_0_8"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3483919c1_0_8"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26</a:t>
            </a:r>
            <a:endParaRPr/>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solidFill>
                  <a:schemeClr val="dk2"/>
                </a:solidFill>
              </a:rPr>
              <a:t>Interconnected needs of children</a:t>
            </a:r>
            <a:endParaRPr>
              <a:solidFill>
                <a:schemeClr val="dk2"/>
              </a:solidFill>
            </a:endParaRPr>
          </a:p>
          <a:p>
            <a:pPr marL="457200" lvl="0" indent="-406400" algn="l" rtl="0">
              <a:lnSpc>
                <a:spcPct val="90000"/>
              </a:lnSpc>
              <a:spcBef>
                <a:spcPts val="1000"/>
              </a:spcBef>
              <a:spcAft>
                <a:spcPts val="0"/>
              </a:spcAft>
              <a:buSzPts val="2800"/>
              <a:buChar char="•"/>
            </a:pPr>
            <a:r>
              <a:rPr lang="en-US">
                <a:solidFill>
                  <a:schemeClr val="dk2"/>
                </a:solidFill>
              </a:rPr>
              <a:t>Collective responsibility = Centrality of Protection</a:t>
            </a:r>
            <a:endParaRPr/>
          </a:p>
          <a:p>
            <a:pPr marL="457200" lvl="0" indent="-406400" algn="l" rtl="0">
              <a:lnSpc>
                <a:spcPct val="90000"/>
              </a:lnSpc>
              <a:spcBef>
                <a:spcPts val="1000"/>
              </a:spcBef>
              <a:spcAft>
                <a:spcPts val="0"/>
              </a:spcAft>
              <a:buSzPts val="2800"/>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ts val="2800"/>
              <a:buNone/>
            </a:pPr>
            <a:endParaRPr>
              <a:solidFill>
                <a:schemeClr val="dk2"/>
              </a:solidFill>
            </a:endParaRPr>
          </a:p>
          <a:p>
            <a:pPr marL="342900" lvl="0" indent="-342900" algn="l" rtl="0">
              <a:lnSpc>
                <a:spcPct val="90000"/>
              </a:lnSpc>
              <a:spcBef>
                <a:spcPts val="0"/>
              </a:spcBef>
              <a:spcAft>
                <a:spcPts val="0"/>
              </a:spcAft>
              <a:buClr>
                <a:schemeClr val="accent3"/>
              </a:buClr>
              <a:buSzPts val="2800"/>
              <a:buChar char="•"/>
            </a:pPr>
            <a:r>
              <a:rPr lang="en-US">
                <a:solidFill>
                  <a:schemeClr val="dk2"/>
                </a:solidFill>
              </a:rPr>
              <a:t>WASH practices, services, facilities &amp; interventions, adapted to the needs of children</a:t>
            </a:r>
            <a:endParaRPr/>
          </a:p>
          <a:p>
            <a:pPr marL="342900" lvl="0" indent="-342900" algn="l" rtl="0">
              <a:lnSpc>
                <a:spcPct val="90000"/>
              </a:lnSpc>
              <a:spcBef>
                <a:spcPts val="0"/>
              </a:spcBef>
              <a:spcAft>
                <a:spcPts val="0"/>
              </a:spcAft>
              <a:buClr>
                <a:schemeClr val="accent3"/>
              </a:buClr>
              <a:buSzPts val="2800"/>
              <a:buChar char="•"/>
            </a:pPr>
            <a:r>
              <a:rPr lang="en-US">
                <a:solidFill>
                  <a:schemeClr val="dk2"/>
                </a:solidFill>
              </a:rPr>
              <a:t>Behavioural change</a:t>
            </a:r>
            <a:endParaRPr>
              <a:solidFill>
                <a:schemeClr val="dk2"/>
              </a:solidFill>
            </a:endParaRPr>
          </a:p>
          <a:p>
            <a:pPr marL="0" lvl="0" indent="0" algn="l" rtl="0">
              <a:lnSpc>
                <a:spcPct val="90000"/>
              </a:lnSpc>
              <a:spcBef>
                <a:spcPts val="1000"/>
              </a:spcBef>
              <a:spcAft>
                <a:spcPts val="0"/>
              </a:spcAft>
              <a:buClr>
                <a:schemeClr val="accent3"/>
              </a:buClr>
              <a:buSzPts val="2800"/>
              <a:buNone/>
            </a:pPr>
            <a:endParaRPr>
              <a:solidFill>
                <a:schemeClr val="dk2"/>
              </a:solidFill>
            </a:endParaRPr>
          </a:p>
          <a:p>
            <a:pPr marL="457200" lvl="0" indent="-279400" algn="l" rtl="0">
              <a:lnSpc>
                <a:spcPct val="90000"/>
              </a:lnSpc>
              <a:spcBef>
                <a:spcPts val="0"/>
              </a:spcBef>
              <a:spcAft>
                <a:spcPts val="0"/>
              </a:spcAft>
              <a:buClr>
                <a:schemeClr val="accent3"/>
              </a:buClr>
              <a:buSzPts val="2800"/>
              <a:buNone/>
            </a:pPr>
            <a:endParaRPr sz="2800">
              <a:solidFill>
                <a:schemeClr val="dk2"/>
              </a:solidFill>
            </a:endParaRPr>
          </a:p>
          <a:p>
            <a:pPr marL="457200" lvl="0" indent="-279400" algn="l" rtl="0">
              <a:lnSpc>
                <a:spcPct val="90000"/>
              </a:lnSpc>
              <a:spcBef>
                <a:spcPts val="0"/>
              </a:spcBef>
              <a:spcAft>
                <a:spcPts val="0"/>
              </a:spcAft>
              <a:buClr>
                <a:schemeClr val="accent3"/>
              </a:buClr>
              <a:buSzPts val="2800"/>
              <a:buNone/>
            </a:pPr>
            <a:endParaRPr>
              <a:solidFill>
                <a:schemeClr val="dk2"/>
              </a:solidFill>
            </a:endParaRPr>
          </a:p>
          <a:p>
            <a:pPr marL="457200" lvl="0" indent="-228600" algn="l" rtl="0">
              <a:lnSpc>
                <a:spcPct val="90000"/>
              </a:lnSpc>
              <a:spcBef>
                <a:spcPts val="1000"/>
              </a:spcBef>
              <a:spcAft>
                <a:spcPts val="0"/>
              </a:spcAft>
              <a:buSzPts val="2800"/>
              <a:buNone/>
            </a:pPr>
            <a:endParaRPr/>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grpSp>
        <p:nvGrpSpPr>
          <p:cNvPr id="223" name="Google Shape;223;p11"/>
          <p:cNvGrpSpPr/>
          <p:nvPr/>
        </p:nvGrpSpPr>
        <p:grpSpPr>
          <a:xfrm rot="2635041">
            <a:off x="10401157" y="5528860"/>
            <a:ext cx="979340" cy="1040548"/>
            <a:chOff x="10883591" y="5571442"/>
            <a:chExt cx="979340" cy="1040548"/>
          </a:xfrm>
        </p:grpSpPr>
        <p:pic>
          <p:nvPicPr>
            <p:cNvPr id="224" name="Google Shape;224;p11"/>
            <p:cNvPicPr preferRelativeResize="0"/>
            <p:nvPr/>
          </p:nvPicPr>
          <p:blipFill rotWithShape="1">
            <a:blip r:embed="rId4">
              <a:alphaModFix/>
            </a:blip>
            <a:srcRect/>
            <a:stretch/>
          </p:blipFill>
          <p:spPr>
            <a:xfrm>
              <a:off x="10883591" y="5571442"/>
              <a:ext cx="979340" cy="1040548"/>
            </a:xfrm>
            <a:prstGeom prst="rect">
              <a:avLst/>
            </a:prstGeom>
            <a:noFill/>
            <a:ln>
              <a:noFill/>
            </a:ln>
          </p:spPr>
        </p:pic>
        <p:pic>
          <p:nvPicPr>
            <p:cNvPr id="225" name="Google Shape;225;p11" descr="Point d’interrogation"/>
            <p:cNvPicPr preferRelativeResize="0"/>
            <p:nvPr/>
          </p:nvPicPr>
          <p:blipFill rotWithShape="1">
            <a:blip r:embed="rId5">
              <a:alphaModFix/>
            </a:blip>
            <a:srcRect/>
            <a:stretch/>
          </p:blipFill>
          <p:spPr>
            <a:xfrm>
              <a:off x="11005748" y="5727562"/>
              <a:ext cx="735026" cy="735026"/>
            </a:xfrm>
            <a:prstGeom prst="rect">
              <a:avLst/>
            </a:prstGeom>
            <a:noFill/>
            <a:ln>
              <a:noFill/>
            </a:ln>
          </p:spPr>
        </p:pic>
      </p:grpSp>
      <p:sp>
        <p:nvSpPr>
          <p:cNvPr id="226" name="Google Shape;226;p11"/>
          <p:cNvSpPr txBox="1"/>
          <p:nvPr/>
        </p:nvSpPr>
        <p:spPr>
          <a:xfrm>
            <a:off x="6419377" y="5350610"/>
            <a:ext cx="40701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t>Are c</a:t>
            </a:r>
            <a:r>
              <a:rPr lang="en-US" sz="2400" b="0" i="0" u="none" strike="noStrike" cap="none">
                <a:solidFill>
                  <a:srgbClr val="000000"/>
                </a:solidFill>
                <a:latin typeface="Arial"/>
                <a:ea typeface="Arial"/>
                <a:cs typeface="Arial"/>
                <a:sym typeface="Arial"/>
              </a:rPr>
              <a:t>ollecting water and cleaning latrines OK</a:t>
            </a:r>
            <a:r>
              <a:rPr lang="en-US" sz="2400"/>
              <a:t> </a:t>
            </a:r>
            <a:r>
              <a:rPr lang="en-US" sz="2400" b="0" i="0" u="none" strike="noStrike" cap="none">
                <a:solidFill>
                  <a:srgbClr val="000000"/>
                </a:solidFill>
                <a:latin typeface="Arial"/>
                <a:ea typeface="Arial"/>
                <a:cs typeface="Arial"/>
                <a:sym typeface="Arial"/>
              </a:rPr>
              <a:t>for a child?</a:t>
            </a:r>
            <a:endParaRPr/>
          </a:p>
        </p:txBody>
      </p:sp>
      <p:pic>
        <p:nvPicPr>
          <p:cNvPr id="227" name="Google Shape;227;p11"/>
          <p:cNvPicPr preferRelativeResize="0"/>
          <p:nvPr/>
        </p:nvPicPr>
        <p:blipFill rotWithShape="1">
          <a:blip r:embed="rId6">
            <a:alphaModFix/>
          </a:blip>
          <a:srcRect/>
          <a:stretch/>
        </p:blipFill>
        <p:spPr>
          <a:xfrm>
            <a:off x="2486298" y="5292037"/>
            <a:ext cx="1044349" cy="1052755"/>
          </a:xfrm>
          <a:prstGeom prst="rect">
            <a:avLst/>
          </a:prstGeom>
          <a:noFill/>
          <a:ln>
            <a:noFill/>
          </a:ln>
        </p:spPr>
      </p:pic>
      <p:pic>
        <p:nvPicPr>
          <p:cNvPr id="228" name="Google Shape;228;p11"/>
          <p:cNvPicPr preferRelativeResize="0"/>
          <p:nvPr/>
        </p:nvPicPr>
        <p:blipFill rotWithShape="1">
          <a:blip r:embed="rId7">
            <a:alphaModFix/>
          </a:blip>
          <a:srcRect/>
          <a:stretch/>
        </p:blipFill>
        <p:spPr>
          <a:xfrm>
            <a:off x="3726930" y="5192653"/>
            <a:ext cx="851262" cy="1142266"/>
          </a:xfrm>
          <a:prstGeom prst="rect">
            <a:avLst/>
          </a:prstGeom>
          <a:noFill/>
          <a:ln>
            <a:noFill/>
          </a:ln>
        </p:spPr>
      </p:pic>
      <p:pic>
        <p:nvPicPr>
          <p:cNvPr id="229" name="Google Shape;229;p11"/>
          <p:cNvPicPr preferRelativeResize="0"/>
          <p:nvPr/>
        </p:nvPicPr>
        <p:blipFill rotWithShape="1">
          <a:blip r:embed="rId8">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body" idx="1"/>
          </p:nvPr>
        </p:nvSpPr>
        <p:spPr>
          <a:xfrm>
            <a:off x="685800" y="1374336"/>
            <a:ext cx="5229501" cy="3381667"/>
          </a:xfrm>
          <a:prstGeom prst="rect">
            <a:avLst/>
          </a:prstGeom>
          <a:noFill/>
          <a:ln>
            <a:noFill/>
          </a:ln>
        </p:spPr>
        <p:txBody>
          <a:bodyPr spcFirstLastPara="1" wrap="square" lIns="91425" tIns="45700" rIns="91425" bIns="45700" anchor="t" anchorCtr="0">
            <a:normAutofit/>
          </a:bodyPr>
          <a:lstStyle/>
          <a:p>
            <a:pPr marL="50800" lvl="0" indent="0" algn="ctr" rtl="0">
              <a:lnSpc>
                <a:spcPct val="90000"/>
              </a:lnSpc>
              <a:spcBef>
                <a:spcPts val="1000"/>
              </a:spcBef>
              <a:spcAft>
                <a:spcPts val="0"/>
              </a:spcAft>
              <a:buSzPts val="2800"/>
              <a:buNone/>
            </a:pPr>
            <a:r>
              <a:rPr lang="en-US" sz="2400">
                <a:solidFill>
                  <a:schemeClr val="dk2"/>
                </a:solidFill>
              </a:rPr>
              <a:t>“</a:t>
            </a:r>
            <a:r>
              <a:rPr lang="en-US" sz="2400"/>
              <a:t>All children have access to appropriate water, sanitation and hygiene services that support their dignity and minimise risks of physical and sexual violence and exploitation.”</a:t>
            </a:r>
            <a:endParaRPr sz="2400">
              <a:solidFill>
                <a:schemeClr val="dk2"/>
              </a:solidFill>
            </a:endParaRPr>
          </a:p>
        </p:txBody>
      </p:sp>
      <p:sp>
        <p:nvSpPr>
          <p:cNvPr id="236" name="Google Shape;236;p6"/>
          <p:cNvSpPr txBox="1">
            <a:spLocks noGrp="1"/>
          </p:cNvSpPr>
          <p:nvPr>
            <p:ph type="body" idx="2"/>
          </p:nvPr>
        </p:nvSpPr>
        <p:spPr>
          <a:xfrm>
            <a:off x="6307654" y="2281759"/>
            <a:ext cx="5679610" cy="43306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WASH in CP interventions</a:t>
            </a:r>
            <a:endParaRPr/>
          </a:p>
          <a:p>
            <a:pPr marL="457200" lvl="0" indent="-406400" algn="l" rtl="0">
              <a:lnSpc>
                <a:spcPct val="90000"/>
              </a:lnSpc>
              <a:spcBef>
                <a:spcPts val="1000"/>
              </a:spcBef>
              <a:spcAft>
                <a:spcPts val="0"/>
              </a:spcAft>
              <a:buSzPts val="2800"/>
              <a:buChar char="•"/>
            </a:pPr>
            <a:r>
              <a:rPr lang="en-US"/>
              <a:t>Safe WASH facilities</a:t>
            </a:r>
            <a:endParaRPr/>
          </a:p>
          <a:p>
            <a:pPr marL="457200" lvl="0" indent="-406400" algn="l" rtl="0">
              <a:lnSpc>
                <a:spcPct val="90000"/>
              </a:lnSpc>
              <a:spcBef>
                <a:spcPts val="1000"/>
              </a:spcBef>
              <a:spcAft>
                <a:spcPts val="0"/>
              </a:spcAft>
              <a:buSzPts val="2800"/>
              <a:buChar char="•"/>
            </a:pPr>
            <a:r>
              <a:rPr lang="en-US"/>
              <a:t>MHM</a:t>
            </a:r>
            <a:endParaRPr/>
          </a:p>
          <a:p>
            <a:pPr marL="457200" lvl="0" indent="-406400" algn="l" rtl="0">
              <a:lnSpc>
                <a:spcPct val="90000"/>
              </a:lnSpc>
              <a:spcBef>
                <a:spcPts val="1000"/>
              </a:spcBef>
              <a:spcAft>
                <a:spcPts val="0"/>
              </a:spcAft>
              <a:buSzPts val="2800"/>
              <a:buChar char="•"/>
            </a:pPr>
            <a:r>
              <a:rPr lang="en-US"/>
              <a:t>Hygiene-related care practices</a:t>
            </a:r>
            <a:endParaRPr/>
          </a:p>
          <a:p>
            <a:pPr marL="457200" lvl="0" indent="-406400" algn="l" rtl="0">
              <a:lnSpc>
                <a:spcPct val="90000"/>
              </a:lnSpc>
              <a:spcBef>
                <a:spcPts val="1000"/>
              </a:spcBef>
              <a:spcAft>
                <a:spcPts val="0"/>
              </a:spcAft>
              <a:buSzPts val="2800"/>
              <a:buChar char="•"/>
            </a:pPr>
            <a:r>
              <a:rPr lang="en-US"/>
              <a:t>Prevention on Child Labor</a:t>
            </a:r>
            <a:endParaRPr/>
          </a:p>
        </p:txBody>
      </p:sp>
      <p:sp>
        <p:nvSpPr>
          <p:cNvPr id="237" name="Google Shape;237;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pic>
        <p:nvPicPr>
          <p:cNvPr id="238" name="Google Shape;238;p6"/>
          <p:cNvPicPr preferRelativeResize="0"/>
          <p:nvPr/>
        </p:nvPicPr>
        <p:blipFill rotWithShape="1">
          <a:blip r:embed="rId3">
            <a:alphaModFix/>
          </a:blip>
          <a:srcRect/>
          <a:stretch/>
        </p:blipFill>
        <p:spPr>
          <a:xfrm>
            <a:off x="2583072" y="645679"/>
            <a:ext cx="1936850" cy="514376"/>
          </a:xfrm>
          <a:prstGeom prst="rect">
            <a:avLst/>
          </a:prstGeom>
          <a:noFill/>
          <a:ln>
            <a:noFill/>
          </a:ln>
        </p:spPr>
      </p:pic>
      <p:pic>
        <p:nvPicPr>
          <p:cNvPr id="239" name="Google Shape;239;p6"/>
          <p:cNvPicPr preferRelativeResize="0"/>
          <p:nvPr/>
        </p:nvPicPr>
        <p:blipFill rotWithShape="1">
          <a:blip r:embed="rId4">
            <a:alphaModFix/>
          </a:blip>
          <a:srcRect/>
          <a:stretch/>
        </p:blipFill>
        <p:spPr>
          <a:xfrm>
            <a:off x="7672080" y="344858"/>
            <a:ext cx="1707050" cy="1029478"/>
          </a:xfrm>
          <a:prstGeom prst="rect">
            <a:avLst/>
          </a:prstGeom>
          <a:noFill/>
          <a:ln>
            <a:noFill/>
          </a:ln>
        </p:spPr>
      </p:pic>
      <p:grpSp>
        <p:nvGrpSpPr>
          <p:cNvPr id="240" name="Google Shape;240;p6"/>
          <p:cNvGrpSpPr/>
          <p:nvPr/>
        </p:nvGrpSpPr>
        <p:grpSpPr>
          <a:xfrm rot="2635041">
            <a:off x="10401157" y="5528860"/>
            <a:ext cx="979340" cy="1040548"/>
            <a:chOff x="10883591" y="5571442"/>
            <a:chExt cx="979340" cy="1040548"/>
          </a:xfrm>
        </p:grpSpPr>
        <p:pic>
          <p:nvPicPr>
            <p:cNvPr id="241" name="Google Shape;241;p6"/>
            <p:cNvPicPr preferRelativeResize="0"/>
            <p:nvPr/>
          </p:nvPicPr>
          <p:blipFill rotWithShape="1">
            <a:blip r:embed="rId5">
              <a:alphaModFix/>
            </a:blip>
            <a:srcRect/>
            <a:stretch/>
          </p:blipFill>
          <p:spPr>
            <a:xfrm>
              <a:off x="10883591" y="5571442"/>
              <a:ext cx="979340" cy="1040548"/>
            </a:xfrm>
            <a:prstGeom prst="rect">
              <a:avLst/>
            </a:prstGeom>
            <a:noFill/>
            <a:ln>
              <a:noFill/>
            </a:ln>
          </p:spPr>
        </p:pic>
        <p:pic>
          <p:nvPicPr>
            <p:cNvPr id="242" name="Google Shape;242;p6" descr="Point d’interrogation"/>
            <p:cNvPicPr preferRelativeResize="0"/>
            <p:nvPr/>
          </p:nvPicPr>
          <p:blipFill rotWithShape="1">
            <a:blip r:embed="rId6">
              <a:alphaModFix/>
            </a:blip>
            <a:srcRect/>
            <a:stretch/>
          </p:blipFill>
          <p:spPr>
            <a:xfrm>
              <a:off x="11005748" y="5727562"/>
              <a:ext cx="735026" cy="735026"/>
            </a:xfrm>
            <a:prstGeom prst="rect">
              <a:avLst/>
            </a:prstGeom>
            <a:noFill/>
            <a:ln>
              <a:noFill/>
            </a:ln>
          </p:spPr>
        </p:pic>
      </p:grpSp>
      <p:sp>
        <p:nvSpPr>
          <p:cNvPr id="243" name="Google Shape;243;p6"/>
          <p:cNvSpPr txBox="1"/>
          <p:nvPr/>
        </p:nvSpPr>
        <p:spPr>
          <a:xfrm>
            <a:off x="6362700" y="5661878"/>
            <a:ext cx="412679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On which topics should CP and WASH staff be trained?</a:t>
            </a:r>
            <a:endParaRPr/>
          </a:p>
        </p:txBody>
      </p:sp>
      <p:pic>
        <p:nvPicPr>
          <p:cNvPr id="244" name="Google Shape;244;p6"/>
          <p:cNvPicPr preferRelativeResize="0"/>
          <p:nvPr/>
        </p:nvPicPr>
        <p:blipFill rotWithShape="1">
          <a:blip r:embed="rId7">
            <a:alphaModFix/>
          </a:blip>
          <a:srcRect/>
          <a:stretch/>
        </p:blipFill>
        <p:spPr>
          <a:xfrm>
            <a:off x="2437899" y="4158002"/>
            <a:ext cx="1435175" cy="19719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5" name="Google Shape;245;p6"/>
          <p:cNvPicPr preferRelativeResize="0"/>
          <p:nvPr/>
        </p:nvPicPr>
        <p:blipFill rotWithShape="1">
          <a:blip r:embed="rId8">
            <a:alphaModFix/>
          </a:blip>
          <a:srcRect/>
          <a:stretch/>
        </p:blipFill>
        <p:spPr>
          <a:xfrm>
            <a:off x="0" y="5553598"/>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7"/>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Summary of training topics possible </a:t>
            </a:r>
            <a:endParaRPr/>
          </a:p>
        </p:txBody>
      </p:sp>
      <p:sp>
        <p:nvSpPr>
          <p:cNvPr id="252" name="Google Shape;252;p57"/>
          <p:cNvSpPr txBox="1">
            <a:spLocks noGrp="1"/>
          </p:cNvSpPr>
          <p:nvPr>
            <p:ph type="body" idx="1"/>
          </p:nvPr>
        </p:nvSpPr>
        <p:spPr>
          <a:xfrm>
            <a:off x="914400" y="2817846"/>
            <a:ext cx="5666282" cy="2833446"/>
          </a:xfrm>
          <a:prstGeom prst="rect">
            <a:avLst/>
          </a:prstGeom>
          <a:noFill/>
          <a:ln>
            <a:noFill/>
          </a:ln>
        </p:spPr>
        <p:txBody>
          <a:bodyPr spcFirstLastPara="1" wrap="square" lIns="91425" tIns="45700" rIns="91425" bIns="45700" anchor="t" anchorCtr="0">
            <a:normAutofit fontScale="85000" lnSpcReduction="20000"/>
          </a:bodyPr>
          <a:lstStyle/>
          <a:p>
            <a:pPr marL="457200" lvl="0" indent="-406400" algn="l" rtl="0">
              <a:lnSpc>
                <a:spcPct val="90000"/>
              </a:lnSpc>
              <a:spcBef>
                <a:spcPts val="1000"/>
              </a:spcBef>
              <a:spcAft>
                <a:spcPts val="0"/>
              </a:spcAft>
              <a:buSzPct val="117647"/>
              <a:buFont typeface="Noto Sans Symbols"/>
              <a:buChar char="✔"/>
            </a:pPr>
            <a:r>
              <a:rPr lang="en-US"/>
              <a:t>WASH / Joint </a:t>
            </a:r>
            <a:r>
              <a:rPr lang="en-US" b="1"/>
              <a:t>assessments</a:t>
            </a:r>
            <a:endParaRPr/>
          </a:p>
          <a:p>
            <a:pPr marL="457200" lvl="0" indent="-406400" algn="l" rtl="0">
              <a:lnSpc>
                <a:spcPct val="90000"/>
              </a:lnSpc>
              <a:spcBef>
                <a:spcPts val="1000"/>
              </a:spcBef>
              <a:spcAft>
                <a:spcPts val="0"/>
              </a:spcAft>
              <a:buSzPct val="117647"/>
              <a:buFont typeface="Noto Sans Symbols"/>
              <a:buChar char="✔"/>
            </a:pPr>
            <a:r>
              <a:rPr lang="en-US"/>
              <a:t>WASH </a:t>
            </a:r>
            <a:r>
              <a:rPr lang="en-US" b="1"/>
              <a:t>monitoring</a:t>
            </a:r>
            <a:r>
              <a:rPr lang="en-US"/>
              <a:t> &amp; specific needs</a:t>
            </a:r>
            <a:endParaRPr/>
          </a:p>
          <a:p>
            <a:pPr marL="457200" lvl="0" indent="-406400" algn="l" rtl="0">
              <a:lnSpc>
                <a:spcPct val="90000"/>
              </a:lnSpc>
              <a:spcBef>
                <a:spcPts val="1000"/>
              </a:spcBef>
              <a:spcAft>
                <a:spcPts val="0"/>
              </a:spcAft>
              <a:buSzPct val="117647"/>
              <a:buFont typeface="Noto Sans Symbols"/>
              <a:buChar char="✔"/>
            </a:pPr>
            <a:r>
              <a:rPr lang="en-US" b="1"/>
              <a:t>Child protection </a:t>
            </a:r>
            <a:r>
              <a:rPr lang="en-US"/>
              <a:t>prevention related to WASH activities  </a:t>
            </a:r>
            <a:endParaRPr/>
          </a:p>
          <a:p>
            <a:pPr marL="457200" lvl="0" indent="-406400" algn="l" rtl="0">
              <a:lnSpc>
                <a:spcPct val="90000"/>
              </a:lnSpc>
              <a:spcBef>
                <a:spcPts val="1000"/>
              </a:spcBef>
              <a:spcAft>
                <a:spcPts val="0"/>
              </a:spcAft>
              <a:buSzPct val="117647"/>
              <a:buFont typeface="Noto Sans Symbols"/>
              <a:buChar char="✔"/>
            </a:pPr>
            <a:r>
              <a:rPr lang="en-US"/>
              <a:t>CP mainstreaming into </a:t>
            </a:r>
            <a:r>
              <a:rPr lang="en-US" b="1"/>
              <a:t>HNO/HRP</a:t>
            </a:r>
            <a:r>
              <a:rPr lang="en-US"/>
              <a:t> </a:t>
            </a:r>
            <a:endParaRPr/>
          </a:p>
          <a:p>
            <a:pPr marL="457200" lvl="0" indent="-406400" algn="l" rtl="0">
              <a:lnSpc>
                <a:spcPct val="90000"/>
              </a:lnSpc>
              <a:spcBef>
                <a:spcPts val="1000"/>
              </a:spcBef>
              <a:spcAft>
                <a:spcPts val="0"/>
              </a:spcAft>
              <a:buSzPct val="117647"/>
              <a:buFont typeface="Noto Sans Symbols"/>
              <a:buChar char="✔"/>
            </a:pPr>
            <a:r>
              <a:rPr lang="en-US"/>
              <a:t>CP Inclusion into WASH </a:t>
            </a:r>
            <a:r>
              <a:rPr lang="en-US" b="1"/>
              <a:t>Core Coordination</a:t>
            </a:r>
            <a:r>
              <a:rPr lang="en-US"/>
              <a:t> training package</a:t>
            </a:r>
            <a:endParaRPr/>
          </a:p>
          <a:p>
            <a:pPr marL="457200" lvl="0" indent="-228600" algn="l" rtl="0">
              <a:lnSpc>
                <a:spcPct val="90000"/>
              </a:lnSpc>
              <a:spcBef>
                <a:spcPts val="1000"/>
              </a:spcBef>
              <a:spcAft>
                <a:spcPts val="0"/>
              </a:spcAft>
              <a:buSzPct val="117647"/>
              <a:buFont typeface="Noto Sans Symbols"/>
              <a:buNone/>
            </a:pPr>
            <a:endParaRPr/>
          </a:p>
          <a:p>
            <a:pPr marL="50800" lvl="0" indent="0" algn="l" rtl="0">
              <a:lnSpc>
                <a:spcPct val="90000"/>
              </a:lnSpc>
              <a:spcBef>
                <a:spcPts val="1000"/>
              </a:spcBef>
              <a:spcAft>
                <a:spcPts val="0"/>
              </a:spcAft>
              <a:buSzPct val="117647"/>
              <a:buNone/>
            </a:pPr>
            <a:endParaRPr/>
          </a:p>
        </p:txBody>
      </p:sp>
      <p:sp>
        <p:nvSpPr>
          <p:cNvPr id="253" name="Google Shape;253;p57"/>
          <p:cNvSpPr txBox="1">
            <a:spLocks noGrp="1"/>
          </p:cNvSpPr>
          <p:nvPr>
            <p:ph type="body" idx="2"/>
          </p:nvPr>
        </p:nvSpPr>
        <p:spPr>
          <a:xfrm>
            <a:off x="6716948" y="2292553"/>
            <a:ext cx="5181600" cy="4351338"/>
          </a:xfrm>
          <a:prstGeom prst="rect">
            <a:avLst/>
          </a:prstGeom>
          <a:noFill/>
          <a:ln>
            <a:noFill/>
          </a:ln>
        </p:spPr>
        <p:txBody>
          <a:bodyPr spcFirstLastPara="1" wrap="square" lIns="91425" tIns="45700" rIns="91425" bIns="45700" anchor="t" anchorCtr="0">
            <a:normAutofit fontScale="85000" lnSpcReduction="20000"/>
          </a:bodyPr>
          <a:lstStyle/>
          <a:p>
            <a:pPr marL="457200" lvl="0" indent="-406400" algn="l" rtl="0">
              <a:lnSpc>
                <a:spcPct val="90000"/>
              </a:lnSpc>
              <a:spcBef>
                <a:spcPts val="1000"/>
              </a:spcBef>
              <a:spcAft>
                <a:spcPts val="0"/>
              </a:spcAft>
              <a:buSzPct val="117647"/>
              <a:buFont typeface="Arial"/>
              <a:buChar char="•"/>
            </a:pPr>
            <a:r>
              <a:rPr lang="en-US"/>
              <a:t>Children representation and participation </a:t>
            </a:r>
            <a:endParaRPr/>
          </a:p>
          <a:p>
            <a:pPr marL="457200" lvl="0" indent="-406400" algn="l" rtl="0">
              <a:lnSpc>
                <a:spcPct val="90000"/>
              </a:lnSpc>
              <a:spcBef>
                <a:spcPts val="1000"/>
              </a:spcBef>
              <a:spcAft>
                <a:spcPts val="0"/>
              </a:spcAft>
              <a:buSzPct val="117647"/>
              <a:buFont typeface="Arial"/>
              <a:buChar char="•"/>
            </a:pPr>
            <a:r>
              <a:rPr lang="en-US"/>
              <a:t>CP concerns, principles and approaches;</a:t>
            </a:r>
            <a:endParaRPr/>
          </a:p>
          <a:p>
            <a:pPr marL="457200" lvl="0" indent="-406400" algn="l" rtl="0">
              <a:lnSpc>
                <a:spcPct val="90000"/>
              </a:lnSpc>
              <a:spcBef>
                <a:spcPts val="1000"/>
              </a:spcBef>
              <a:spcAft>
                <a:spcPts val="0"/>
              </a:spcAft>
              <a:buSzPct val="117647"/>
              <a:buFont typeface="Arial"/>
              <a:buChar char="•"/>
            </a:pPr>
            <a:r>
              <a:rPr lang="en-US"/>
              <a:t>Children risks in WASH facilities;</a:t>
            </a:r>
            <a:endParaRPr/>
          </a:p>
          <a:p>
            <a:pPr marL="457200" lvl="0" indent="-406400" algn="l" rtl="0">
              <a:lnSpc>
                <a:spcPct val="90000"/>
              </a:lnSpc>
              <a:spcBef>
                <a:spcPts val="1000"/>
              </a:spcBef>
              <a:spcAft>
                <a:spcPts val="0"/>
              </a:spcAft>
              <a:buSzPct val="117647"/>
              <a:buFont typeface="Arial"/>
              <a:buChar char="•"/>
            </a:pPr>
            <a:r>
              <a:rPr lang="en-US"/>
              <a:t>PFA;</a:t>
            </a:r>
            <a:endParaRPr/>
          </a:p>
          <a:p>
            <a:pPr marL="457200" lvl="0" indent="-406400" algn="l" rtl="0">
              <a:lnSpc>
                <a:spcPct val="90000"/>
              </a:lnSpc>
              <a:spcBef>
                <a:spcPts val="1000"/>
              </a:spcBef>
              <a:spcAft>
                <a:spcPts val="0"/>
              </a:spcAft>
              <a:buSzPct val="117647"/>
              <a:buFont typeface="Arial"/>
              <a:buChar char="•"/>
            </a:pPr>
            <a:r>
              <a:rPr lang="en-US"/>
              <a:t>Child-friendly communication skills; </a:t>
            </a:r>
            <a:endParaRPr/>
          </a:p>
          <a:p>
            <a:pPr marL="457200" lvl="0" indent="-406400" algn="l" rtl="0">
              <a:lnSpc>
                <a:spcPct val="90000"/>
              </a:lnSpc>
              <a:spcBef>
                <a:spcPts val="1000"/>
              </a:spcBef>
              <a:spcAft>
                <a:spcPts val="0"/>
              </a:spcAft>
              <a:buSzPct val="117647"/>
              <a:buFont typeface="Arial"/>
              <a:buChar char="•"/>
            </a:pPr>
            <a:r>
              <a:rPr lang="en-US"/>
              <a:t>Safeguarding policies and procedures, and</a:t>
            </a:r>
            <a:endParaRPr/>
          </a:p>
          <a:p>
            <a:pPr marL="457200" lvl="0" indent="-406400" algn="l" rtl="0">
              <a:lnSpc>
                <a:spcPct val="90000"/>
              </a:lnSpc>
              <a:spcBef>
                <a:spcPts val="1000"/>
              </a:spcBef>
              <a:spcAft>
                <a:spcPts val="0"/>
              </a:spcAft>
              <a:buSzPct val="117647"/>
              <a:buFont typeface="Arial"/>
              <a:buChar char="•"/>
            </a:pPr>
            <a:r>
              <a:rPr lang="en-US"/>
              <a:t>Child protection referral mechanisms.</a:t>
            </a:r>
            <a:endParaRPr/>
          </a:p>
          <a:p>
            <a:pPr marL="457200" lvl="0" indent="-228600" algn="l" rtl="0">
              <a:lnSpc>
                <a:spcPct val="90000"/>
              </a:lnSpc>
              <a:spcBef>
                <a:spcPts val="1000"/>
              </a:spcBef>
              <a:spcAft>
                <a:spcPts val="0"/>
              </a:spcAft>
              <a:buSzPct val="117647"/>
              <a:buNone/>
            </a:pPr>
            <a:endParaRPr/>
          </a:p>
        </p:txBody>
      </p:sp>
      <p:pic>
        <p:nvPicPr>
          <p:cNvPr id="254" name="Google Shape;254;p57"/>
          <p:cNvPicPr preferRelativeResize="0"/>
          <p:nvPr/>
        </p:nvPicPr>
        <p:blipFill rotWithShape="1">
          <a:blip r:embed="rId3">
            <a:alphaModFix/>
          </a:blip>
          <a:srcRect/>
          <a:stretch/>
        </p:blipFill>
        <p:spPr>
          <a:xfrm>
            <a:off x="0" y="5651301"/>
            <a:ext cx="1315173" cy="1070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61" name="Google Shape;261;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26</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2" name="Google Shape;262;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63" name="Google Shape;263;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26</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4" name="Google Shape;264;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65" name="Google Shape;265;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26</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6" name="Google Shape;266;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359c9d1a2b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73" name="Google Shape;273;g1359c9d1a2b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74" name="Google Shape;274;g1359c9d1a2b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75" name="Google Shape;275;g1359c9d1a2b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6" name="Google Shape;276;g1359c9d1a2b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2771</Words>
  <Application>Microsoft Office PowerPoint</Application>
  <PresentationFormat>Widescreen</PresentationFormat>
  <Paragraphs>218</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Helvetica Neue Light</vt:lpstr>
      <vt:lpstr>Helvetica Neue</vt:lpstr>
      <vt:lpstr>Arial</vt:lpstr>
      <vt:lpstr>Calibri</vt:lpstr>
      <vt:lpstr>Noto Sans Symbols</vt:lpstr>
      <vt:lpstr>Office Theme</vt:lpstr>
      <vt:lpstr>The Minimum Standards for Child Protection in Humanitarian Action  CPMS</vt:lpstr>
      <vt:lpstr>Aim of the Standards </vt:lpstr>
      <vt:lpstr>PowerPoint Presentation</vt:lpstr>
      <vt:lpstr>Working Together</vt:lpstr>
      <vt:lpstr>An introduction to Standard 26</vt:lpstr>
      <vt:lpstr>Joint Actions</vt:lpstr>
      <vt:lpstr>Summary of training topics possible </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2022-07-05T21:57:08Z</dcterms:modified>
</cp:coreProperties>
</file>