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1"/>
  </p:notesMasterIdLst>
  <p:sldIdLst>
    <p:sldId id="285" r:id="rId2"/>
    <p:sldId id="292" r:id="rId3"/>
    <p:sldId id="293" r:id="rId4"/>
    <p:sldId id="297" r:id="rId5"/>
    <p:sldId id="260" r:id="rId6"/>
    <p:sldId id="261" r:id="rId7"/>
    <p:sldId id="262" r:id="rId8"/>
    <p:sldId id="295" r:id="rId9"/>
    <p:sldId id="296"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VLGBl0tgyZY/EewjxNGoGuYKg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694" autoAdjust="0"/>
  </p:normalViewPr>
  <p:slideViewPr>
    <p:cSldViewPr snapToGrid="0">
      <p:cViewPr varScale="1">
        <p:scale>
          <a:sx n="89" d="100"/>
          <a:sy n="89" d="100"/>
        </p:scale>
        <p:origin x="1880"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vx122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2p2cs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26</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26: المياه، والصرف الصحي، والنظافة </a:t>
            </a:r>
            <a:r>
              <a:rPr lang="ar-LB" sz="1800" dirty="0">
                <a:effectLst/>
                <a:latin typeface="Calibri" panose="020F0502020204030204" pitchFamily="34" charset="0"/>
                <a:ea typeface="Calibri" panose="020F0502020204030204" pitchFamily="34" charset="0"/>
                <a:cs typeface="Arial" panose="020B0604020202020204" pitchFamily="34" charset="0"/>
              </a:rPr>
              <a:t>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 و</a:t>
            </a:r>
            <a:r>
              <a:rPr lang="ar-SA" sz="12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2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200" dirty="0">
                <a:effectLst/>
                <a:ea typeface="Calibri" panose="020F0502020204030204" pitchFamily="34" charset="0"/>
                <a:cs typeface="Simplified Arabic" panose="02020603050405020304" pitchFamily="18" charset="-78"/>
              </a:rPr>
              <a:t>)</a:t>
            </a:r>
            <a:r>
              <a:rPr lang="ar-LB" sz="1200" dirty="0">
                <a:effectLst/>
                <a:ea typeface="Calibri" panose="020F0502020204030204" pitchFamily="34" charset="0"/>
                <a:cs typeface="Simplified Arabic" panose="02020603050405020304" pitchFamily="18" charset="-78"/>
              </a:rPr>
              <a:t>.</a:t>
            </a:r>
          </a:p>
          <a:p>
            <a:pPr marL="0" marR="0" lvl="0" indent="0" algn="r" rtl="1">
              <a:lnSpc>
                <a:spcPct val="100000"/>
              </a:lnSpc>
              <a:spcBef>
                <a:spcPts val="0"/>
              </a:spcBef>
              <a:spcAft>
                <a:spcPts val="0"/>
              </a:spcAft>
              <a:buClr>
                <a:schemeClr val="dk1"/>
              </a:buClr>
              <a:buSzPts val="1200"/>
              <a:buFont typeface="Calibri"/>
              <a:buNone/>
            </a:pPr>
            <a:endParaRPr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يتعين على الموظّفين في مجال حماية الطفل أن يقدموا الإرشاد والنصح للموظّفين في مجال المياه، والصرف الصحي، والنظافة كي يتمكنوا من تقديم ممارسات المياه، والصرف الصحي، والنظافة الآمنة والملائمة، المكيَّفة مع احتياجات الأطفال</a:t>
            </a:r>
            <a:r>
              <a:rPr lang="ar-LB" sz="1800" dirty="0">
                <a:effectLst/>
                <a:ea typeface="Calibri" panose="020F0502020204030204" pitchFamily="34" charset="0"/>
                <a:cs typeface="Simplified Arabic" panose="02020603050405020304" pitchFamily="18" charset="-78"/>
              </a:rPr>
              <a:t>، مثلاً، </a:t>
            </a:r>
            <a:r>
              <a:rPr lang="ar-SA" sz="1800" dirty="0">
                <a:solidFill>
                  <a:srgbClr val="000000"/>
                </a:solidFill>
                <a:effectLst/>
                <a:ea typeface="Calibri" panose="020F0502020204030204" pitchFamily="34" charset="0"/>
                <a:cs typeface="Simplified Arabic" panose="02020603050405020304" pitchFamily="18" charset="-78"/>
              </a:rPr>
              <a:t>مرافق المياه، والصرف الصحي، والنظافة </a:t>
            </a:r>
            <a:r>
              <a:rPr lang="ar-LB" sz="1800" dirty="0">
                <a:solidFill>
                  <a:srgbClr val="000000"/>
                </a:solidFill>
                <a:effectLst/>
                <a:ea typeface="Calibri" panose="020F0502020204030204" pitchFamily="34" charset="0"/>
                <a:cs typeface="Simplified Arabic" panose="02020603050405020304" pitchFamily="18" charset="-78"/>
              </a:rPr>
              <a:t>التي يمكن الوصول إليها والصديقة للطفل.</a:t>
            </a:r>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يمكن تعزيز التغير السلوكي من خلال ال</a:t>
            </a:r>
            <a:r>
              <a:rPr lang="ar-SA" sz="1800" dirty="0">
                <a:effectLst/>
                <a:ea typeface="Calibri" panose="020F0502020204030204" pitchFamily="34" charset="0"/>
                <a:cs typeface="Simplified Arabic" panose="02020603050405020304" pitchFamily="18" charset="-78"/>
              </a:rPr>
              <a:t>أنشطة </a:t>
            </a:r>
            <a:r>
              <a:rPr lang="ar-LB" sz="1800" dirty="0">
                <a:effectLst/>
                <a:ea typeface="Calibri" panose="020F0502020204030204" pitchFamily="34" charset="0"/>
                <a:cs typeface="Simplified Arabic" panose="02020603050405020304" pitchFamily="18" charset="-78"/>
              </a:rPr>
              <a:t>ال</a:t>
            </a:r>
            <a:r>
              <a:rPr lang="ar-SA" sz="1800" dirty="0">
                <a:effectLst/>
                <a:ea typeface="Calibri" panose="020F0502020204030204" pitchFamily="34" charset="0"/>
                <a:cs typeface="Simplified Arabic" panose="02020603050405020304" pitchFamily="18" charset="-78"/>
              </a:rPr>
              <a:t>إبداعية</a:t>
            </a:r>
            <a:r>
              <a:rPr lang="ar-LB" sz="1800" dirty="0">
                <a:effectLst/>
                <a:ea typeface="Calibri" panose="020F0502020204030204" pitchFamily="34" charset="0"/>
                <a:cs typeface="Simplified Arabic" panose="02020603050405020304" pitchFamily="18" charset="-78"/>
              </a:rPr>
              <a:t>، وا</a:t>
            </a:r>
            <a:r>
              <a:rPr lang="ar-SA" sz="1800" dirty="0">
                <a:effectLst/>
                <a:ea typeface="Calibri" panose="020F0502020204030204" pitchFamily="34" charset="0"/>
                <a:cs typeface="Simplified Arabic" panose="02020603050405020304" pitchFamily="18" charset="-78"/>
              </a:rPr>
              <a:t>لرسائل</a:t>
            </a:r>
            <a:r>
              <a:rPr lang="ar-LB" sz="1800" dirty="0">
                <a:effectLst/>
                <a:ea typeface="Calibri" panose="020F0502020204030204" pitchFamily="34" charset="0"/>
                <a:cs typeface="Simplified Arabic" panose="02020603050405020304" pitchFamily="18" charset="-78"/>
              </a:rPr>
              <a:t>، والممارسات</a:t>
            </a:r>
            <a:r>
              <a:rPr lang="ar-SA" sz="1800" dirty="0">
                <a:effectLst/>
                <a:ea typeface="Calibri" panose="020F0502020204030204" pitchFamily="34" charset="0"/>
                <a:cs typeface="Simplified Arabic" panose="02020603050405020304" pitchFamily="18" charset="-78"/>
              </a:rPr>
              <a:t> الأساسية الخاصة بالمياه، والصرف الصحي، والنظافة</a:t>
            </a:r>
            <a:r>
              <a:rPr lang="ar-LB" sz="1800" dirty="0">
                <a:effectLst/>
                <a:ea typeface="Calibri" panose="020F0502020204030204" pitchFamily="34" charset="0"/>
                <a:cs typeface="Simplified Arabic" panose="02020603050405020304" pitchFamily="18" charset="-78"/>
              </a:rPr>
              <a:t>، خلال أنشطة حماية الطفل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مثل الدراما، والمسرحيات، والألعاب</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7620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solidFill>
                <a:srgbClr val="000000"/>
              </a:solidFill>
              <a:effectLst/>
              <a:ea typeface="Calibri" panose="020F0502020204030204" pitchFamily="34" charset="0"/>
              <a:cs typeface="Simplified Arabic" panose="02020603050405020304" pitchFamily="18" charset="-78"/>
            </a:endParaRPr>
          </a:p>
          <a:p>
            <a:pPr marL="361950" marR="0" lvl="0" indent="-285750" algn="r" rtl="1">
              <a:lnSpc>
                <a:spcPct val="100000"/>
              </a:lnSpc>
              <a:spcBef>
                <a:spcPts val="0"/>
              </a:spcBef>
              <a:spcAft>
                <a:spcPts val="0"/>
              </a:spcAft>
              <a:buClr>
                <a:schemeClr val="dk1"/>
              </a:buClr>
              <a:buSzPts val="1200"/>
              <a:buFont typeface="Arial" panose="020B0604020202020204" pitchFamily="34" charset="0"/>
              <a:buChar char="•"/>
            </a:pPr>
            <a:r>
              <a:rPr lang="ar-LB" sz="1800" b="1" dirty="0">
                <a:solidFill>
                  <a:srgbClr val="000000"/>
                </a:solidFill>
                <a:effectLst/>
                <a:ea typeface="Calibri" panose="020F0502020204030204" pitchFamily="34" charset="0"/>
                <a:cs typeface="Simplified Arabic" panose="02020603050405020304" pitchFamily="18" charset="-78"/>
              </a:rPr>
              <a:t>الرموز: </a:t>
            </a:r>
            <a:r>
              <a:rPr lang="ar-LB" sz="1800" dirty="0">
                <a:solidFill>
                  <a:srgbClr val="000000"/>
                </a:solidFill>
                <a:effectLst/>
                <a:ea typeface="Calibri" panose="020F0502020204030204" pitchFamily="34" charset="0"/>
                <a:cs typeface="Simplified Arabic" panose="02020603050405020304" pitchFamily="18" charset="-78"/>
              </a:rPr>
              <a:t>يتعين على </a:t>
            </a:r>
            <a:r>
              <a:rPr lang="ar-SA" sz="1800" dirty="0">
                <a:solidFill>
                  <a:srgbClr val="000000"/>
                </a:solidFill>
                <a:effectLst/>
                <a:ea typeface="Calibri" panose="020F0502020204030204" pitchFamily="34" charset="0"/>
                <a:cs typeface="Simplified Arabic" panose="02020603050405020304" pitchFamily="18" charset="-78"/>
              </a:rPr>
              <a:t>جميع الموظفين في مجالَي المياه، والصرف الصحي، والنظافة </a:t>
            </a:r>
            <a:r>
              <a:rPr lang="ar-SY"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بمَن فيهم الموظّفون المقاولون</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وحماية الطفل، </a:t>
            </a:r>
            <a:r>
              <a:rPr lang="ar-LB" sz="1800" dirty="0">
                <a:solidFill>
                  <a:srgbClr val="000000"/>
                </a:solidFill>
                <a:effectLst/>
                <a:ea typeface="Calibri" panose="020F0502020204030204" pitchFamily="34" charset="0"/>
                <a:cs typeface="Simplified Arabic" panose="02020603050405020304" pitchFamily="18" charset="-78"/>
              </a:rPr>
              <a:t>أن</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ي</a:t>
            </a:r>
            <a:r>
              <a:rPr lang="ar-SA" sz="1800" dirty="0">
                <a:solidFill>
                  <a:srgbClr val="000000"/>
                </a:solidFill>
                <a:effectLst/>
                <a:ea typeface="Calibri" panose="020F0502020204030204" pitchFamily="34" charset="0"/>
                <a:cs typeface="Simplified Arabic" panose="02020603050405020304" pitchFamily="18" charset="-78"/>
              </a:rPr>
              <a:t>تلقّوا تدريبًا على سياسات وإجراءات </a:t>
            </a:r>
            <a:r>
              <a:rPr lang="ar-SA" sz="1800" b="1" dirty="0">
                <a:solidFill>
                  <a:srgbClr val="000000"/>
                </a:solidFill>
                <a:effectLst/>
                <a:ea typeface="Calibri" panose="020F0502020204030204" pitchFamily="34" charset="0"/>
                <a:cs typeface="Simplified Arabic" panose="02020603050405020304" pitchFamily="18" charset="-78"/>
              </a:rPr>
              <a:t>الصون</a:t>
            </a:r>
            <a:r>
              <a:rPr lang="ar-SA" sz="1800" dirty="0">
                <a:solidFill>
                  <a:srgbClr val="000000"/>
                </a:solidFill>
                <a:effectLst/>
                <a:ea typeface="Calibri" panose="020F0502020204030204" pitchFamily="34" charset="0"/>
                <a:cs typeface="Simplified Arabic" panose="02020603050405020304" pitchFamily="18" charset="-78"/>
              </a:rPr>
              <a:t>، و</a:t>
            </a:r>
            <a:r>
              <a:rPr lang="ar-LB" sz="1800" dirty="0">
                <a:solidFill>
                  <a:srgbClr val="000000"/>
                </a:solidFill>
                <a:effectLst/>
                <a:ea typeface="Calibri" panose="020F0502020204030204" pitchFamily="34" charset="0"/>
                <a:cs typeface="Simplified Arabic" panose="02020603050405020304" pitchFamily="18" charset="-78"/>
              </a:rPr>
              <a:t>ي</a:t>
            </a:r>
            <a:r>
              <a:rPr lang="ar-SA" sz="1800" dirty="0">
                <a:solidFill>
                  <a:srgbClr val="000000"/>
                </a:solidFill>
                <a:effectLst/>
                <a:ea typeface="Calibri" panose="020F0502020204030204" pitchFamily="34" charset="0"/>
                <a:cs typeface="Simplified Arabic" panose="02020603050405020304" pitchFamily="18" charset="-78"/>
              </a:rPr>
              <a:t>وقّعوا على هذه السياسات والإجراءات</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وبالطريقة نفسها، تشتمل طريقة تصميم وتخطيط وتنفيذ برامج المياه والصرف الصحي والنظافة على إمكانات </a:t>
            </a:r>
            <a:r>
              <a:rPr lang="ar-LB" sz="1800" b="1" dirty="0">
                <a:solidFill>
                  <a:srgbClr val="000000"/>
                </a:solidFill>
                <a:effectLst/>
                <a:ea typeface="Calibri" panose="020F0502020204030204" pitchFamily="34" charset="0"/>
                <a:cs typeface="Simplified Arabic" panose="02020603050405020304" pitchFamily="18" charset="-78"/>
              </a:rPr>
              <a:t>وقاية</a:t>
            </a:r>
            <a:r>
              <a:rPr lang="ar-LB" sz="1800" dirty="0">
                <a:solidFill>
                  <a:srgbClr val="000000"/>
                </a:solidFill>
                <a:effectLst/>
                <a:ea typeface="Calibri" panose="020F0502020204030204" pitchFamily="34" charset="0"/>
                <a:cs typeface="Simplified Arabic" panose="02020603050405020304" pitchFamily="18" charset="-78"/>
              </a:rPr>
              <a:t> مهمة، مثلاً في معايير تحديد الأولويات، ودعم الأسر المعرضة للخطر، والمرافق الآمنة والشاملة التي يمكن الوصول إليها... </a:t>
            </a:r>
          </a:p>
          <a:p>
            <a:pPr marL="171450" marR="0" lvl="0" indent="-95250" algn="l" rtl="0">
              <a:lnSpc>
                <a:spcPct val="100000"/>
              </a:lnSpc>
              <a:spcBef>
                <a:spcPts val="0"/>
              </a:spcBef>
              <a:spcAft>
                <a:spcPts val="0"/>
              </a:spcAft>
              <a:buClr>
                <a:schemeClr val="dk1"/>
              </a:buClr>
              <a:buSzPts val="1200"/>
              <a:buFont typeface="Arial"/>
              <a:buNone/>
            </a:pPr>
            <a:endParaRPr lang="ar-LB"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b="0" dirty="0">
                <a:latin typeface="Arial"/>
                <a:ea typeface="Arial"/>
                <a:cs typeface="Arial"/>
                <a:sym typeface="Arial"/>
              </a:rPr>
              <a:t>هل تعتَبر مهمة جمع المياه وتنظيف المراحيض أمرًا مناسبًا بالنسبة إلى طفل</a:t>
            </a:r>
            <a:r>
              <a:rPr lang="ar-LB" sz="1200" b="0" i="0" u="none" strike="noStrike" cap="none" dirty="0">
                <a:solidFill>
                  <a:srgbClr val="000000"/>
                </a:solidFill>
                <a:latin typeface="Arial"/>
                <a:ea typeface="Arial"/>
                <a:cs typeface="Arial"/>
                <a:sym typeface="Arial"/>
              </a:rPr>
              <a:t>؟</a:t>
            </a:r>
          </a:p>
          <a:p>
            <a:pPr marL="0" marR="0" algn="just" rtl="1">
              <a:lnSpc>
                <a:spcPct val="106000"/>
              </a:lnSpc>
              <a:spcBef>
                <a:spcPts val="0"/>
              </a:spcBef>
              <a:spcAft>
                <a:spcPts val="800"/>
              </a:spcAft>
            </a:pPr>
            <a:r>
              <a:rPr lang="ar-LB"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في الكثير من البلدان، يكون الأطفال مسؤولين عن جمع المياه وتنظيف المراحيض</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وهذا عمل </a:t>
            </a:r>
            <a:r>
              <a:rPr lang="ar-LB" sz="1100" dirty="0">
                <a:effectLst/>
                <a:latin typeface="Calibri" panose="020F0502020204030204" pitchFamily="34" charset="0"/>
                <a:ea typeface="Calibri" panose="020F0502020204030204" pitchFamily="34" charset="0"/>
                <a:cs typeface="Simplified Arabic" panose="02020603050405020304" pitchFamily="18" charset="-78"/>
              </a:rPr>
              <a:t>لا بأس به طالما أنه</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لا يتم تكليف مجموعة اجتماعية واحدة وخاصة من الأطفال به، على أساس الممارسات التمييزية؛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لا يعرقل عملية تعليم الأطفال؛</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لا يُستخدَم للمعاقبة على</a:t>
            </a:r>
            <a:r>
              <a:rPr lang="ar-LB" sz="1100" dirty="0">
                <a:solidFill>
                  <a:srgbClr val="000000"/>
                </a:solidFill>
                <a:effectLst/>
                <a:latin typeface="Noto Sans Symbols"/>
                <a:ea typeface="Noto Sans Symbols"/>
                <a:cs typeface="Simplified Arabic" panose="02020603050405020304" pitchFamily="18" charset="-78"/>
              </a:rPr>
              <a:t> مستوى</a:t>
            </a:r>
            <a:r>
              <a:rPr lang="ar-SA" sz="1100" dirty="0">
                <a:solidFill>
                  <a:srgbClr val="000000"/>
                </a:solidFill>
                <a:effectLst/>
                <a:latin typeface="Noto Sans Symbols"/>
                <a:ea typeface="Noto Sans Symbols"/>
                <a:cs typeface="Simplified Arabic" panose="02020603050405020304" pitchFamily="18" charset="-78"/>
              </a:rPr>
              <a:t> التعلم الضعيف أو سوء التصرف</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100" dirty="0">
              <a:solidFill>
                <a:srgbClr val="000000"/>
              </a:solidFill>
              <a:effectLst/>
              <a:latin typeface="Noto Sans Symbols"/>
              <a:ea typeface="Noto Sans Symbols"/>
              <a:cs typeface="Simplified Arabic" panose="02020603050405020304" pitchFamily="18" charset="-78"/>
            </a:endParaRPr>
          </a:p>
          <a:p>
            <a:pPr marL="0" marR="0" lvl="0" indent="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للتخفيف من مخاطر عمالة الأطفال،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ينبغي إشراك الأطفال في اتّخاذ القرارات</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بشأن الأنشطة التي يتعين القيام بها وكيف</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يجب التحقق من أن الأطفال الذين تتجاوز أعمارهم الحد الأدنى لسن العمل، هم فقط الذين يشاركون في عمل لائق مرتبط بالمياه، والصرف الصحي، والنظافة </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بما في ذلك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4"/>
              </a:rPr>
              <a:t>برامج النقد مقابل العمل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endParaRPr>
          </a:p>
          <a:p>
            <a:pPr marL="0" marR="0" algn="just" rtl="1">
              <a:lnSpc>
                <a:spcPct val="106000"/>
              </a:lnSpc>
              <a:spcBef>
                <a:spcPts val="0"/>
              </a:spcBef>
              <a:spcAft>
                <a:spcPts val="800"/>
              </a:spcAft>
            </a:pPr>
            <a:r>
              <a:rPr lang="ar-SA" sz="1800" dirty="0">
                <a:effectLst/>
                <a:ea typeface="Calibri" panose="020F0502020204030204" pitchFamily="34" charset="0"/>
                <a:cs typeface="Simplified Arabic" panose="02020603050405020304" pitchFamily="18" charset="-78"/>
              </a:rPr>
              <a:t>في السياقات التي يتوقع أن يجمع فيها الأطفال المياه</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يجب ضمان ملاءمة مستوعبات المياه مع عمر وحجم الأطفال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ومن الضروري توخي الحذر بشأن تعزيز توقُّع أن يحمل الأطفال المياه</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لذلك، لا ينبغي تصنيف مستوعبات المياه على أنها ’للأطفال‘</a:t>
            </a:r>
            <a:r>
              <a:rPr lang="ar-SY" sz="1800" dirty="0">
                <a:effectLst/>
                <a:ea typeface="Calibri" panose="020F0502020204030204" pitchFamily="34" charset="0"/>
                <a:cs typeface="Simplified Arabic" panose="02020603050405020304" pitchFamily="18" charset="-78"/>
              </a:rPr>
              <a:t>.</a:t>
            </a:r>
            <a:endParaRPr dirty="0"/>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26 على ما يلي</a:t>
            </a:r>
            <a:r>
              <a:rPr lang="ar-LB" sz="1200" b="0" i="1" u="none" strike="noStrike" dirty="0">
                <a:latin typeface="Calibri"/>
                <a:ea typeface="Calibri"/>
                <a:cs typeface="Calibri"/>
                <a:sym typeface="Calibri"/>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يتمكن جميع الأطفال من الوصول الى خدمات المياه، والصرف الصحي، والنظافة الملائمة التي تدعم كرامتهم وتخفف من مخاطر العنف والاستغلال الجسديَين والجنسيَين.</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effectLst/>
                <a:latin typeface="Calibri" panose="020F0502020204030204" pitchFamily="34" charset="0"/>
                <a:ea typeface="Calibri" panose="020F0502020204030204" pitchFamily="34" charset="0"/>
              </a:rPr>
              <a:t>مجالات التعاون كثيرة، منها:</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تأمين خدمات المياه والصرف الصحي والنظافة في التدخلات في مجال حماية الطفل (في المدارس ومراكز/مساحات التعلم)</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الوقاية من التهديدات المتعلقة بأنشطة المياه والصرف الصحي والنظافة، التي يتعرض لها الأطفال (مثلاً، الوقوع في الحفر أو خزانات التعفين أو الآبار، والتعرض للدهس بواسطة شاحنات المياه، والتعرض للإصابة بواسطة آلات البناء الثقيلة في مواقع البناء غير المحمية، إلخ) + </a:t>
            </a:r>
            <a:r>
              <a:rPr lang="ar-SA" sz="1800" dirty="0">
                <a:solidFill>
                  <a:srgbClr val="000000"/>
                </a:solidFill>
                <a:effectLst/>
                <a:ea typeface="Calibri" panose="020F0502020204030204" pitchFamily="34" charset="0"/>
                <a:cs typeface="Simplified Arabic" panose="02020603050405020304" pitchFamily="18" charset="-78"/>
              </a:rPr>
              <a:t>تكييف مرافق المياه، والصرف الصحي، والنظافة حتى (أ</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يصبح من السهل الوصول إليها وحتى تصبح </a:t>
            </a:r>
            <a:r>
              <a:rPr lang="ar-LB" sz="1800" dirty="0">
                <a:solidFill>
                  <a:srgbClr val="000000"/>
                </a:solidFill>
                <a:effectLst/>
                <a:ea typeface="Calibri" panose="020F0502020204030204" pitchFamily="34" charset="0"/>
                <a:cs typeface="Simplified Arabic" panose="02020603050405020304" pitchFamily="18" charset="-78"/>
              </a:rPr>
              <a:t>آمنة، ومرئية، و</a:t>
            </a:r>
            <a:r>
              <a:rPr lang="ar-SA" sz="1800" dirty="0">
                <a:solidFill>
                  <a:srgbClr val="000000"/>
                </a:solidFill>
                <a:effectLst/>
                <a:ea typeface="Calibri" panose="020F0502020204030204" pitchFamily="34" charset="0"/>
                <a:cs typeface="Simplified Arabic" panose="02020603050405020304" pitchFamily="18" charset="-78"/>
              </a:rPr>
              <a:t>صديقة للطفل و(ب</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تخفف المخاطر المحتملة على الأطفال</a:t>
            </a:r>
            <a:r>
              <a:rPr lang="ar-LB" sz="1800" dirty="0">
                <a:solidFill>
                  <a:srgbClr val="000000"/>
                </a:solidFill>
                <a:effectLst/>
                <a:ea typeface="Calibri" panose="020F0502020204030204" pitchFamily="34" charset="0"/>
                <a:cs typeface="Simplified Arabic" panose="02020603050405020304" pitchFamily="18" charset="-78"/>
              </a:rPr>
              <a:t> والنساء</a:t>
            </a:r>
            <a:r>
              <a:rPr lang="ar-SA" sz="1800" dirty="0">
                <a:solidFill>
                  <a:srgbClr val="000000"/>
                </a:solidFill>
                <a:effectLst/>
                <a:ea typeface="Calibri" panose="020F0502020204030204" pitchFamily="34" charset="0"/>
                <a:cs typeface="Simplified Arabic" panose="02020603050405020304" pitchFamily="18" charset="-78"/>
              </a:rPr>
              <a:t> إلى حدها الأدنى</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يجب أخذ قدرات الأطفال </a:t>
            </a:r>
            <a:r>
              <a:rPr lang="ar-LB" sz="1800" dirty="0">
                <a:effectLst/>
                <a:ea typeface="Calibri" panose="020F0502020204030204" pitchFamily="34" charset="0"/>
                <a:cs typeface="Simplified Arabic" panose="02020603050405020304" pitchFamily="18" charset="-78"/>
              </a:rPr>
              <a:t>والنساء </a:t>
            </a:r>
            <a:r>
              <a:rPr lang="ar-SA" sz="1800" dirty="0">
                <a:effectLst/>
                <a:ea typeface="Calibri" panose="020F0502020204030204" pitchFamily="34" charset="0"/>
                <a:cs typeface="Simplified Arabic" panose="02020603050405020304" pitchFamily="18" charset="-78"/>
              </a:rPr>
              <a:t>الجسدية، وشواغل الحماية والسلامة في الاعتبار خلال تصميم، وبناء، ورصد مرافق المياه، والصرف الصحي، والنظافة</a:t>
            </a:r>
            <a:r>
              <a:rPr lang="ar-LB" sz="1800" dirty="0">
                <a:effectLst/>
                <a:ea typeface="Calibri" panose="020F0502020204030204" pitchFamily="34" charset="0"/>
                <a:cs typeface="Simplified Arabic" panose="02020603050405020304" pitchFamily="18" charset="-78"/>
              </a:rPr>
              <a:t> (أقصر مسافة سير، و</a:t>
            </a:r>
            <a:r>
              <a:rPr lang="ar-SA" sz="1800" dirty="0">
                <a:effectLst/>
                <a:ea typeface="Calibri" panose="020F0502020204030204" pitchFamily="34" charset="0"/>
                <a:cs typeface="Simplified Arabic" panose="02020603050405020304" pitchFamily="18" charset="-78"/>
              </a:rPr>
              <a:t>ملاءمة مستوعبات المياه مع عمر وحجم الأطفال،</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تجنب المراحيض المظلمة والحفر الكبيرة</a:t>
            </a:r>
            <a:r>
              <a:rPr lang="ar-LB" sz="1800" dirty="0">
                <a:effectLst/>
                <a:ea typeface="Calibri" panose="020F0502020204030204" pitchFamily="34" charset="0"/>
                <a:cs typeface="Simplified Arabic" panose="02020603050405020304" pitchFamily="18" charset="-78"/>
              </a:rPr>
              <a:t> للمراحيض، وتجنب المياه المفتوحة، و</a:t>
            </a:r>
            <a:r>
              <a:rPr lang="ar-SA" sz="1800" dirty="0">
                <a:effectLst/>
                <a:ea typeface="Calibri" panose="020F0502020204030204" pitchFamily="34" charset="0"/>
                <a:cs typeface="Simplified Arabic" panose="02020603050405020304" pitchFamily="18" charset="-78"/>
              </a:rPr>
              <a:t>توفير أضواء، و</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أو فوانيس، و/أو مشاعل ملائمة، تعمل على الطاقة الشمسية أو الكهربائية</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مراحيض ومرافق استحمام منفصلة </a:t>
            </a:r>
            <a:r>
              <a:rPr lang="ar-LB" sz="1800" dirty="0">
                <a:effectLst/>
                <a:ea typeface="Calibri" panose="020F0502020204030204" pitchFamily="34" charset="0"/>
                <a:cs typeface="Simplified Arabic" panose="02020603050405020304" pitchFamily="18" charset="-78"/>
              </a:rPr>
              <a:t>مع أقفال،...) </a:t>
            </a:r>
            <a:r>
              <a:rPr lang="ar-LB" sz="1800" dirty="0">
                <a:effectLst/>
                <a:latin typeface="Calibri" panose="020F0502020204030204" pitchFamily="34" charset="0"/>
                <a:ea typeface="Calibri" panose="020F0502020204030204" pitchFamily="34" charset="0"/>
              </a:rPr>
              <a:t>  </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rPr>
              <a:t> </a:t>
            </a:r>
            <a:r>
              <a:rPr lang="ar-SA" sz="1800" dirty="0">
                <a:solidFill>
                  <a:srgbClr val="000000"/>
                </a:solidFill>
                <a:effectLst/>
                <a:ea typeface="Calibri" panose="020F0502020204030204" pitchFamily="34" charset="0"/>
                <a:cs typeface="Simplified Arabic" panose="02020603050405020304" pitchFamily="18" charset="-78"/>
              </a:rPr>
              <a:t>تنفيذ تدخّلات ملائمة وآمنة في إدارة نظافة الدورة الشهرية لدى الفتيات</a:t>
            </a:r>
            <a:r>
              <a:rPr lang="ar-LB" sz="1800" dirty="0">
                <a:solidFill>
                  <a:srgbClr val="000000"/>
                </a:solidFill>
                <a:effectLst/>
                <a:ea typeface="Calibri" panose="020F0502020204030204" pitchFamily="34" charset="0"/>
                <a:cs typeface="Simplified Arabic" panose="02020603050405020304" pitchFamily="18" charset="-78"/>
              </a:rPr>
              <a:t>: الإدارة أو </a:t>
            </a:r>
            <a:r>
              <a:rPr lang="ar-SA" sz="1800" dirty="0">
                <a:effectLst/>
                <a:ea typeface="Calibri" panose="020F0502020204030204" pitchFamily="34" charset="0"/>
                <a:cs typeface="Simplified Arabic" panose="02020603050405020304" pitchFamily="18" charset="-78"/>
              </a:rPr>
              <a:t>الإمدادات أو المعلومات حول </a:t>
            </a:r>
            <a:r>
              <a:rPr lang="ar-LB" sz="1800" dirty="0">
                <a:effectLst/>
                <a:ea typeface="Calibri" panose="020F0502020204030204" pitchFamily="34" charset="0"/>
                <a:cs typeface="Simplified Arabic" panose="02020603050405020304" pitchFamily="18" charset="-78"/>
              </a:rPr>
              <a:t>أغراض</a:t>
            </a:r>
            <a:r>
              <a:rPr lang="ar-SA" sz="1800" dirty="0">
                <a:effectLst/>
                <a:ea typeface="Calibri" panose="020F0502020204030204" pitchFamily="34" charset="0"/>
                <a:cs typeface="Simplified Arabic" panose="02020603050405020304" pitchFamily="18" charset="-78"/>
              </a:rPr>
              <a:t> نظافة الدورة الشهرية</a:t>
            </a:r>
            <a:r>
              <a:rPr lang="ar-LB" sz="1800" dirty="0">
                <a:effectLst/>
                <a:ea typeface="Calibri" panose="020F0502020204030204" pitchFamily="34" charset="0"/>
                <a:cs typeface="Simplified Arabic" panose="02020603050405020304" pitchFamily="18" charset="-78"/>
              </a:rPr>
              <a:t> للأطفال بين 5 و10 سنوات، والمراهقين ما فوق 10 سنوات.</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ممارسات العناية بالنظافة المتعلقة بالأطفال من الولادة حتى عمر 4 سنوات: ال</a:t>
            </a:r>
            <a:r>
              <a:rPr lang="ar-SA" sz="1800" dirty="0">
                <a:effectLst/>
                <a:ea typeface="Calibri" panose="020F0502020204030204" pitchFamily="34" charset="0"/>
                <a:cs typeface="Simplified Arabic" panose="02020603050405020304" pitchFamily="18" charset="-78"/>
              </a:rPr>
              <a:t>تخلص من براز الرضع؛ </a:t>
            </a:r>
            <a:r>
              <a:rPr lang="ar-LB" sz="1800" dirty="0">
                <a:effectLst/>
                <a:ea typeface="Calibri" panose="020F0502020204030204" pitchFamily="34" charset="0"/>
                <a:cs typeface="Simplified Arabic" panose="02020603050405020304" pitchFamily="18" charset="-78"/>
              </a:rPr>
              <a:t>أو استخدام </a:t>
            </a:r>
            <a:r>
              <a:rPr lang="ar-SA" sz="1800" dirty="0">
                <a:effectLst/>
                <a:ea typeface="Calibri" panose="020F0502020204030204" pitchFamily="34" charset="0"/>
                <a:cs typeface="Simplified Arabic" panose="02020603050405020304" pitchFamily="18" charset="-78"/>
              </a:rPr>
              <a:t>الحفاضات التي يمكن التخلص منها أو الحفاضات القابلة لإعادة الاستعمال، </a:t>
            </a:r>
            <a:r>
              <a:rPr lang="ar-LB" sz="1800" dirty="0">
                <a:effectLst/>
                <a:ea typeface="Calibri" panose="020F0502020204030204" pitchFamily="34" charset="0"/>
                <a:cs typeface="Simplified Arabic" panose="02020603050405020304" pitchFamily="18" charset="-78"/>
              </a:rPr>
              <a:t>أو إدارة مسائل التبرز، أ</a:t>
            </a:r>
            <a:r>
              <a:rPr lang="ar-LB" sz="1800" dirty="0">
                <a:solidFill>
                  <a:srgbClr val="000000"/>
                </a:solidFill>
                <a:effectLst/>
                <a:ea typeface="Calibri" panose="020F0502020204030204" pitchFamily="34" charset="0"/>
                <a:cs typeface="Simplified Arabic" panose="02020603050405020304" pitchFamily="18" charset="-78"/>
              </a:rPr>
              <a:t>و الاحتكاك ب</a:t>
            </a:r>
            <a:r>
              <a:rPr lang="ar-SA" sz="1800" dirty="0">
                <a:solidFill>
                  <a:srgbClr val="000000"/>
                </a:solidFill>
                <a:effectLst/>
                <a:ea typeface="Calibri" panose="020F0502020204030204" pitchFamily="34" charset="0"/>
                <a:cs typeface="Simplified Arabic" panose="02020603050405020304" pitchFamily="18" charset="-78"/>
              </a:rPr>
              <a:t>الحيوانات والماشية</a:t>
            </a:r>
            <a:r>
              <a:rPr lang="ar-LB" sz="1800" dirty="0">
                <a:solidFill>
                  <a:srgbClr val="000000"/>
                </a:solidFill>
                <a:effectLst/>
                <a:ea typeface="Calibri" panose="020F0502020204030204" pitchFamily="34" charset="0"/>
                <a:cs typeface="Simplified Arabic" panose="02020603050405020304" pitchFamily="18" charset="-78"/>
              </a:rPr>
              <a:t>، أو بالتربة الملوثة أو براز الحيوانات...)</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الوقاية من عمالة الأطفال في الأنشطة المتعلقة بالمياه والصرف الصحي والنظافة (جمع المياه، وحملات تنظيف النفايات الصلبة، وتنظيف المراحيض، وتنظيف أنابيب/قنوات التصريف، وسائقو شاحنات المياه دون السن القانونية، إلخ)</a:t>
            </a:r>
          </a:p>
          <a:p>
            <a:pPr marL="0" marR="0" lvl="0" indent="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ar-LB" sz="18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800" dirty="0">
                <a:effectLst/>
                <a:ea typeface="Calibri" panose="020F0502020204030204" pitchFamily="34" charset="0"/>
                <a:cs typeface="Simplified Arabic" panose="02020603050405020304" pitchFamily="18" charset="-78"/>
              </a:rPr>
              <a:t> </a:t>
            </a:r>
            <a:r>
              <a:rPr lang="ar-LB" sz="1800" b="1" dirty="0">
                <a:latin typeface="Arial"/>
                <a:ea typeface="Arial"/>
                <a:cs typeface="Arial"/>
                <a:sym typeface="Arial"/>
              </a:rPr>
              <a:t>إطلاق المناقشة: </a:t>
            </a:r>
            <a:r>
              <a:rPr lang="ar-LB" sz="1800" b="0" dirty="0">
                <a:latin typeface="Arial"/>
                <a:ea typeface="Arial"/>
                <a:cs typeface="Arial"/>
                <a:sym typeface="Arial"/>
              </a:rPr>
              <a:t>على أي مواضيع يجب تدريب </a:t>
            </a:r>
            <a:r>
              <a:rPr lang="ar-SA" sz="1800" dirty="0">
                <a:effectLst/>
                <a:ea typeface="Calibri" panose="020F0502020204030204" pitchFamily="34" charset="0"/>
                <a:cs typeface="Simplified Arabic" panose="02020603050405020304" pitchFamily="18" charset="-78"/>
              </a:rPr>
              <a:t>العاملين في مجال</a:t>
            </a:r>
            <a:r>
              <a:rPr lang="ar-LB" sz="1800" dirty="0">
                <a:effectLst/>
                <a:ea typeface="Calibri" panose="020F0502020204030204" pitchFamily="34" charset="0"/>
                <a:cs typeface="Simplified Arabic" panose="02020603050405020304" pitchFamily="18" charset="-78"/>
              </a:rPr>
              <a:t>َي</a:t>
            </a:r>
            <a:r>
              <a:rPr lang="ar-SA" sz="1800" dirty="0">
                <a:effectLst/>
                <a:ea typeface="Calibri" panose="020F0502020204030204" pitchFamily="34" charset="0"/>
                <a:cs typeface="Simplified Arabic" panose="02020603050405020304" pitchFamily="18" charset="-78"/>
              </a:rPr>
              <a:t> حماية الطفل</a:t>
            </a:r>
            <a:r>
              <a:rPr lang="ar-LB" sz="1800" dirty="0">
                <a:effectLst/>
                <a:ea typeface="Calibri" panose="020F0502020204030204" pitchFamily="34" charset="0"/>
                <a:cs typeface="Simplified Arabic" panose="02020603050405020304" pitchFamily="18" charset="-78"/>
              </a:rPr>
              <a:t> وا</a:t>
            </a:r>
            <a:r>
              <a:rPr lang="ar-SA" sz="1800" dirty="0">
                <a:effectLst/>
                <a:ea typeface="Calibri" panose="020F0502020204030204" pitchFamily="34" charset="0"/>
                <a:cs typeface="Simplified Arabic" panose="02020603050405020304" pitchFamily="18" charset="-78"/>
              </a:rPr>
              <a:t>لمياه، والصرف الصحي، والنظافة</a:t>
            </a:r>
            <a:r>
              <a:rPr lang="ar-LB" sz="1800" b="0" i="0" u="none" strike="noStrike" cap="none" dirty="0">
                <a:solidFill>
                  <a:srgbClr val="000000"/>
                </a:solidFill>
                <a:latin typeface="Arial"/>
                <a:ea typeface="Arial"/>
                <a:cs typeface="Arial"/>
                <a:sym typeface="Arial"/>
              </a:rPr>
              <a:t>؟</a:t>
            </a:r>
          </a:p>
          <a:p>
            <a:pPr marL="0" marR="0" algn="just" rtl="1">
              <a:lnSpc>
                <a:spcPct val="106000"/>
              </a:lnSpc>
              <a:spcBef>
                <a:spcPts val="0"/>
              </a:spcBef>
              <a:spcAft>
                <a:spcPts val="800"/>
              </a:spcAft>
            </a:pPr>
            <a:r>
              <a:rPr lang="ar-LB" sz="1800"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يجب تدريب العاملين في مجال حماية الطفل على الممارسات الأساسية للمياه، والصرف الصحي، والنظافة، بما في ذلك</a:t>
            </a:r>
            <a:r>
              <a:rPr lang="ar-SY" sz="1800" dirty="0">
                <a:effectLst/>
                <a:ea typeface="Calibri" panose="020F0502020204030204" pitchFamily="34" charset="0"/>
                <a:cs typeface="Simplified Arabic" panose="02020603050405020304" pitchFamily="18" charset="-78"/>
              </a:rPr>
              <a:t>:</a:t>
            </a:r>
            <a:endParaRPr lang="ar-LB" sz="1800" dirty="0">
              <a:latin typeface="Arial" panose="020B0604020202020204" pitchFamily="34" charset="0"/>
              <a:ea typeface="Arial"/>
              <a:cs typeface="Arial" panose="020B0604020202020204" pitchFamily="34" charset="0"/>
              <a:sym typeface="Arial"/>
            </a:endParaRPr>
          </a:p>
          <a:p>
            <a:pPr marL="57150" marR="0" indent="-285750" algn="just" rtl="1">
              <a:lnSpc>
                <a:spcPct val="106000"/>
              </a:lnSpc>
              <a:spcBef>
                <a:spcPts val="0"/>
              </a:spcBef>
              <a:spcAft>
                <a:spcPts val="800"/>
              </a:spcAft>
              <a:buFont typeface="Arial" panose="020B0604020202020204" pitchFamily="34" charset="0"/>
              <a:buChar char="•"/>
            </a:pPr>
            <a:r>
              <a:rPr lang="ar-LB" sz="1800" dirty="0">
                <a:effectLst/>
                <a:latin typeface="Arial" panose="020B0604020202020204" pitchFamily="34" charset="0"/>
                <a:ea typeface="Calibri" panose="020F0502020204030204" pitchFamily="34" charset="0"/>
                <a:cs typeface="Arial" panose="020B0604020202020204" pitchFamily="34" charset="0"/>
                <a:sym typeface="Arial"/>
              </a:rPr>
              <a:t>تحديد وإحالة الأسر المعرضة لخطر</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الأمراض</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أ</a:t>
            </a:r>
            <a:r>
              <a:rPr lang="ar-SA" sz="1800" dirty="0">
                <a:solidFill>
                  <a:srgbClr val="000000"/>
                </a:solidFill>
                <a:effectLst/>
                <a:ea typeface="Calibri" panose="020F0502020204030204" pitchFamily="34" charset="0"/>
                <a:cs typeface="Simplified Arabic" panose="02020603050405020304" pitchFamily="18" charset="-78"/>
              </a:rPr>
              <a:t>و</a:t>
            </a:r>
            <a:r>
              <a:rPr lang="ar-LB"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العدوى المرتبطة بالمياه</a:t>
            </a:r>
            <a:r>
              <a:rPr lang="ar-LB" sz="1800" dirty="0">
                <a:solidFill>
                  <a:srgbClr val="000000"/>
                </a:solidFill>
                <a:effectLst/>
                <a:ea typeface="Calibri" panose="020F0502020204030204" pitchFamily="34" charset="0"/>
                <a:cs typeface="Simplified Arabic" panose="02020603050405020304" pitchFamily="18" charset="-78"/>
              </a:rPr>
              <a:t> والصرف الصحي والنظافة؛</a:t>
            </a:r>
          </a:p>
          <a:p>
            <a:pPr marL="57150" marR="0" indent="-285750" algn="just" rtl="1">
              <a:lnSpc>
                <a:spcPct val="106000"/>
              </a:lnSpc>
              <a:spcBef>
                <a:spcPts val="0"/>
              </a:spcBef>
              <a:spcAft>
                <a:spcPts val="800"/>
              </a:spcAft>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رسائل </a:t>
            </a:r>
            <a:r>
              <a:rPr lang="ar-SA" sz="1800" dirty="0">
                <a:solidFill>
                  <a:srgbClr val="000000"/>
                </a:solidFill>
                <a:effectLst/>
                <a:ea typeface="Calibri" panose="020F0502020204030204" pitchFamily="34" charset="0"/>
                <a:cs typeface="Simplified Arabic" panose="02020603050405020304" pitchFamily="18" charset="-78"/>
              </a:rPr>
              <a:t>منقذة للحياة، ورسائل خاصة بالإعاقة والنوع الاجتماعي</a:t>
            </a:r>
            <a:r>
              <a:rPr lang="ar-LB" sz="1800" dirty="0">
                <a:solidFill>
                  <a:srgbClr val="000000"/>
                </a:solidFill>
                <a:effectLst/>
                <a:ea typeface="Calibri" panose="020F0502020204030204" pitchFamily="34" charset="0"/>
                <a:cs typeface="Simplified Arabic" panose="02020603050405020304" pitchFamily="18" charset="-78"/>
              </a:rPr>
              <a:t>، في مجال المياه والصرف الصحي والنظافة؛  </a:t>
            </a:r>
          </a:p>
          <a:p>
            <a:pPr marL="57150" marR="0" indent="-28575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غسل اليدين والوجه والجسد؛</a:t>
            </a:r>
            <a:endParaRPr lang="ar-LB" sz="180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التعامل الآمن مع المياه والطعام؛</a:t>
            </a:r>
            <a:endParaRPr lang="ar-LB" sz="180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إدارة نظافة الدورة الشهرية؛</a:t>
            </a:r>
            <a:endParaRPr lang="ar-LB" sz="180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التخلص الملائم من البراز والفوط الصحية؛</a:t>
            </a:r>
            <a:endParaRPr lang="ar-LB" sz="180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إدارة التصريف والنفايات</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8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يجب تدريب العاملين في مجال المياه، والصرف الصحي، والنظافة على المعلومات الأساسية عن حماية الطفل، مثل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effectLst/>
                <a:latin typeface="Arial" panose="020B0604020202020204" pitchFamily="34" charset="0"/>
                <a:ea typeface="Calibri" panose="020F0502020204030204" pitchFamily="34" charset="0"/>
                <a:cs typeface="Arial" panose="020B0604020202020204" pitchFamily="34" charset="0"/>
                <a:sym typeface="Arial"/>
              </a:rPr>
              <a:t>تحديد وإحالة الأسر المعرضة لخطر شواغل حماية الطفل؛</a:t>
            </a:r>
          </a:p>
          <a:p>
            <a:pPr marL="0" marR="0" algn="just" rtl="1">
              <a:lnSpc>
                <a:spcPct val="106000"/>
              </a:lnSpc>
              <a:spcBef>
                <a:spcPts val="0"/>
              </a:spcBef>
              <a:spcAft>
                <a:spcPts val="800"/>
              </a:spcAft>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تمثيل</a:t>
            </a:r>
            <a:r>
              <a:rPr lang="ar-LB" sz="1800" dirty="0">
                <a:solidFill>
                  <a:srgbClr val="000000"/>
                </a:solidFill>
                <a:effectLst/>
                <a:ea typeface="Calibri" panose="020F0502020204030204" pitchFamily="34" charset="0"/>
                <a:cs typeface="Simplified Arabic" panose="02020603050405020304" pitchFamily="18" charset="-78"/>
              </a:rPr>
              <a:t> والمشاركة</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ملائم</a:t>
            </a:r>
            <a:r>
              <a:rPr lang="ar-LB" sz="1800" dirty="0">
                <a:solidFill>
                  <a:srgbClr val="000000"/>
                </a:solidFill>
                <a:effectLst/>
                <a:ea typeface="Calibri" panose="020F0502020204030204" pitchFamily="34" charset="0"/>
                <a:cs typeface="Simplified Arabic" panose="02020603050405020304" pitchFamily="18" charset="-78"/>
              </a:rPr>
              <a:t>ان</a:t>
            </a:r>
            <a:r>
              <a:rPr lang="ar-SA" sz="1800" dirty="0">
                <a:solidFill>
                  <a:srgbClr val="000000"/>
                </a:solidFill>
                <a:effectLst/>
                <a:ea typeface="Calibri" panose="020F0502020204030204" pitchFamily="34" charset="0"/>
                <a:cs typeface="Simplified Arabic" panose="02020603050405020304" pitchFamily="18" charset="-78"/>
              </a:rPr>
              <a:t> للأطفال في عمليات صنع القرار، وفي هيكليات المشاركة المجتمعية المتعلقة بالمياه، والصرف الصحي، والنظافة</a:t>
            </a:r>
            <a:endParaRPr lang="ar-LB" sz="1800" dirty="0">
              <a:solidFill>
                <a:srgbClr val="000000"/>
              </a:solidFill>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آليات إحالة لحماية الطفل، تكون صديقة للطفل، ومتعددة القطاعات</a:t>
            </a:r>
            <a:r>
              <a:rPr lang="ar-LB" sz="1800" dirty="0">
                <a:solidFill>
                  <a:srgbClr val="000000"/>
                </a:solidFill>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المخاطر التي يمكن أن يتعرض لها الأطفال بالقرب من مرافق المياه، والصرف الصحي، والنظافة؛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الإسعافات الأولية النفسية؛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م</a:t>
            </a:r>
            <a:r>
              <a:rPr lang="ar-SA" sz="1100" dirty="0">
                <a:solidFill>
                  <a:srgbClr val="000000"/>
                </a:solidFill>
                <a:effectLst/>
                <a:latin typeface="Noto Sans Symbols"/>
                <a:ea typeface="Noto Sans Symbols"/>
                <a:cs typeface="Simplified Arabic" panose="02020603050405020304" pitchFamily="18" charset="-78"/>
              </a:rPr>
              <a:t>هارات التواصل الصديقة للطفل؛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LB" sz="1100" dirty="0">
                <a:solidFill>
                  <a:srgbClr val="000000"/>
                </a:solidFill>
                <a:effectLst/>
                <a:latin typeface="Noto Sans Symbols"/>
                <a:ea typeface="Noto Sans Symbols"/>
                <a:cs typeface="Simplified Arabic" panose="02020603050405020304" pitchFamily="18" charset="-78"/>
              </a:rPr>
              <a:t>سياسات وإجراءات الصون؛</a:t>
            </a: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آليات </a:t>
            </a:r>
            <a:r>
              <a:rPr lang="ar-LB" sz="1100" dirty="0">
                <a:solidFill>
                  <a:srgbClr val="000000"/>
                </a:solidFill>
                <a:effectLst/>
                <a:latin typeface="Noto Sans Symbols"/>
                <a:ea typeface="Noto Sans Symbols"/>
                <a:cs typeface="Simplified Arabic" panose="02020603050405020304" pitchFamily="18" charset="-78"/>
              </a:rPr>
              <a:t>ال</a:t>
            </a:r>
            <a:r>
              <a:rPr lang="ar-SA" sz="1100" dirty="0">
                <a:solidFill>
                  <a:srgbClr val="000000"/>
                </a:solidFill>
                <a:effectLst/>
                <a:latin typeface="Noto Sans Symbols"/>
                <a:ea typeface="Noto Sans Symbols"/>
                <a:cs typeface="Simplified Arabic" panose="02020603050405020304" pitchFamily="18" charset="-78"/>
              </a:rPr>
              <a:t>إحالة</a:t>
            </a:r>
            <a:r>
              <a:rPr lang="ar-LB" sz="1100" dirty="0">
                <a:solidFill>
                  <a:srgbClr val="000000"/>
                </a:solidFill>
                <a:effectLst/>
                <a:latin typeface="Noto Sans Symbols"/>
                <a:ea typeface="Noto Sans Symbols"/>
                <a:cs typeface="Simplified Arabic" panose="02020603050405020304" pitchFamily="18" charset="-78"/>
              </a:rPr>
              <a:t> في مجال</a:t>
            </a:r>
            <a:r>
              <a:rPr lang="ar-SA" sz="1100" dirty="0">
                <a:solidFill>
                  <a:srgbClr val="000000"/>
                </a:solidFill>
                <a:effectLst/>
                <a:latin typeface="Noto Sans Symbols"/>
                <a:ea typeface="Noto Sans Symbols"/>
                <a:cs typeface="Simplified Arabic" panose="02020603050405020304" pitchFamily="18" charset="-78"/>
              </a:rPr>
              <a:t> حماية الطفل</a:t>
            </a:r>
            <a:r>
              <a:rPr lang="ar-SY" sz="1100" dirty="0">
                <a:solidFill>
                  <a:srgbClr val="000000"/>
                </a:solidFill>
                <a:effectLst/>
                <a:latin typeface="Noto Sans Symbols"/>
                <a:ea typeface="Noto Sans Symbols"/>
                <a:cs typeface="Simplified Arabic" panose="02020603050405020304" pitchFamily="18" charset="-78"/>
              </a:rPr>
              <a:t>.</a:t>
            </a:r>
            <a:endParaRPr dirty="0"/>
          </a:p>
        </p:txBody>
      </p:sp>
      <p:sp>
        <p:nvSpPr>
          <p:cNvPr id="233" name="Google Shape;2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ar-LB" i="0" dirty="0"/>
              <a:t>هذا ملخص عن المناقشة، في حال أراد المشاركون تدوين رؤوس الأقلام، و/أو احتاجوا إلى رؤيتها.</a:t>
            </a:r>
          </a:p>
          <a:p>
            <a:pPr marL="457200" marR="0" lvl="0" indent="-228600" algn="r" rtl="1">
              <a:lnSpc>
                <a:spcPct val="100000"/>
              </a:lnSpc>
              <a:spcBef>
                <a:spcPts val="0"/>
              </a:spcBef>
              <a:spcAft>
                <a:spcPts val="0"/>
              </a:spcAft>
              <a:buSzPts val="1400"/>
              <a:buNone/>
            </a:pPr>
            <a:r>
              <a:rPr lang="ar-LB" i="0" dirty="0"/>
              <a:t>يمكنكم أن تتخطوا شريحة العرض هذه إذا لم تكن ضرورية.</a:t>
            </a:r>
          </a:p>
          <a:p>
            <a:pPr marL="457200" marR="0" lvl="0" indent="-228600" algn="r" rtl="1">
              <a:lnSpc>
                <a:spcPct val="100000"/>
              </a:lnSpc>
              <a:spcBef>
                <a:spcPts val="0"/>
              </a:spcBef>
              <a:spcAft>
                <a:spcPts val="0"/>
              </a:spcAft>
              <a:buSzPts val="1400"/>
              <a:buNone/>
            </a:pPr>
            <a:endParaRPr lang="ar-LB" i="0" dirty="0"/>
          </a:p>
          <a:p>
            <a:pPr marL="457200" marR="0" lvl="0" indent="-228600" algn="r" rtl="1">
              <a:lnSpc>
                <a:spcPct val="100000"/>
              </a:lnSpc>
              <a:spcBef>
                <a:spcPts val="0"/>
              </a:spcBef>
              <a:spcAft>
                <a:spcPts val="0"/>
              </a:spcAft>
              <a:buSzPts val="1400"/>
              <a:buNone/>
            </a:pPr>
            <a:r>
              <a:rPr lang="ar-LB" i="0" dirty="0"/>
              <a:t> عن المياه، والصرف الصحي، والنظافة / عمليات </a:t>
            </a:r>
            <a:r>
              <a:rPr lang="ar-LB" b="1" i="0" dirty="0"/>
              <a:t>التقييم</a:t>
            </a:r>
            <a:r>
              <a:rPr lang="ar-LB" i="0" dirty="0"/>
              <a:t> المشتركة التي تركز على الاحتياجات المحددة للأطفال والمراهقين (من خلال مناقشات مجموعات التركيز الصديقة للطفل مثلاً) لجهة إمكانية الوصول إلى مرافق المياه، والصرف الصحي، والنظافة، وتصميم هذه المرافق، إلى جانب التدابير لتعزيز النظافة</a:t>
            </a:r>
          </a:p>
          <a:p>
            <a:pPr marL="457200" marR="0" lvl="0" indent="-228600" algn="r" rtl="1">
              <a:lnSpc>
                <a:spcPct val="100000"/>
              </a:lnSpc>
              <a:spcBef>
                <a:spcPts val="0"/>
              </a:spcBef>
              <a:spcAft>
                <a:spcPts val="0"/>
              </a:spcAft>
              <a:buSzPts val="1400"/>
              <a:buNone/>
            </a:pPr>
            <a:r>
              <a:rPr lang="ar-LB" i="0" dirty="0"/>
              <a:t>عن </a:t>
            </a:r>
            <a:r>
              <a:rPr lang="ar-LB" b="1" i="0" dirty="0"/>
              <a:t>الرصد</a:t>
            </a:r>
            <a:r>
              <a:rPr lang="ar-LB" i="0" dirty="0"/>
              <a:t> في مجال المياه، والصرف الصحي، والنظافة الذي يركز على الاحتياجات المحددة للأطفال والمراهقين (في مقابل الاحتياجات على مستوى الأسرة أو المجتمع المحلي)  </a:t>
            </a:r>
          </a:p>
          <a:p>
            <a:pPr marL="457200" marR="0" lvl="0" indent="-228600" algn="r" rtl="1">
              <a:lnSpc>
                <a:spcPct val="100000"/>
              </a:lnSpc>
              <a:spcBef>
                <a:spcPts val="0"/>
              </a:spcBef>
              <a:spcAft>
                <a:spcPts val="0"/>
              </a:spcAft>
              <a:buSzPts val="1400"/>
              <a:buNone/>
            </a:pPr>
            <a:r>
              <a:rPr lang="ar-LB" i="0" dirty="0"/>
              <a:t>عن الوقاية من </a:t>
            </a:r>
            <a:r>
              <a:rPr lang="ar-LB" b="1" i="0" dirty="0"/>
              <a:t>عمالة الأطفال </a:t>
            </a:r>
            <a:r>
              <a:rPr lang="ar-LB" i="0" dirty="0"/>
              <a:t>المتعلقة بأنشطة المياه، والصرف الصحي، والنظافة (مثلاً، حمل كميات كبيرة من المياه خلال جمع المياه، و</a:t>
            </a:r>
            <a:r>
              <a:rPr lang="ar-LB" sz="1200" dirty="0">
                <a:effectLst/>
                <a:ea typeface="Calibri" panose="020F0502020204030204" pitchFamily="34" charset="0"/>
                <a:cs typeface="Simplified Arabic" panose="02020603050405020304" pitchFamily="18" charset="-78"/>
              </a:rPr>
              <a:t>وحملات تنظيف النفايات الصلبة، وتنظيف المراحيض، وتنظيف أنابيب/قنوات التصريف، وسائقو شاحنات المياه دون السن القانونية، إلخ)</a:t>
            </a:r>
          </a:p>
          <a:p>
            <a:pPr marL="457200" marR="0" lvl="0" indent="-228600" algn="r" rtl="1">
              <a:lnSpc>
                <a:spcPct val="100000"/>
              </a:lnSpc>
              <a:spcBef>
                <a:spcPts val="0"/>
              </a:spcBef>
              <a:spcAft>
                <a:spcPts val="0"/>
              </a:spcAft>
              <a:buSzPts val="1400"/>
              <a:buNone/>
            </a:pPr>
            <a:r>
              <a:rPr lang="ar-LB" sz="1200" i="0" dirty="0">
                <a:effectLst/>
                <a:cs typeface="Simplified Arabic" panose="02020603050405020304" pitchFamily="18" charset="-78"/>
              </a:rPr>
              <a:t>عن الوقاية من مخاطر </a:t>
            </a:r>
            <a:r>
              <a:rPr lang="ar-LB" sz="1200" b="1" i="0" dirty="0">
                <a:effectLst/>
                <a:cs typeface="Simplified Arabic" panose="02020603050405020304" pitchFamily="18" charset="-78"/>
              </a:rPr>
              <a:t>حماية الطفل </a:t>
            </a:r>
            <a:r>
              <a:rPr lang="ar-LB" sz="1200" i="0" dirty="0">
                <a:effectLst/>
                <a:cs typeface="Simplified Arabic" panose="02020603050405020304" pitchFamily="18" charset="-78"/>
              </a:rPr>
              <a:t>المتعلقة بأنشطة </a:t>
            </a:r>
            <a:r>
              <a:rPr lang="ar-LB" i="0" dirty="0"/>
              <a:t>المياه، والصرف الصحي، والنظافة (</a:t>
            </a:r>
            <a:r>
              <a:rPr lang="ar-LB" sz="1200" dirty="0">
                <a:effectLst/>
                <a:latin typeface="Calibri" panose="020F0502020204030204" pitchFamily="34" charset="0"/>
                <a:ea typeface="Calibri" panose="020F0502020204030204" pitchFamily="34" charset="0"/>
              </a:rPr>
              <a:t>مثلاً، الوقوع في الحفر أو خزانات التعفين أو الآبار، والتعرض للدهس بواسطة شاحنات المياه، والتعرض للإصابة بواسطة آلات البناء الثقيلة في مواقع البناء غير المحمية، إلخ)</a:t>
            </a:r>
          </a:p>
          <a:p>
            <a:pPr marL="457200" marR="0" lvl="0" indent="-228600" algn="r" rtl="1">
              <a:lnSpc>
                <a:spcPct val="100000"/>
              </a:lnSpc>
              <a:spcBef>
                <a:spcPts val="0"/>
              </a:spcBef>
              <a:spcAft>
                <a:spcPts val="0"/>
              </a:spcAft>
              <a:buSzPts val="1400"/>
              <a:buNone/>
            </a:pPr>
            <a:endParaRPr lang="ar-LB" sz="1200" dirty="0">
              <a:effectLst/>
              <a:latin typeface="Calibri" panose="020F0502020204030204" pitchFamily="34" charset="0"/>
              <a:ea typeface="Calibri" panose="020F0502020204030204" pitchFamily="34" charset="0"/>
            </a:endParaRPr>
          </a:p>
          <a:p>
            <a:pPr marL="457200" marR="0" lvl="0" indent="-228600" algn="r" rtl="1">
              <a:lnSpc>
                <a:spcPct val="100000"/>
              </a:lnSpc>
              <a:spcBef>
                <a:spcPts val="0"/>
              </a:spcBef>
              <a:spcAft>
                <a:spcPts val="0"/>
              </a:spcAft>
              <a:buSzPts val="1400"/>
              <a:buNone/>
            </a:pPr>
            <a:r>
              <a:rPr lang="ar-LB" sz="1200" dirty="0">
                <a:effectLst/>
                <a:latin typeface="Calibri" panose="020F0502020204030204" pitchFamily="34" charset="0"/>
                <a:ea typeface="Calibri" panose="020F0502020204030204" pitchFamily="34" charset="0"/>
              </a:rPr>
              <a:t>عن الإرشادات إلى المنصات الإنسانية الوطنية لتنسيق المياه، والصرف الصحي، والنظافة، من أجل دمج حماية الطفل في</a:t>
            </a:r>
            <a:r>
              <a:rPr lang="ar-LB" dirty="0"/>
              <a:t> </a:t>
            </a:r>
            <a:r>
              <a:rPr lang="ar-LB" b="1" dirty="0"/>
              <a:t>النظرة العامة على الاحتياجات الإنسانية/دورة البرامج الإنسانية</a:t>
            </a:r>
            <a:endParaRPr lang="ar-LB" sz="1200" b="1" dirty="0">
              <a:effectLst/>
              <a:latin typeface="Calibri" panose="020F0502020204030204" pitchFamily="34" charset="0"/>
              <a:ea typeface="Calibri" panose="020F0502020204030204" pitchFamily="34" charset="0"/>
            </a:endParaRPr>
          </a:p>
          <a:p>
            <a:pPr marL="457200" marR="0" lvl="0" indent="-228600" algn="r" rtl="1">
              <a:lnSpc>
                <a:spcPct val="100000"/>
              </a:lnSpc>
              <a:spcBef>
                <a:spcPts val="0"/>
              </a:spcBef>
              <a:spcAft>
                <a:spcPts val="0"/>
              </a:spcAft>
              <a:buSzPts val="1400"/>
              <a:buNone/>
            </a:pPr>
            <a:r>
              <a:rPr lang="ar-LB" i="0" dirty="0"/>
              <a:t>دمج حماية الطفل في رزمة التدريب على </a:t>
            </a:r>
            <a:r>
              <a:rPr lang="ar-LB" b="1" i="0" dirty="0"/>
              <a:t>التنسيق الأساسي </a:t>
            </a:r>
            <a:r>
              <a:rPr lang="ar-LB" i="0" dirty="0"/>
              <a:t>في مجال المياه، والصرف الصحي، والنظافة. </a:t>
            </a:r>
          </a:p>
          <a:p>
            <a:pPr marL="457200" marR="0" lvl="0" indent="-228600" algn="r" rtl="1">
              <a:lnSpc>
                <a:spcPct val="100000"/>
              </a:lnSpc>
              <a:spcBef>
                <a:spcPts val="0"/>
              </a:spcBef>
              <a:spcAft>
                <a:spcPts val="0"/>
              </a:spcAft>
              <a:buSzPts val="1400"/>
              <a:buNone/>
            </a:pPr>
            <a:endParaRPr lang="ar-LB" i="0" dirty="0"/>
          </a:p>
          <a:p>
            <a:pPr marL="457200" marR="0" lvl="0" indent="-228600" algn="r" rtl="1">
              <a:lnSpc>
                <a:spcPct val="100000"/>
              </a:lnSpc>
              <a:spcBef>
                <a:spcPts val="0"/>
              </a:spcBef>
              <a:spcAft>
                <a:spcPts val="0"/>
              </a:spcAft>
              <a:buSzPts val="1400"/>
              <a:buNone/>
            </a:pPr>
            <a:r>
              <a:rPr lang="ar-LB" i="0" dirty="0"/>
              <a:t>القسم الموجود إلى يمين شريحة العرض مشروح بالتفصيل في الشريحة السابقة، تحت عنوان إطلاق المناقشة.</a:t>
            </a:r>
          </a:p>
        </p:txBody>
      </p:sp>
      <p:sp>
        <p:nvSpPr>
          <p:cNvPr id="249" name="Google Shape;24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26</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BE82D6C4-0FD8-0944-C9F4-B75345764300}"/>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53274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6894"/>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199" y="365125"/>
            <a:ext cx="100039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26</a:t>
            </a:r>
            <a:endParaRPr dirty="0"/>
          </a:p>
        </p:txBody>
      </p:sp>
      <p:sp>
        <p:nvSpPr>
          <p:cNvPr id="221" name="Google Shape;221;p11"/>
          <p:cNvSpPr txBox="1">
            <a:spLocks noGrp="1"/>
          </p:cNvSpPr>
          <p:nvPr>
            <p:ph type="body" idx="1"/>
          </p:nvPr>
        </p:nvSpPr>
        <p:spPr>
          <a:xfrm>
            <a:off x="885496" y="1655540"/>
            <a:ext cx="10244328" cy="3524985"/>
          </a:xfrm>
          <a:prstGeom prst="rect">
            <a:avLst/>
          </a:prstGeom>
          <a:noFill/>
          <a:ln>
            <a:noFill/>
          </a:ln>
        </p:spPr>
        <p:txBody>
          <a:bodyPr spcFirstLastPara="1" wrap="square" lIns="91425" tIns="45700" rIns="91425" bIns="45700" anchor="t" anchorCtr="0">
            <a:normAutofit lnSpcReduction="10000"/>
          </a:bodyPr>
          <a:lstStyle/>
          <a:p>
            <a:pPr lvl="0" algn="r" rtl="1"/>
            <a:r>
              <a:rPr lang="ar-SA" dirty="0">
                <a:ea typeface="Calibri" panose="020F0502020204030204" pitchFamily="34" charset="0"/>
                <a:cs typeface="Simplified Arabic" panose="02020603050405020304" pitchFamily="18" charset="-78"/>
              </a:rPr>
              <a:t>احتياجات الأطفال المتشابكة </a:t>
            </a:r>
            <a:endParaRPr lang="ar-LB" dirty="0">
              <a:ea typeface="Calibri" panose="020F0502020204030204" pitchFamily="34" charset="0"/>
              <a:cs typeface="Simplified Arabic" panose="02020603050405020304" pitchFamily="18" charset="-78"/>
            </a:endParaRPr>
          </a:p>
          <a:p>
            <a:pPr lvl="0" algn="r" rtl="1"/>
            <a:r>
              <a:rPr lang="ar-SA" dirty="0">
                <a:ea typeface="Calibri" panose="020F0502020204030204" pitchFamily="34" charset="0"/>
                <a:cs typeface="Simplified Arabic" panose="02020603050405020304" pitchFamily="18" charset="-78"/>
              </a:rPr>
              <a:t>المسؤولية الجماعية </a:t>
            </a:r>
            <a:r>
              <a:rPr lang="ar-LB" dirty="0">
                <a:ea typeface="Calibri" panose="020F0502020204030204" pitchFamily="34" charset="0"/>
                <a:cs typeface="Simplified Arabic" panose="02020603050405020304" pitchFamily="18" charset="-78"/>
              </a:rPr>
              <a:t>= المكانة المركزية للحماية</a:t>
            </a:r>
          </a:p>
          <a:p>
            <a:pPr lvl="0" algn="r" rtl="1"/>
            <a:r>
              <a:rPr lang="ar-LB" dirty="0">
                <a:solidFill>
                  <a:schemeClr val="dk2"/>
                </a:solidFill>
              </a:rPr>
              <a:t>الأثر العالي الجودة أكثر</a:t>
            </a:r>
          </a:p>
          <a:p>
            <a:pPr marL="50800" lvl="0" indent="0" algn="r" rtl="1">
              <a:buNone/>
            </a:pPr>
            <a:endParaRPr lang="ar-LB" dirty="0">
              <a:solidFill>
                <a:schemeClr val="dk2"/>
              </a:solidFill>
            </a:endParaRPr>
          </a:p>
          <a:p>
            <a:pPr algn="r" rtl="1"/>
            <a:r>
              <a:rPr lang="ar-LB" dirty="0">
                <a:solidFill>
                  <a:schemeClr val="dk2"/>
                </a:solidFill>
              </a:rPr>
              <a:t>الممارسات والخدمات والمرافق والتدخلات الخاصة بمجال المياه والصرف الصحي والنظافة، يجب أن تكون مكيفة مع احتياجات الأطفال </a:t>
            </a:r>
          </a:p>
          <a:p>
            <a:pPr algn="r" rtl="1"/>
            <a:r>
              <a:rPr lang="ar-LB" dirty="0">
                <a:solidFill>
                  <a:schemeClr val="dk2"/>
                </a:solidFill>
              </a:rPr>
              <a:t>التغير السلوكي</a:t>
            </a:r>
            <a:endParaRPr dirty="0">
              <a:solidFill>
                <a:schemeClr val="dk2"/>
              </a:solidFill>
            </a:endParaRPr>
          </a:p>
          <a:p>
            <a:pPr marL="457200" lvl="0" indent="-279400" algn="l" rtl="0">
              <a:lnSpc>
                <a:spcPct val="90000"/>
              </a:lnSpc>
              <a:spcBef>
                <a:spcPts val="0"/>
              </a:spcBef>
              <a:spcAft>
                <a:spcPts val="0"/>
              </a:spcAft>
              <a:buClr>
                <a:schemeClr val="accent3"/>
              </a:buClr>
              <a:buSzPts val="2800"/>
              <a:buNone/>
            </a:pPr>
            <a:endParaRPr sz="2800" dirty="0">
              <a:solidFill>
                <a:schemeClr val="dk2"/>
              </a:solidFill>
            </a:endParaRPr>
          </a:p>
          <a:p>
            <a:pPr marL="457200" lvl="0" indent="-279400" algn="l" rtl="0">
              <a:lnSpc>
                <a:spcPct val="90000"/>
              </a:lnSpc>
              <a:spcBef>
                <a:spcPts val="0"/>
              </a:spcBef>
              <a:spcAft>
                <a:spcPts val="0"/>
              </a:spcAft>
              <a:buClr>
                <a:schemeClr val="accent3"/>
              </a:buClr>
              <a:buSzPts val="2800"/>
              <a:buNone/>
            </a:pPr>
            <a:endParaRPr dirty="0">
              <a:solidFill>
                <a:schemeClr val="dk2"/>
              </a:solidFill>
            </a:endParaRPr>
          </a:p>
          <a:p>
            <a:pPr marL="457200" lvl="0" indent="-228600" algn="l" rtl="0">
              <a:lnSpc>
                <a:spcPct val="90000"/>
              </a:lnSpc>
              <a:spcBef>
                <a:spcPts val="1000"/>
              </a:spcBef>
              <a:spcAft>
                <a:spcPts val="0"/>
              </a:spcAft>
              <a:buSzPts val="2800"/>
              <a:buNone/>
            </a:pPr>
            <a:endParaRPr dirty="0"/>
          </a:p>
        </p:txBody>
      </p:sp>
      <p:pic>
        <p:nvPicPr>
          <p:cNvPr id="222" name="Google Shape;222;p11"/>
          <p:cNvPicPr preferRelativeResize="0"/>
          <p:nvPr/>
        </p:nvPicPr>
        <p:blipFill rotWithShape="1">
          <a:blip r:embed="rId3">
            <a:alphaModFix/>
          </a:blip>
          <a:srcRect/>
          <a:stretch/>
        </p:blipFill>
        <p:spPr>
          <a:xfrm>
            <a:off x="3686647" y="1584231"/>
            <a:ext cx="1563802" cy="928290"/>
          </a:xfrm>
          <a:prstGeom prst="rect">
            <a:avLst/>
          </a:prstGeom>
          <a:noFill/>
          <a:ln>
            <a:noFill/>
          </a:ln>
        </p:spPr>
      </p:pic>
      <p:grpSp>
        <p:nvGrpSpPr>
          <p:cNvPr id="223" name="Google Shape;223;p11"/>
          <p:cNvGrpSpPr/>
          <p:nvPr/>
        </p:nvGrpSpPr>
        <p:grpSpPr>
          <a:xfrm rot="2635041">
            <a:off x="10401157" y="5528860"/>
            <a:ext cx="979340" cy="1040548"/>
            <a:chOff x="10883591" y="5571442"/>
            <a:chExt cx="979340" cy="1040548"/>
          </a:xfrm>
        </p:grpSpPr>
        <p:pic>
          <p:nvPicPr>
            <p:cNvPr id="224" name="Google Shape;224;p11"/>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25" name="Google Shape;225;p11"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26" name="Google Shape;226;p11"/>
          <p:cNvSpPr txBox="1"/>
          <p:nvPr/>
        </p:nvSpPr>
        <p:spPr>
          <a:xfrm>
            <a:off x="6200962" y="5656691"/>
            <a:ext cx="4070100" cy="830956"/>
          </a:xfrm>
          <a:prstGeom prst="rect">
            <a:avLst/>
          </a:prstGeom>
          <a:noFill/>
          <a:ln>
            <a:noFill/>
          </a:ln>
        </p:spPr>
        <p:txBody>
          <a:bodyPr spcFirstLastPara="1" wrap="square" lIns="91425" tIns="45700" rIns="91425" bIns="45700" anchor="t" anchorCtr="0">
            <a:spAutoFit/>
          </a:bodyPr>
          <a:lstStyle/>
          <a:p>
            <a:pPr lvl="0" algn="r" rtl="1">
              <a:buSzPts val="1400"/>
              <a:defRPr/>
            </a:pPr>
            <a:r>
              <a:rPr lang="ar-LB" sz="2400" dirty="0"/>
              <a:t>هل تعتَبر مهمة جمع المياه وتنظيف المراحيض أمرًا مناسبًا بالنسبة إلى طفل؟</a:t>
            </a:r>
          </a:p>
        </p:txBody>
      </p:sp>
      <p:pic>
        <p:nvPicPr>
          <p:cNvPr id="227" name="Google Shape;227;p11"/>
          <p:cNvPicPr preferRelativeResize="0"/>
          <p:nvPr/>
        </p:nvPicPr>
        <p:blipFill rotWithShape="1">
          <a:blip r:embed="rId6">
            <a:alphaModFix/>
          </a:blip>
          <a:srcRect/>
          <a:stretch/>
        </p:blipFill>
        <p:spPr>
          <a:xfrm>
            <a:off x="5250449" y="4381785"/>
            <a:ext cx="1044349" cy="1052755"/>
          </a:xfrm>
          <a:prstGeom prst="rect">
            <a:avLst/>
          </a:prstGeom>
          <a:noFill/>
          <a:ln>
            <a:noFill/>
          </a:ln>
        </p:spPr>
      </p:pic>
      <p:pic>
        <p:nvPicPr>
          <p:cNvPr id="228" name="Google Shape;228;p11"/>
          <p:cNvPicPr preferRelativeResize="0"/>
          <p:nvPr/>
        </p:nvPicPr>
        <p:blipFill rotWithShape="1">
          <a:blip r:embed="rId7">
            <a:alphaModFix/>
          </a:blip>
          <a:srcRect/>
          <a:stretch/>
        </p:blipFill>
        <p:spPr>
          <a:xfrm>
            <a:off x="6419377" y="4292274"/>
            <a:ext cx="851262" cy="1142266"/>
          </a:xfrm>
          <a:prstGeom prst="rect">
            <a:avLst/>
          </a:prstGeom>
          <a:noFill/>
          <a:ln>
            <a:noFill/>
          </a:ln>
        </p:spPr>
      </p:pic>
      <p:pic>
        <p:nvPicPr>
          <p:cNvPr id="229" name="Google Shape;229;p11"/>
          <p:cNvPicPr preferRelativeResize="0"/>
          <p:nvPr/>
        </p:nvPicPr>
        <p:blipFill rotWithShape="1">
          <a:blip r:embed="rId8">
            <a:alphaModFix/>
          </a:blip>
          <a:srcRect/>
          <a:stretch/>
        </p:blipFill>
        <p:spPr>
          <a:xfrm>
            <a:off x="0" y="5524051"/>
            <a:ext cx="1435174" cy="1168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body" idx="1"/>
          </p:nvPr>
        </p:nvSpPr>
        <p:spPr>
          <a:xfrm>
            <a:off x="416391" y="240956"/>
            <a:ext cx="5229501" cy="2900683"/>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ts val="2800"/>
              <a:buNone/>
            </a:pPr>
            <a:r>
              <a:rPr lang="ar-LB" sz="3200" dirty="0">
                <a:solidFill>
                  <a:schemeClr val="dk2"/>
                </a:solidFill>
              </a:rPr>
              <a:t>المعيار 26:</a:t>
            </a:r>
          </a:p>
          <a:p>
            <a:pPr marL="50800" indent="0" algn="ctr" rtl="1">
              <a:buNone/>
            </a:pPr>
            <a:r>
              <a:rPr lang="ar-LB" sz="2400" dirty="0">
                <a:solidFill>
                  <a:schemeClr val="dk2"/>
                </a:solidFill>
              </a:rPr>
              <a:t>"</a:t>
            </a:r>
            <a:r>
              <a:rPr lang="ar-SA" dirty="0"/>
              <a:t>يتمكن جميع الأطفال من الوصول الى خدمات المياه، والصرف الصحي، والنظافة الملائمة التي تدعم كرامتهم وتخفف من مخاطر العنف والاستغلال الجسديَين والجنسيَين.</a:t>
            </a:r>
            <a:r>
              <a:rPr lang="ar-LB" dirty="0"/>
              <a:t>"</a:t>
            </a:r>
            <a:r>
              <a:rPr lang="ar-SA" dirty="0"/>
              <a:t> </a:t>
            </a:r>
            <a:endParaRPr lang="en-US" dirty="0"/>
          </a:p>
        </p:txBody>
      </p:sp>
      <p:sp>
        <p:nvSpPr>
          <p:cNvPr id="236" name="Google Shape;236;p6"/>
          <p:cNvSpPr txBox="1">
            <a:spLocks noGrp="1"/>
          </p:cNvSpPr>
          <p:nvPr>
            <p:ph type="body" idx="2"/>
          </p:nvPr>
        </p:nvSpPr>
        <p:spPr>
          <a:xfrm>
            <a:off x="5884347" y="1584702"/>
            <a:ext cx="5679610" cy="3557662"/>
          </a:xfrm>
          <a:prstGeom prst="rect">
            <a:avLst/>
          </a:prstGeom>
          <a:noFill/>
          <a:ln>
            <a:noFill/>
          </a:ln>
        </p:spPr>
        <p:txBody>
          <a:bodyPr spcFirstLastPara="1" wrap="square" lIns="91425" tIns="45700" rIns="91425" bIns="45700" anchor="t" anchorCtr="0">
            <a:normAutofit/>
          </a:bodyPr>
          <a:lstStyle/>
          <a:p>
            <a:pPr algn="r" rtl="1"/>
            <a:r>
              <a:rPr lang="ar-LB" dirty="0"/>
              <a:t>المياه، والصرف الصحي، والنظافة في تدخلات حماية الطفل</a:t>
            </a:r>
          </a:p>
          <a:p>
            <a:pPr algn="r" rtl="1"/>
            <a:r>
              <a:rPr lang="ar-LB" dirty="0"/>
              <a:t>مرافق آمنة للمياه، والصرف الصحي، والنظافة</a:t>
            </a:r>
          </a:p>
          <a:p>
            <a:pPr algn="r" rtl="1"/>
            <a:r>
              <a:rPr lang="ar-LB" dirty="0"/>
              <a:t>إدارة نظافة الدورة الشهرية</a:t>
            </a:r>
          </a:p>
          <a:p>
            <a:pPr algn="r" rtl="1"/>
            <a:r>
              <a:rPr lang="ar-LB" dirty="0"/>
              <a:t>الممارسات المتعلقة بالعناية بالنظافة</a:t>
            </a:r>
          </a:p>
          <a:p>
            <a:pPr algn="r" rtl="1"/>
            <a:r>
              <a:rPr lang="ar-LB" dirty="0"/>
              <a:t>الوقاية من عمالة الأطفال</a:t>
            </a:r>
          </a:p>
        </p:txBody>
      </p:sp>
      <p:sp>
        <p:nvSpPr>
          <p:cNvPr id="237" name="Google Shape;237;p6"/>
          <p:cNvSpPr txBox="1">
            <a:spLocks noGrp="1"/>
          </p:cNvSpPr>
          <p:nvPr>
            <p:ph type="title"/>
          </p:nvPr>
        </p:nvSpPr>
        <p:spPr>
          <a:xfrm>
            <a:off x="6307654" y="512618"/>
            <a:ext cx="4431319"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 </a:t>
            </a:r>
            <a:endParaRPr sz="3200" dirty="0"/>
          </a:p>
        </p:txBody>
      </p:sp>
      <p:pic>
        <p:nvPicPr>
          <p:cNvPr id="239" name="Google Shape;239;p6"/>
          <p:cNvPicPr preferRelativeResize="0"/>
          <p:nvPr/>
        </p:nvPicPr>
        <p:blipFill rotWithShape="1">
          <a:blip r:embed="rId3">
            <a:alphaModFix/>
          </a:blip>
          <a:srcRect/>
          <a:stretch/>
        </p:blipFill>
        <p:spPr>
          <a:xfrm>
            <a:off x="6096000" y="365125"/>
            <a:ext cx="1707050" cy="1029478"/>
          </a:xfrm>
          <a:prstGeom prst="rect">
            <a:avLst/>
          </a:prstGeom>
          <a:noFill/>
          <a:ln>
            <a:noFill/>
          </a:ln>
        </p:spPr>
      </p:pic>
      <p:grpSp>
        <p:nvGrpSpPr>
          <p:cNvPr id="240" name="Google Shape;240;p6"/>
          <p:cNvGrpSpPr/>
          <p:nvPr/>
        </p:nvGrpSpPr>
        <p:grpSpPr>
          <a:xfrm rot="2635041">
            <a:off x="10713429" y="5508635"/>
            <a:ext cx="979340" cy="1040548"/>
            <a:chOff x="10883591" y="5571442"/>
            <a:chExt cx="979340" cy="1040548"/>
          </a:xfrm>
        </p:grpSpPr>
        <p:pic>
          <p:nvPicPr>
            <p:cNvPr id="241" name="Google Shape;241;p6"/>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42" name="Google Shape;242;p6"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43" name="Google Shape;243;p6"/>
          <p:cNvSpPr txBox="1"/>
          <p:nvPr/>
        </p:nvSpPr>
        <p:spPr>
          <a:xfrm>
            <a:off x="6362700" y="5661878"/>
            <a:ext cx="4126797" cy="707846"/>
          </a:xfrm>
          <a:prstGeom prst="rect">
            <a:avLst/>
          </a:prstGeom>
          <a:noFill/>
          <a:ln>
            <a:noFill/>
          </a:ln>
        </p:spPr>
        <p:txBody>
          <a:bodyPr spcFirstLastPara="1" wrap="square" lIns="91425" tIns="45700" rIns="91425" bIns="45700" anchor="t" anchorCtr="0">
            <a:spAutoFit/>
          </a:bodyPr>
          <a:lstStyle/>
          <a:p>
            <a:pPr lvl="0" algn="r" rtl="1"/>
            <a:r>
              <a:rPr lang="ar-LB" sz="2000" dirty="0"/>
              <a:t>على أي مواضيع يجب تدريب </a:t>
            </a:r>
            <a:r>
              <a:rPr lang="ar-SA" sz="2000" dirty="0">
                <a:ea typeface="Calibri" panose="020F0502020204030204" pitchFamily="34" charset="0"/>
                <a:cs typeface="Simplified Arabic" panose="02020603050405020304" pitchFamily="18" charset="-78"/>
              </a:rPr>
              <a:t>العاملين في مجال</a:t>
            </a:r>
            <a:r>
              <a:rPr lang="ar-LB" sz="2000" dirty="0">
                <a:ea typeface="Calibri" panose="020F0502020204030204" pitchFamily="34" charset="0"/>
                <a:cs typeface="Simplified Arabic" panose="02020603050405020304" pitchFamily="18" charset="-78"/>
              </a:rPr>
              <a:t>َي</a:t>
            </a:r>
            <a:r>
              <a:rPr lang="ar-SA" sz="2000" dirty="0">
                <a:ea typeface="Calibri" panose="020F0502020204030204" pitchFamily="34" charset="0"/>
                <a:cs typeface="Simplified Arabic" panose="02020603050405020304" pitchFamily="18" charset="-78"/>
              </a:rPr>
              <a:t> حماية الطفل</a:t>
            </a:r>
            <a:r>
              <a:rPr lang="ar-LB" sz="2000" dirty="0">
                <a:ea typeface="Calibri" panose="020F0502020204030204" pitchFamily="34" charset="0"/>
                <a:cs typeface="Simplified Arabic" panose="02020603050405020304" pitchFamily="18" charset="-78"/>
              </a:rPr>
              <a:t> وا</a:t>
            </a:r>
            <a:r>
              <a:rPr lang="ar-SA" sz="2000" dirty="0">
                <a:ea typeface="Calibri" panose="020F0502020204030204" pitchFamily="34" charset="0"/>
                <a:cs typeface="Simplified Arabic" panose="02020603050405020304" pitchFamily="18" charset="-78"/>
              </a:rPr>
              <a:t>لمياه، والصرف الصحي، والنظافة</a:t>
            </a:r>
            <a:r>
              <a:rPr lang="ar-LB" sz="2000" dirty="0"/>
              <a:t>؟</a:t>
            </a:r>
            <a:endParaRPr sz="2000" dirty="0"/>
          </a:p>
        </p:txBody>
      </p:sp>
      <p:pic>
        <p:nvPicPr>
          <p:cNvPr id="245" name="Google Shape;245;p6"/>
          <p:cNvPicPr preferRelativeResize="0"/>
          <p:nvPr/>
        </p:nvPicPr>
        <p:blipFill rotWithShape="1">
          <a:blip r:embed="rId6">
            <a:alphaModFix/>
          </a:blip>
          <a:srcRect/>
          <a:stretch/>
        </p:blipFill>
        <p:spPr>
          <a:xfrm>
            <a:off x="0" y="5553598"/>
            <a:ext cx="1435174" cy="1168460"/>
          </a:xfrm>
          <a:prstGeom prst="rect">
            <a:avLst/>
          </a:prstGeom>
          <a:noFill/>
          <a:ln>
            <a:noFill/>
          </a:ln>
        </p:spPr>
      </p:pic>
      <p:pic>
        <p:nvPicPr>
          <p:cNvPr id="13" name="Picture 12">
            <a:extLst>
              <a:ext uri="{FF2B5EF4-FFF2-40B4-BE49-F238E27FC236}">
                <a16:creationId xmlns:a16="http://schemas.microsoft.com/office/drawing/2014/main" id="{47DB6EF9-3D84-4F47-86C1-33CE42803717}"/>
              </a:ext>
            </a:extLst>
          </p:cNvPr>
          <p:cNvPicPr>
            <a:picLocks noChangeAspect="1"/>
          </p:cNvPicPr>
          <p:nvPr/>
        </p:nvPicPr>
        <p:blipFill>
          <a:blip r:embed="rId7"/>
          <a:srcRect/>
          <a:stretch/>
        </p:blipFill>
        <p:spPr>
          <a:xfrm>
            <a:off x="2138735" y="3214126"/>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7"/>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ملخص عن مواضيع التدريب الممكنة</a:t>
            </a:r>
            <a:endParaRPr dirty="0"/>
          </a:p>
        </p:txBody>
      </p:sp>
      <p:sp>
        <p:nvSpPr>
          <p:cNvPr id="252" name="Google Shape;252;p57"/>
          <p:cNvSpPr txBox="1">
            <a:spLocks noGrp="1"/>
          </p:cNvSpPr>
          <p:nvPr>
            <p:ph type="body" idx="1"/>
          </p:nvPr>
        </p:nvSpPr>
        <p:spPr>
          <a:xfrm>
            <a:off x="914400" y="1690687"/>
            <a:ext cx="5666282" cy="4802187"/>
          </a:xfrm>
          <a:prstGeom prst="rect">
            <a:avLst/>
          </a:prstGeom>
          <a:noFill/>
          <a:ln>
            <a:noFill/>
          </a:ln>
        </p:spPr>
        <p:txBody>
          <a:bodyPr spcFirstLastPara="1" wrap="square" lIns="91425" tIns="45700" rIns="91425" bIns="45700" anchor="t" anchorCtr="0">
            <a:normAutofit lnSpcReduction="10000"/>
          </a:bodyPr>
          <a:lstStyle/>
          <a:p>
            <a:pPr lvl="0" algn="r" rtl="1">
              <a:buSzPct val="117647"/>
              <a:buFont typeface="Noto Sans Symbols"/>
              <a:buChar char="✔"/>
            </a:pPr>
            <a:r>
              <a:rPr lang="ar-LB" dirty="0"/>
              <a:t>المياه، والصرف الصحي، والنظافة / عمليات </a:t>
            </a:r>
            <a:r>
              <a:rPr lang="ar-LB" b="1" dirty="0"/>
              <a:t>التقييم</a:t>
            </a:r>
            <a:r>
              <a:rPr lang="ar-LB" dirty="0"/>
              <a:t> المشتركة </a:t>
            </a:r>
          </a:p>
          <a:p>
            <a:pPr lvl="0" algn="r" rtl="1">
              <a:buSzPct val="117647"/>
              <a:buFont typeface="Noto Sans Symbols"/>
              <a:buChar char="✔"/>
            </a:pPr>
            <a:r>
              <a:rPr lang="ar-LB" b="1" dirty="0"/>
              <a:t>الرصد</a:t>
            </a:r>
            <a:r>
              <a:rPr lang="ar-LB" dirty="0"/>
              <a:t> في مجال المياه، والصرف الصحي، والنظافة والاحتياجات المحددة</a:t>
            </a:r>
          </a:p>
          <a:p>
            <a:pPr lvl="0" algn="r" rtl="1">
              <a:buSzPct val="117647"/>
              <a:buFont typeface="Noto Sans Symbols"/>
              <a:buChar char="✔"/>
            </a:pPr>
            <a:r>
              <a:rPr lang="ar-LB" dirty="0"/>
              <a:t>الوقاية من </a:t>
            </a:r>
            <a:r>
              <a:rPr lang="ar-LB" b="1" dirty="0"/>
              <a:t>عمالة الأطفال </a:t>
            </a:r>
            <a:r>
              <a:rPr lang="ar-LB" dirty="0"/>
              <a:t>المتعلقة بأنشطة المياه، والصرف الصحي، والنظافة</a:t>
            </a:r>
          </a:p>
          <a:p>
            <a:pPr lvl="0" algn="r" rtl="1">
              <a:buSzPct val="117647"/>
              <a:buFont typeface="Noto Sans Symbols"/>
              <a:buChar char="✔"/>
            </a:pPr>
            <a:r>
              <a:rPr lang="ar-LB" dirty="0"/>
              <a:t>دمج حماية الطفل في نظرة عامة على الاحتياجات الإنسانية/دورة البرامج الإنسانية</a:t>
            </a:r>
          </a:p>
          <a:p>
            <a:pPr lvl="0" algn="r" rtl="1">
              <a:buSzPct val="117647"/>
              <a:buFont typeface="Noto Sans Symbols"/>
              <a:buChar char="✔"/>
            </a:pPr>
            <a:r>
              <a:rPr lang="ar-LB" dirty="0"/>
              <a:t>دمج حماية الطفل في رزمة التدريب على </a:t>
            </a:r>
            <a:r>
              <a:rPr lang="ar-LB" b="1" dirty="0"/>
              <a:t>التنسيق الأساسي </a:t>
            </a:r>
            <a:r>
              <a:rPr lang="ar-LB" dirty="0"/>
              <a:t>في مجال المياه، والصرف الصحي، والنظافة</a:t>
            </a:r>
            <a:endParaRPr dirty="0"/>
          </a:p>
          <a:p>
            <a:pPr marL="50800" lvl="0" indent="0" algn="l" rtl="0">
              <a:lnSpc>
                <a:spcPct val="90000"/>
              </a:lnSpc>
              <a:spcBef>
                <a:spcPts val="1000"/>
              </a:spcBef>
              <a:spcAft>
                <a:spcPts val="0"/>
              </a:spcAft>
              <a:buSzPct val="117647"/>
              <a:buNone/>
            </a:pPr>
            <a:endParaRPr dirty="0"/>
          </a:p>
        </p:txBody>
      </p:sp>
      <p:sp>
        <p:nvSpPr>
          <p:cNvPr id="253" name="Google Shape;253;p57"/>
          <p:cNvSpPr txBox="1">
            <a:spLocks noGrp="1"/>
          </p:cNvSpPr>
          <p:nvPr>
            <p:ph type="body" idx="2"/>
          </p:nvPr>
        </p:nvSpPr>
        <p:spPr>
          <a:xfrm>
            <a:off x="6716948" y="2292553"/>
            <a:ext cx="5181600" cy="435133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ct val="117647"/>
              <a:buFont typeface="Arial"/>
              <a:buChar char="•"/>
            </a:pPr>
            <a:r>
              <a:rPr lang="ar-LB" dirty="0"/>
              <a:t>تمثيل الأطفال ومشاركتهم؛</a:t>
            </a:r>
          </a:p>
          <a:p>
            <a:pPr marL="457200" lvl="0" indent="-406400" algn="r" rtl="1">
              <a:lnSpc>
                <a:spcPct val="90000"/>
              </a:lnSpc>
              <a:spcBef>
                <a:spcPts val="1000"/>
              </a:spcBef>
              <a:spcAft>
                <a:spcPts val="0"/>
              </a:spcAft>
              <a:buSzPct val="117647"/>
              <a:buFont typeface="Arial"/>
              <a:buChar char="•"/>
            </a:pPr>
            <a:r>
              <a:rPr lang="ar-LB" dirty="0"/>
              <a:t>شواغل ومبادئ ونُهُج حماية الطفل؛</a:t>
            </a:r>
          </a:p>
          <a:p>
            <a:pPr marL="457200" lvl="0" indent="-406400" algn="r" rtl="1">
              <a:lnSpc>
                <a:spcPct val="90000"/>
              </a:lnSpc>
              <a:spcBef>
                <a:spcPts val="1000"/>
              </a:spcBef>
              <a:spcAft>
                <a:spcPts val="0"/>
              </a:spcAft>
              <a:buSzPct val="117647"/>
              <a:buFont typeface="Arial"/>
              <a:buChar char="•"/>
            </a:pPr>
            <a:r>
              <a:rPr lang="ar-LB" dirty="0"/>
              <a:t>المخاطر على الأطفال في مرافق المياه، والصرف الصحي، والنظافة؛</a:t>
            </a:r>
          </a:p>
          <a:p>
            <a:pPr marL="457200" lvl="0" indent="-406400" algn="r" rtl="1">
              <a:lnSpc>
                <a:spcPct val="90000"/>
              </a:lnSpc>
              <a:spcBef>
                <a:spcPts val="1000"/>
              </a:spcBef>
              <a:spcAft>
                <a:spcPts val="0"/>
              </a:spcAft>
              <a:buSzPct val="117647"/>
              <a:buFont typeface="Arial"/>
              <a:buChar char="•"/>
            </a:pPr>
            <a:r>
              <a:rPr lang="ar-LB" dirty="0"/>
              <a:t>الإسعافات الأولية النفسية</a:t>
            </a:r>
          </a:p>
          <a:p>
            <a:pPr marL="0" algn="just" rtl="1">
              <a:lnSpc>
                <a:spcPct val="106000"/>
              </a:lnSpc>
              <a:spcBef>
                <a:spcPts val="0"/>
              </a:spcBef>
              <a:spcAft>
                <a:spcPts val="800"/>
              </a:spcAft>
              <a:buFont typeface="Arial" panose="020B0604020202020204" pitchFamily="34" charset="0"/>
              <a:buChar char="•"/>
            </a:pPr>
            <a:r>
              <a:rPr lang="ar-LB" dirty="0">
                <a:solidFill>
                  <a:srgbClr val="000000"/>
                </a:solidFill>
                <a:latin typeface="Noto Sans Symbols"/>
                <a:ea typeface="Noto Sans Symbols"/>
                <a:cs typeface="Simplified Arabic" panose="02020603050405020304" pitchFamily="18" charset="-78"/>
              </a:rPr>
              <a:t>مهارات التواصل الصديقة للطفل؛ </a:t>
            </a:r>
          </a:p>
          <a:p>
            <a:pPr marL="0" algn="just" rtl="1">
              <a:lnSpc>
                <a:spcPct val="106000"/>
              </a:lnSpc>
              <a:spcBef>
                <a:spcPts val="0"/>
              </a:spcBef>
              <a:spcAft>
                <a:spcPts val="800"/>
              </a:spcAft>
              <a:buFont typeface="Arial" panose="020B0604020202020204" pitchFamily="34" charset="0"/>
              <a:buChar char="•"/>
            </a:pPr>
            <a:r>
              <a:rPr lang="ar-LB" dirty="0">
                <a:solidFill>
                  <a:srgbClr val="000000"/>
                </a:solidFill>
                <a:latin typeface="Noto Sans Symbols"/>
                <a:ea typeface="Noto Sans Symbols"/>
                <a:cs typeface="Simplified Arabic" panose="02020603050405020304" pitchFamily="18" charset="-78"/>
              </a:rPr>
              <a:t>سياسات وإجراءات الصون؛</a:t>
            </a:r>
          </a:p>
          <a:p>
            <a:pPr marL="0" algn="just" rtl="1">
              <a:lnSpc>
                <a:spcPct val="106000"/>
              </a:lnSpc>
              <a:spcBef>
                <a:spcPts val="0"/>
              </a:spcBef>
              <a:spcAft>
                <a:spcPts val="800"/>
              </a:spcAft>
              <a:buFont typeface="Arial" panose="020B0604020202020204" pitchFamily="34" charset="0"/>
              <a:buChar char="•"/>
            </a:pPr>
            <a:r>
              <a:rPr lang="ar-LB" dirty="0">
                <a:solidFill>
                  <a:srgbClr val="000000"/>
                </a:solidFill>
                <a:latin typeface="Noto Sans Symbols"/>
                <a:ea typeface="Noto Sans Symbols"/>
                <a:cs typeface="Simplified Arabic" panose="02020603050405020304" pitchFamily="18" charset="-78"/>
              </a:rPr>
              <a:t>آليات الإحالة في مجال حماية الطفل.</a:t>
            </a:r>
            <a:endParaRPr lang="ar-LB" dirty="0"/>
          </a:p>
          <a:p>
            <a:pPr marL="457200" lvl="0" indent="-406400" algn="r" rtl="1">
              <a:lnSpc>
                <a:spcPct val="90000"/>
              </a:lnSpc>
              <a:spcBef>
                <a:spcPts val="1000"/>
              </a:spcBef>
              <a:spcAft>
                <a:spcPts val="0"/>
              </a:spcAft>
              <a:buSzPct val="117647"/>
              <a:buFont typeface="Arial"/>
              <a:buChar char="•"/>
            </a:pPr>
            <a:endParaRPr lang="ar-LB" dirty="0"/>
          </a:p>
          <a:p>
            <a:pPr marL="457200" lvl="0" indent="-228600" algn="l" rtl="0">
              <a:lnSpc>
                <a:spcPct val="90000"/>
              </a:lnSpc>
              <a:spcBef>
                <a:spcPts val="1000"/>
              </a:spcBef>
              <a:spcAft>
                <a:spcPts val="0"/>
              </a:spcAft>
              <a:buSzPct val="117647"/>
              <a:buNone/>
            </a:pPr>
            <a:endParaRPr dirty="0"/>
          </a:p>
        </p:txBody>
      </p:sp>
      <p:pic>
        <p:nvPicPr>
          <p:cNvPr id="254" name="Google Shape;254;p57"/>
          <p:cNvPicPr preferRelativeResize="0"/>
          <p:nvPr/>
        </p:nvPicPr>
        <p:blipFill rotWithShape="1">
          <a:blip r:embed="rId3">
            <a:alphaModFix/>
          </a:blip>
          <a:srcRect/>
          <a:stretch/>
        </p:blipFill>
        <p:spPr>
          <a:xfrm>
            <a:off x="0" y="5651301"/>
            <a:ext cx="1315173" cy="1070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26</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3032</Words>
  <Application>Microsoft Macintosh PowerPoint</Application>
  <PresentationFormat>Panorámica</PresentationFormat>
  <Paragraphs>222</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26</vt:lpstr>
      <vt:lpstr>الإجراءات المشتركة </vt:lpstr>
      <vt:lpstr>ملخص عن مواضيع التدريب الممكنة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12</cp:revision>
  <dcterms:created xsi:type="dcterms:W3CDTF">2017-12-20T18:51:03Z</dcterms:created>
  <dcterms:modified xsi:type="dcterms:W3CDTF">2023-01-20T12:09:35Z</dcterms:modified>
</cp:coreProperties>
</file>