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Helvetica Neue"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jbg6sJUAjLrqMU2Z8GUu8nwxkL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116" autoAdjust="0"/>
  </p:normalViewPr>
  <p:slideViewPr>
    <p:cSldViewPr snapToGrid="0">
      <p:cViewPr varScale="1">
        <p:scale>
          <a:sx n="49" d="100"/>
          <a:sy n="49" d="100"/>
        </p:scale>
        <p:origin x="1312" y="52"/>
      </p:cViewPr>
      <p:guideLst>
        <p:guide orient="horz" pos="2160"/>
        <p:guide pos="3840"/>
      </p:guideLst>
    </p:cSldViewPr>
  </p:slideViewPr>
  <p:notesTextViewPr>
    <p:cViewPr>
      <p:scale>
        <a:sx n="1" d="1"/>
        <a:sy n="1" d="1"/>
      </p:scale>
      <p:origin x="0" y="-2044"/>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andbook.spherestandards.org/en/cpms/#ch265"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handbook.spherestandards.org/en/cpms/#ch02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andbook.spherestandards.org/en/cpms/#ch005_00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Facilitators:</a:t>
            </a:r>
            <a:endParaRPr/>
          </a:p>
          <a:p>
            <a:pPr marL="0" lvl="0" indent="0" algn="l" rtl="0">
              <a:lnSpc>
                <a:spcPct val="100000"/>
              </a:lnSpc>
              <a:spcBef>
                <a:spcPts val="0"/>
              </a:spcBef>
              <a:spcAft>
                <a:spcPts val="0"/>
              </a:spcAft>
              <a:buSzPts val="1400"/>
              <a:buNone/>
            </a:pPr>
            <a:r>
              <a:rPr lang="en-US" i="1"/>
              <a:t>This briefing is </a:t>
            </a:r>
            <a:r>
              <a:rPr lang="en-US" i="1" u="sng"/>
              <a:t>for any potential user </a:t>
            </a:r>
            <a:r>
              <a:rPr lang="en-US" i="1"/>
              <a:t>of the CPMS. It is geared primarily toward child protection staff, so consider broadening some questions or providing more detail, if colleagues from other sectors join you.</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It is assumed that the group is about 20 people and that everyone in the room knows each other (perhaps colleagues from your agency or the CP coordination group). if not, add 5 minutes for quick introductions.</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latin typeface="Calibri"/>
                <a:ea typeface="Calibri"/>
                <a:cs typeface="Calibri"/>
                <a:sym typeface="Calibri"/>
              </a:rPr>
              <a:t>PREPARE: a flipchart with the </a:t>
            </a:r>
            <a:r>
              <a:rPr lang="en-US" b="1" i="1">
                <a:latin typeface="Calibri"/>
                <a:ea typeface="Calibri"/>
                <a:cs typeface="Calibri"/>
                <a:sym typeface="Calibri"/>
              </a:rPr>
              <a:t>objectives</a:t>
            </a:r>
            <a:r>
              <a:rPr lang="en-US" i="1">
                <a:latin typeface="Calibri"/>
                <a:ea typeface="Calibri"/>
                <a:cs typeface="Calibri"/>
                <a:sym typeface="Calibri"/>
              </a:rPr>
              <a:t> of the session</a:t>
            </a:r>
            <a:endParaRPr/>
          </a:p>
          <a:p>
            <a:pPr marL="0" lvl="0" indent="0" algn="l" rtl="0">
              <a:lnSpc>
                <a:spcPct val="100000"/>
              </a:lnSpc>
              <a:spcBef>
                <a:spcPts val="0"/>
              </a:spcBef>
              <a:spcAft>
                <a:spcPts val="0"/>
              </a:spcAft>
              <a:buSzPts val="1400"/>
              <a:buNone/>
            </a:pPr>
            <a:r>
              <a:rPr lang="en-US" b="0" i="0">
                <a:solidFill>
                  <a:srgbClr val="1B2733"/>
                </a:solidFill>
                <a:latin typeface="Calibri"/>
                <a:ea typeface="Calibri"/>
                <a:cs typeface="Calibri"/>
                <a:sym typeface="Calibri"/>
              </a:rPr>
              <a:t>By the end of the session, participants will be able to:</a:t>
            </a:r>
            <a:endParaRPr>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Describe the content of Standard 25</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Explain &amp; Share its key messages</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Demonstrate how &amp; why to use the handbook</a:t>
            </a:r>
            <a:endParaRPr/>
          </a:p>
          <a:p>
            <a:pPr marL="17145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a:t>NOTE: if you have already done a Session on Pillar(s), Principles or other Standard(s), skip slide 2 &amp; 8</a:t>
            </a:r>
            <a:endParaRPr/>
          </a:p>
          <a:p>
            <a:pPr marL="0" lvl="0" indent="0" algn="l" rtl="0">
              <a:lnSpc>
                <a:spcPct val="100000"/>
              </a:lnSpc>
              <a:spcBef>
                <a:spcPts val="0"/>
              </a:spcBef>
              <a:spcAft>
                <a:spcPts val="0"/>
              </a:spcAft>
              <a:buClr>
                <a:schemeClr val="dk1"/>
              </a:buClr>
              <a:buSzPts val="1200"/>
              <a:buFont typeface="Arial"/>
              <a:buNone/>
            </a:pPr>
            <a:endParaRPr/>
          </a:p>
          <a:p>
            <a:pPr marL="457200" marR="0" lvl="0" indent="-228600" algn="l" rtl="0">
              <a:lnSpc>
                <a:spcPct val="100000"/>
              </a:lnSpc>
              <a:spcBef>
                <a:spcPts val="0"/>
              </a:spcBef>
              <a:spcAft>
                <a:spcPts val="0"/>
              </a:spcAft>
              <a:buSzPts val="1400"/>
              <a:buNone/>
            </a:pPr>
            <a:r>
              <a:rPr lang="en-US" b="1"/>
              <a:t>TIP: Slides are animated </a:t>
            </a:r>
            <a:r>
              <a:rPr lang="en-US"/>
              <a:t>-&gt; for each click you’ll make, some few words, a title or an image will appear on the slide. </a:t>
            </a:r>
            <a:endParaRPr/>
          </a:p>
          <a:p>
            <a:pPr marL="457200" marR="0" lvl="0" indent="-228600" algn="l" rtl="0">
              <a:lnSpc>
                <a:spcPct val="100000"/>
              </a:lnSpc>
              <a:spcBef>
                <a:spcPts val="0"/>
              </a:spcBef>
              <a:spcAft>
                <a:spcPts val="0"/>
              </a:spcAft>
              <a:buSzPts val="1400"/>
              <a:buNone/>
            </a:pPr>
            <a:r>
              <a:rPr lang="en-US"/>
              <a:t>Read the corresponding notes from the facilitators notes, before showing the following content, so participants have time to process what you say, and read each point. </a:t>
            </a:r>
            <a:endParaRPr/>
          </a:p>
          <a:p>
            <a:pPr marL="0" lvl="0" indent="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Donors, local governments, colleagues in other sectors and our beneficiaries themselves want to know what we are doing and why. The CPMS is our benchmark. They are the key way to </a:t>
            </a:r>
            <a:r>
              <a:rPr lang="en-US" dirty="0" err="1"/>
              <a:t>operationalise</a:t>
            </a:r>
            <a:r>
              <a:rPr lang="en-US" dirty="0"/>
              <a:t> or make real children's rights in the practice of humanitarian response. </a:t>
            </a:r>
            <a:endParaRPr dirty="0"/>
          </a:p>
          <a:p>
            <a:pPr marL="0" lvl="0" indent="0" algn="l" rtl="0">
              <a:lnSpc>
                <a:spcPct val="100000"/>
              </a:lnSpc>
              <a:spcBef>
                <a:spcPts val="0"/>
              </a:spcBef>
              <a:spcAft>
                <a:spcPts val="0"/>
              </a:spcAft>
              <a:buSzPts val="1400"/>
              <a:buNone/>
            </a:pPr>
            <a:endParaRPr dirty="0"/>
          </a:p>
          <a:p>
            <a:pPr marL="0" lvl="0" indent="0" algn="l" rtl="0">
              <a:lnSpc>
                <a:spcPct val="115000"/>
              </a:lnSpc>
              <a:spcBef>
                <a:spcPts val="0"/>
              </a:spcBef>
              <a:spcAft>
                <a:spcPts val="0"/>
              </a:spcAft>
              <a:buSzPts val="1100"/>
              <a:buNone/>
            </a:pPr>
            <a:r>
              <a:rPr lang="en-US" dirty="0"/>
              <a:t>They are a collaborative, inter-agency tool, that links with other initiatives, such as the Core Humanitarian Standard and the Humanitarian Inclusion Standards</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err="1"/>
              <a:t>Contextualisation</a:t>
            </a:r>
            <a:r>
              <a:rPr lang="en-US" dirty="0"/>
              <a:t> is encouraged and can create ownership of the standards at every level. It builds a deeper understanding of child protection in the specific context for a wide range of actors. National coordination groups are therefore encouraged to adapt the CPMS. Please raise it with colleagues locally and then seek the guidance of the global CPMS team. For more information, watch the short contextualization video on the Alliance’s </a:t>
            </a:r>
            <a:r>
              <a:rPr lang="en-US" dirty="0" err="1"/>
              <a:t>youtube</a:t>
            </a:r>
            <a:r>
              <a:rPr lang="en-US" dirty="0"/>
              <a:t> channel.</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BOX: The CPMS aim at improving the quality and accountability of our programing and increasing impact for children’s protection and well-being in humanitarian action (</a:t>
            </a:r>
            <a:r>
              <a:rPr lang="en-US" i="0" u="none" strike="noStrike" dirty="0"/>
              <a:t>internal displacement and refugee contexts)</a:t>
            </a:r>
            <a:r>
              <a:rPr lang="en-US" dirty="0"/>
              <a:t>, by establishing common principles, </a:t>
            </a:r>
            <a:r>
              <a:rPr lang="en-US" i="0" u="none" strike="noStrike" dirty="0"/>
              <a:t>evidence, prevention</a:t>
            </a:r>
            <a:r>
              <a:rPr lang="en-US" dirty="0"/>
              <a:t> and goals to achieve. They provide a synthesis of good practice and learning to date.</a:t>
            </a:r>
            <a:endParaRPr dirty="0"/>
          </a:p>
          <a:p>
            <a:pPr marL="0" lvl="0" indent="0" algn="l" rtl="0">
              <a:lnSpc>
                <a:spcPct val="100000"/>
              </a:lnSpc>
              <a:spcBef>
                <a:spcPts val="0"/>
              </a:spcBef>
              <a:spcAft>
                <a:spcPts val="0"/>
              </a:spcAft>
              <a:buSzPts val="1400"/>
              <a:buNone/>
            </a:pPr>
            <a:endParaRPr dirty="0"/>
          </a:p>
        </p:txBody>
      </p:sp>
      <p:sp>
        <p:nvSpPr>
          <p:cNvPr id="188" name="Google Shape;1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an overview of the CPMS structure: there are 28 Standards across 4 pillars and 10 CPHA principles threaded throughout. </a:t>
            </a:r>
            <a:endParaRPr/>
          </a:p>
          <a:p>
            <a:pPr marL="0" lvl="0" indent="0" algn="l" rtl="0">
              <a:lnSpc>
                <a:spcPct val="100000"/>
              </a:lnSpc>
              <a:spcBef>
                <a:spcPts val="0"/>
              </a:spcBef>
              <a:spcAft>
                <a:spcPts val="0"/>
              </a:spcAft>
              <a:buSzPts val="1400"/>
              <a:buNone/>
            </a:pPr>
            <a:r>
              <a:rPr lang="en-US"/>
              <a:t>You can find this overview on the back of the CPMS handbook or in the online handbook; it’s a practical way of locating quickly a specific topic.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presentation focuses on Standard 25: Nutrition &amp; Child Protection</a:t>
            </a:r>
            <a:endParaRPr/>
          </a:p>
          <a:p>
            <a:pPr marL="0" lvl="0" indent="0" algn="l" rtl="0">
              <a:lnSpc>
                <a:spcPct val="100000"/>
              </a:lnSpc>
              <a:spcBef>
                <a:spcPts val="0"/>
              </a:spcBef>
              <a:spcAft>
                <a:spcPts val="0"/>
              </a:spcAft>
              <a:buSzPts val="1400"/>
              <a:buNone/>
            </a:pPr>
            <a:endParaRPr/>
          </a:p>
        </p:txBody>
      </p:sp>
      <p:sp>
        <p:nvSpPr>
          <p:cNvPr id="198" name="Google Shape;1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347a3eaf8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347a3eaf8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a:t>The CPMS have a complete section devoted to Child Protection personnel working with and learning from other humanitarian actors to improve protection and well-being outcomes for children.</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approaches reflect the interconnected needs of children and emphasise </a:t>
            </a:r>
            <a:endParaRPr/>
          </a:p>
          <a:p>
            <a:pPr marL="171450" marR="0" lvl="0" indent="-171450" algn="l" rtl="0">
              <a:lnSpc>
                <a:spcPct val="100000"/>
              </a:lnSpc>
              <a:spcBef>
                <a:spcPts val="0"/>
              </a:spcBef>
              <a:spcAft>
                <a:spcPts val="0"/>
              </a:spcAft>
              <a:buClr>
                <a:schemeClr val="dk1"/>
              </a:buClr>
              <a:buSzPts val="1200"/>
              <a:buFont typeface="Arial"/>
              <a:buChar char="•"/>
            </a:pPr>
            <a:r>
              <a:rPr lang="en-US"/>
              <a:t>CLICK: all humanitarian actors’ collective responsibility to protect children and their families. Children’s protection risks are closely linked with the work of humanitarian actors because they have needs that fall under all sectors. </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programming - that includes and addresses child protection considerations (such as children’s particular risks, vulnerabilities, developmental stages, etc.) can be an effective way to achieve real, higher quality outcomes for both / all sectors.</a:t>
            </a:r>
            <a:endParaRPr/>
          </a:p>
          <a:p>
            <a:pPr marL="171450" marR="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i="1"/>
              <a:t>CLICK: Working Together</a:t>
            </a:r>
            <a:r>
              <a:rPr lang="en-US"/>
              <a:t> is an inter-sectoral framework to promote children’s protection and well-being using humanitarian standards. It was created through a large-scale, consultative process, and is updated every 6 months. Currently, the prioritized sectors are: health, education, Food Security, and Camp Coordination and Camp Management.</a:t>
            </a:r>
            <a:endParaRPr/>
          </a:p>
          <a:p>
            <a:pPr marL="171450" marR="0" lvl="0" indent="-171450" algn="l" rtl="0">
              <a:lnSpc>
                <a:spcPct val="100000"/>
              </a:lnSpc>
              <a:spcBef>
                <a:spcPts val="0"/>
              </a:spcBef>
              <a:spcAft>
                <a:spcPts val="0"/>
              </a:spcAft>
              <a:buClr>
                <a:schemeClr val="dk1"/>
              </a:buClr>
              <a:buSzPts val="1200"/>
              <a:buFont typeface="Arial"/>
              <a:buChar char="•"/>
            </a:pPr>
            <a:r>
              <a:rPr lang="en-US"/>
              <a:t>CLICK: Check out the microsite for the global Working across Sectors initiative and the sector-specific resource folders.</a:t>
            </a:r>
            <a:endParaRPr/>
          </a:p>
          <a:p>
            <a:pPr marL="457200" marR="0" lvl="0" indent="-228600" algn="l" rtl="0">
              <a:lnSpc>
                <a:spcPct val="100000"/>
              </a:lnSpc>
              <a:spcBef>
                <a:spcPts val="0"/>
              </a:spcBef>
              <a:spcAft>
                <a:spcPts val="0"/>
              </a:spcAft>
              <a:buSzPts val="1400"/>
              <a:buNone/>
            </a:pPr>
            <a:endParaRPr/>
          </a:p>
        </p:txBody>
      </p:sp>
      <p:sp>
        <p:nvSpPr>
          <p:cNvPr id="206" name="Google Shape;206;g13347a3eaf8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This Standard is part of the fourth Pillar of Standards related to Working across Sectors. </a:t>
            </a:r>
            <a:endParaRPr>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a:t>Multisectoral approaches reflect the interconnected needs of children and emphasise all humanitarian actors’ collective responsibility to protect children and their families. Child protection risks are closely linked with the work of other sectors because children have needs that fall under all sectors. </a:t>
            </a:r>
            <a:endParaRPr/>
          </a:p>
          <a:p>
            <a:pPr marL="171450" marR="0" lvl="0" indent="-171450" algn="l" rtl="0">
              <a:lnSpc>
                <a:spcPct val="100000"/>
              </a:lnSpc>
              <a:spcBef>
                <a:spcPts val="0"/>
              </a:spcBef>
              <a:spcAft>
                <a:spcPts val="0"/>
              </a:spcAft>
              <a:buClr>
                <a:schemeClr val="dk1"/>
              </a:buClr>
              <a:buSzPts val="1200"/>
              <a:buFont typeface="Arial"/>
              <a:buChar char="•"/>
            </a:pPr>
            <a:r>
              <a:rPr lang="en-US"/>
              <a:t>One very effective way towards real &amp; higher quality impact is multisectoral programming that includes and addresses child protection considerations (such as children’s particular risks, vulnerabilities, developmental stages, etc.).</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SzPts val="1400"/>
              <a:buFont typeface="Arial"/>
              <a:buChar char="•"/>
            </a:pPr>
            <a:r>
              <a:rPr lang="en-US"/>
              <a:t>Nutritional imbalances often worsen in times of crisis when caregivers struggle to provide food, income and health care for their families. </a:t>
            </a:r>
            <a:r>
              <a:rPr lang="en-US" u="sng">
                <a:solidFill>
                  <a:schemeClr val="hlink"/>
                </a:solidFill>
                <a:hlinkClick r:id="rId3"/>
              </a:rPr>
              <a:t>Family separation</a:t>
            </a:r>
            <a:r>
              <a:rPr lang="en-US"/>
              <a:t> may become more likely. Children or caregivers may leave to find paid work, including hazardous labour, may drop out of school and lose peer support. Families may place their children in residential care so that their children can access food.</a:t>
            </a:r>
            <a:endParaRPr/>
          </a:p>
          <a:p>
            <a:pPr marL="171450" lvl="0" indent="-171450" algn="l" rtl="0">
              <a:lnSpc>
                <a:spcPct val="100000"/>
              </a:lnSpc>
              <a:spcBef>
                <a:spcPts val="0"/>
              </a:spcBef>
              <a:spcAft>
                <a:spcPts val="0"/>
              </a:spcAft>
              <a:buSzPts val="1400"/>
              <a:buFont typeface="Arial"/>
              <a:buChar char="•"/>
            </a:pPr>
            <a:r>
              <a:rPr lang="en-US">
                <a:latin typeface="Arial"/>
                <a:ea typeface="Arial"/>
                <a:cs typeface="Arial"/>
                <a:sym typeface="Arial"/>
              </a:rPr>
              <a:t>Nutrition and CP target similar groups that are especially vulnerable</a:t>
            </a:r>
            <a:endParaRPr/>
          </a:p>
          <a:p>
            <a:pPr marL="0" lvl="0" indent="0" algn="l" rtl="0">
              <a:lnSpc>
                <a:spcPct val="100000"/>
              </a:lnSpc>
              <a:spcBef>
                <a:spcPts val="0"/>
              </a:spcBef>
              <a:spcAft>
                <a:spcPts val="0"/>
              </a:spcAft>
              <a:buSzPts val="1400"/>
              <a:buFont typeface="Arial"/>
              <a:buNone/>
            </a:pPr>
            <a:r>
              <a:rPr lang="en-US" b="1">
                <a:latin typeface="Arial"/>
                <a:ea typeface="Arial"/>
                <a:cs typeface="Arial"/>
                <a:sym typeface="Arial"/>
              </a:rPr>
              <a:t>Discussion Prompt: </a:t>
            </a:r>
            <a:r>
              <a:rPr lang="en-US">
                <a:latin typeface="Arial"/>
                <a:ea typeface="Arial"/>
                <a:cs typeface="Arial"/>
                <a:sym typeface="Arial"/>
              </a:rPr>
              <a:t>Which groups face both child protection and nutrition risks?</a:t>
            </a:r>
            <a:endParaRPr/>
          </a:p>
          <a:p>
            <a:pPr marL="0" lvl="0" indent="0" algn="l" rtl="0">
              <a:lnSpc>
                <a:spcPct val="100000"/>
              </a:lnSpc>
              <a:spcBef>
                <a:spcPts val="0"/>
              </a:spcBef>
              <a:spcAft>
                <a:spcPts val="0"/>
              </a:spcAft>
              <a:buSzPts val="1400"/>
              <a:buFont typeface="Arial"/>
              <a:buNone/>
            </a:pPr>
            <a:r>
              <a:rPr lang="en-US">
                <a:latin typeface="Arial"/>
                <a:ea typeface="Arial"/>
                <a:cs typeface="Arial"/>
                <a:sym typeface="Arial"/>
              </a:rPr>
              <a:t>-&gt; Child-headed households; Children without parental care or separated from their families; Pregnant and lactating mothers under the age of 18 years; Children with disabilities; Children showing signs of physical, sexual abuse; Children showing signs of mental distress; Children under the care of a parent/guardian experiencing mental distress; Children under the care of a parent/guardian unable to care for them etc </a:t>
            </a:r>
            <a:endParaRPr/>
          </a:p>
          <a:p>
            <a:pPr marL="0" lvl="0" indent="0" algn="l" rtl="0">
              <a:lnSpc>
                <a:spcPct val="100000"/>
              </a:lnSpc>
              <a:spcBef>
                <a:spcPts val="0"/>
              </a:spcBef>
              <a:spcAft>
                <a:spcPts val="0"/>
              </a:spcAft>
              <a:buSzPts val="14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i="1"/>
              <a:t>[</a:t>
            </a:r>
            <a:r>
              <a:rPr lang="en-US" i="1">
                <a:latin typeface="Arial"/>
                <a:ea typeface="Arial"/>
                <a:cs typeface="Arial"/>
                <a:sym typeface="Arial"/>
              </a:rPr>
              <a:t>🡪 the </a:t>
            </a:r>
            <a:r>
              <a:rPr lang="en-US" b="1" i="1">
                <a:latin typeface="Arial"/>
                <a:ea typeface="Arial"/>
                <a:cs typeface="Arial"/>
                <a:sym typeface="Arial"/>
              </a:rPr>
              <a:t>Adolescent / Infant </a:t>
            </a:r>
            <a:r>
              <a:rPr lang="en-US" i="1">
                <a:latin typeface="Arial"/>
                <a:ea typeface="Arial"/>
                <a:cs typeface="Arial"/>
                <a:sym typeface="Arial"/>
              </a:rPr>
              <a:t>icon</a:t>
            </a:r>
            <a:r>
              <a:rPr lang="en-US" i="1"/>
              <a:t>] </a:t>
            </a:r>
            <a:r>
              <a:rPr lang="en-US" i="0"/>
              <a:t>show linkage in programming, i.e: </a:t>
            </a:r>
            <a:r>
              <a:rPr lang="en-US"/>
              <a:t>infant and young child feeding (IYCF) support; breastfeeding classes and peer support groups for pregnant </a:t>
            </a:r>
            <a:r>
              <a:rPr lang="en-US" u="sng">
                <a:solidFill>
                  <a:schemeClr val="hlink"/>
                </a:solidFill>
                <a:hlinkClick r:id="rId4"/>
              </a:rPr>
              <a:t>adolescents</a:t>
            </a:r>
            <a:r>
              <a:rPr lang="en-US"/>
              <a:t>. Nutrition and child protection actors have key opportunities for collaboration, particularly in children’s first three years of life and during adolescence.</a:t>
            </a:r>
            <a:endParaRPr/>
          </a:p>
          <a:p>
            <a:pPr marL="0" lvl="0" indent="0" algn="l" rtl="0">
              <a:lnSpc>
                <a:spcPct val="100000"/>
              </a:lnSpc>
              <a:spcBef>
                <a:spcPts val="0"/>
              </a:spcBef>
              <a:spcAft>
                <a:spcPts val="0"/>
              </a:spcAft>
              <a:buSzPts val="1400"/>
              <a:buFont typeface="Arial"/>
              <a:buNone/>
            </a:pPr>
            <a:endParaRPr b="1">
              <a:latin typeface="Arial"/>
              <a:ea typeface="Arial"/>
              <a:cs typeface="Arial"/>
              <a:sym typeface="Arial"/>
            </a:endParaRPr>
          </a:p>
          <a:p>
            <a:pPr marL="171450" lvl="0" indent="-82550" algn="l" rtl="0">
              <a:lnSpc>
                <a:spcPct val="100000"/>
              </a:lnSpc>
              <a:spcBef>
                <a:spcPts val="0"/>
              </a:spcBef>
              <a:spcAft>
                <a:spcPts val="0"/>
              </a:spcAft>
              <a:buSzPts val="14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1" u="none" strike="noStrik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latin typeface="Arial"/>
                <a:ea typeface="Arial"/>
                <a:cs typeface="Arial"/>
                <a:sym typeface="Arial"/>
              </a:rPr>
              <a:t>Standard 25</a:t>
            </a:r>
            <a:r>
              <a:rPr lang="en-US">
                <a:latin typeface="Arial"/>
                <a:ea typeface="Arial"/>
                <a:cs typeface="Arial"/>
                <a:sym typeface="Arial"/>
              </a:rPr>
              <a:t> </a:t>
            </a:r>
            <a:r>
              <a:rPr lang="en-US" sz="1200" b="0" i="0" u="none" strike="noStrike">
                <a:latin typeface="Arial"/>
                <a:ea typeface="Arial"/>
                <a:cs typeface="Arial"/>
                <a:sym typeface="Arial"/>
              </a:rPr>
              <a:t>states: </a:t>
            </a:r>
            <a:r>
              <a:rPr lang="en-US"/>
              <a:t>“Children and their caregivers, especially pregnant and lactating women and girls, have access to safe, adequate and appropriate nutrition services” </a:t>
            </a:r>
            <a:endParaRPr/>
          </a:p>
          <a:p>
            <a:pPr marL="0" marR="0" lvl="0" indent="0" algn="l" rtl="0">
              <a:lnSpc>
                <a:spcPct val="100000"/>
              </a:lnSpc>
              <a:spcBef>
                <a:spcPts val="0"/>
              </a:spcBef>
              <a:spcAft>
                <a:spcPts val="0"/>
              </a:spcAft>
              <a:buClr>
                <a:schemeClr val="dk1"/>
              </a:buClr>
              <a:buSzPts val="1200"/>
              <a:buFont typeface="Calibri"/>
              <a:buNone/>
            </a:pPr>
            <a:endParaRPr>
              <a:latin typeface="Arial"/>
              <a:ea typeface="Arial"/>
              <a:cs typeface="Arial"/>
              <a:sym typeface="Arial"/>
            </a:endParaRPr>
          </a:p>
          <a:p>
            <a:pPr marL="171450" lvl="0" indent="-171450" algn="l" rtl="0">
              <a:lnSpc>
                <a:spcPct val="100000"/>
              </a:lnSpc>
              <a:spcBef>
                <a:spcPts val="0"/>
              </a:spcBef>
              <a:spcAft>
                <a:spcPts val="0"/>
              </a:spcAft>
              <a:buSzPts val="1400"/>
              <a:buFont typeface="Arial"/>
              <a:buChar char="•"/>
            </a:pPr>
            <a:r>
              <a:rPr lang="en-US"/>
              <a:t>There are many opportunities to integrate approaches, including:</a:t>
            </a:r>
            <a:endParaRPr/>
          </a:p>
          <a:p>
            <a:pPr marL="457200" lvl="0" indent="-228600" algn="l" rtl="0">
              <a:lnSpc>
                <a:spcPct val="100000"/>
              </a:lnSpc>
              <a:spcBef>
                <a:spcPts val="0"/>
              </a:spcBef>
              <a:spcAft>
                <a:spcPts val="0"/>
              </a:spcAft>
              <a:buSzPts val="1400"/>
              <a:buFont typeface="Arial"/>
              <a:buChar char="•"/>
            </a:pPr>
            <a:r>
              <a:rPr lang="en-US" u="sng">
                <a:solidFill>
                  <a:schemeClr val="hlink"/>
                </a:solidFill>
                <a:hlinkClick r:id="rId3"/>
              </a:rPr>
              <a:t>Risk assessments: Family separation</a:t>
            </a:r>
            <a:r>
              <a:rPr lang="en-US"/>
              <a:t> is more likely where malnutrition exists. Children or caregivers may leave to find paid work, including hazardous labour. Families may place their children in residential care so that their children can access food. Children may drop out of school and lose peer support. Preventing child separation nin households at risk of malnutrition and/or child protection concerns is key.</a:t>
            </a:r>
            <a:endParaRPr/>
          </a:p>
          <a:p>
            <a:pPr marL="457200" lvl="0" indent="-228600" algn="l" rtl="0">
              <a:lnSpc>
                <a:spcPct val="100000"/>
              </a:lnSpc>
              <a:spcBef>
                <a:spcPts val="0"/>
              </a:spcBef>
              <a:spcAft>
                <a:spcPts val="0"/>
              </a:spcAft>
              <a:buSzPts val="1400"/>
              <a:buFont typeface="Arial"/>
              <a:buChar char="•"/>
            </a:pPr>
            <a:r>
              <a:rPr lang="en-US">
                <a:solidFill>
                  <a:srgbClr val="5F7085"/>
                </a:solidFill>
              </a:rPr>
              <a:t>Joint case management (</a:t>
            </a:r>
            <a:r>
              <a:rPr lang="en-US"/>
              <a:t>overcome barriers to accessing nutrition services)</a:t>
            </a:r>
            <a:endParaRPr>
              <a:solidFill>
                <a:srgbClr val="5F7085"/>
              </a:solidFill>
            </a:endParaRPr>
          </a:p>
          <a:p>
            <a:pPr marL="457200" marR="0" lvl="0" indent="-228600" algn="l" rtl="0">
              <a:lnSpc>
                <a:spcPct val="100000"/>
              </a:lnSpc>
              <a:spcBef>
                <a:spcPts val="0"/>
              </a:spcBef>
              <a:spcAft>
                <a:spcPts val="0"/>
              </a:spcAft>
              <a:buClr>
                <a:srgbClr val="000000"/>
              </a:buClr>
              <a:buSzPts val="1400"/>
              <a:buFont typeface="Arial"/>
              <a:buChar char="•"/>
            </a:pPr>
            <a:r>
              <a:rPr lang="en-US">
                <a:solidFill>
                  <a:srgbClr val="5F7085"/>
                </a:solidFill>
              </a:rPr>
              <a:t>Holistic support for accessible services (</a:t>
            </a:r>
            <a:r>
              <a:rPr lang="en-US"/>
              <a:t>nutrition interventions that do not encourage school dropout, family separation or child labour; positive parenting, psychosocial support and child resilience programmes)</a:t>
            </a:r>
            <a:endParaRPr>
              <a:solidFill>
                <a:srgbClr val="5F7085"/>
              </a:solidFill>
            </a:endParaRPr>
          </a:p>
          <a:p>
            <a:pPr marL="457200" lvl="0" indent="-228600" algn="l" rtl="0">
              <a:lnSpc>
                <a:spcPct val="100000"/>
              </a:lnSpc>
              <a:spcBef>
                <a:spcPts val="0"/>
              </a:spcBef>
              <a:spcAft>
                <a:spcPts val="0"/>
              </a:spcAft>
              <a:buSzPts val="1400"/>
              <a:buFont typeface="Arial"/>
              <a:buChar char="•"/>
            </a:pPr>
            <a:r>
              <a:rPr lang="en-US">
                <a:solidFill>
                  <a:srgbClr val="5F7085"/>
                </a:solidFill>
              </a:rPr>
              <a:t>Encouragement for appropriate care and nurturing (</a:t>
            </a:r>
            <a:r>
              <a:rPr lang="en-US"/>
              <a:t>breastfeeding counselling, support and promotion)</a:t>
            </a:r>
            <a:r>
              <a:rPr lang="en-US">
                <a:solidFill>
                  <a:srgbClr val="5F7085"/>
                </a:solidFill>
              </a:rPr>
              <a:t>;</a:t>
            </a:r>
            <a:endParaRPr/>
          </a:p>
          <a:p>
            <a:pPr marL="457200" lvl="0" indent="-228600" algn="l" rtl="0">
              <a:lnSpc>
                <a:spcPct val="100000"/>
              </a:lnSpc>
              <a:spcBef>
                <a:spcPts val="0"/>
              </a:spcBef>
              <a:spcAft>
                <a:spcPts val="0"/>
              </a:spcAft>
              <a:buSzPts val="1400"/>
              <a:buFont typeface="Arial"/>
              <a:buChar char="•"/>
            </a:pPr>
            <a:r>
              <a:rPr lang="en-US">
                <a:solidFill>
                  <a:srgbClr val="5F7085"/>
                </a:solidFill>
              </a:rPr>
              <a:t>Joint programmes with therapeutic, supplementary or blanket feeding and positive parenting; and</a:t>
            </a:r>
            <a:endParaRPr/>
          </a:p>
          <a:p>
            <a:pPr marL="457200" lvl="0" indent="-228600" algn="l" rtl="0">
              <a:lnSpc>
                <a:spcPct val="100000"/>
              </a:lnSpc>
              <a:spcBef>
                <a:spcPts val="0"/>
              </a:spcBef>
              <a:spcAft>
                <a:spcPts val="0"/>
              </a:spcAft>
              <a:buSzPts val="1400"/>
              <a:buFont typeface="Arial"/>
              <a:buChar char="•"/>
            </a:pPr>
            <a:r>
              <a:rPr lang="en-US">
                <a:solidFill>
                  <a:srgbClr val="5F7085"/>
                </a:solidFill>
              </a:rPr>
              <a:t>Multi-use spaces that meet both sectors’ needs</a:t>
            </a:r>
            <a:endParaRPr/>
          </a:p>
          <a:p>
            <a:pPr marL="457200" marR="0" lvl="0" indent="-228600" algn="l" rtl="0">
              <a:lnSpc>
                <a:spcPct val="100000"/>
              </a:lnSpc>
              <a:spcBef>
                <a:spcPts val="0"/>
              </a:spcBef>
              <a:spcAft>
                <a:spcPts val="0"/>
              </a:spcAft>
              <a:buClr>
                <a:srgbClr val="000000"/>
              </a:buClr>
              <a:buSzPts val="1400"/>
              <a:buFont typeface="Arial"/>
              <a:buChar char="•"/>
            </a:pPr>
            <a:r>
              <a:rPr lang="en-US">
                <a:solidFill>
                  <a:schemeClr val="dk2"/>
                </a:solidFill>
              </a:rPr>
              <a:t>Referral to </a:t>
            </a:r>
            <a:r>
              <a:rPr lang="en-US"/>
              <a:t>appropriate, multisectoral services</a:t>
            </a:r>
            <a:endParaRPr b="1">
              <a:latin typeface="Arial"/>
              <a:ea typeface="Arial"/>
              <a:cs typeface="Arial"/>
              <a:sym typeface="Arial"/>
            </a:endParaRPr>
          </a:p>
        </p:txBody>
      </p:sp>
      <p:sp>
        <p:nvSpPr>
          <p:cNvPr id="232" name="Google Shape;2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Font typeface="Arial"/>
              <a:buNone/>
            </a:pPr>
            <a:r>
              <a:rPr lang="en-US"/>
              <a:t>Integrated response interventions for households at risk of malnutrition and/or child protection concerns for children may include:</a:t>
            </a:r>
            <a:endParaRPr/>
          </a:p>
          <a:p>
            <a:pPr marL="457200" lvl="0" indent="-228600" algn="l" rtl="0">
              <a:lnSpc>
                <a:spcPct val="100000"/>
              </a:lnSpc>
              <a:spcBef>
                <a:spcPts val="0"/>
              </a:spcBef>
              <a:spcAft>
                <a:spcPts val="0"/>
              </a:spcAft>
              <a:buSzPts val="1400"/>
              <a:buFont typeface="Arial"/>
              <a:buChar char="•"/>
            </a:pPr>
            <a:r>
              <a:rPr lang="en-US"/>
              <a:t>Community mobilisation;</a:t>
            </a:r>
            <a:endParaRPr/>
          </a:p>
          <a:p>
            <a:pPr marL="457200" lvl="0" indent="-228600" algn="l" rtl="0">
              <a:lnSpc>
                <a:spcPct val="100000"/>
              </a:lnSpc>
              <a:spcBef>
                <a:spcPts val="0"/>
              </a:spcBef>
              <a:spcAft>
                <a:spcPts val="0"/>
              </a:spcAft>
              <a:buSzPts val="1400"/>
              <a:buFont typeface="Arial"/>
              <a:buChar char="•"/>
            </a:pPr>
            <a:r>
              <a:rPr lang="en-US"/>
              <a:t>Mother-to-mother support groups at health facilities and in communities;</a:t>
            </a:r>
            <a:endParaRPr/>
          </a:p>
          <a:p>
            <a:pPr marL="457200" lvl="0" indent="-228600" algn="l" rtl="0">
              <a:lnSpc>
                <a:spcPct val="100000"/>
              </a:lnSpc>
              <a:spcBef>
                <a:spcPts val="0"/>
              </a:spcBef>
              <a:spcAft>
                <a:spcPts val="0"/>
              </a:spcAft>
              <a:buSzPts val="1400"/>
              <a:buFont typeface="Arial"/>
              <a:buChar char="•"/>
            </a:pPr>
            <a:r>
              <a:rPr lang="en-US"/>
              <a:t>Psychosocial stimulation activities for infants and young children;</a:t>
            </a:r>
            <a:endParaRPr/>
          </a:p>
          <a:p>
            <a:pPr marL="457200" lvl="0" indent="-228600" algn="l" rtl="0">
              <a:lnSpc>
                <a:spcPct val="100000"/>
              </a:lnSpc>
              <a:spcBef>
                <a:spcPts val="0"/>
              </a:spcBef>
              <a:spcAft>
                <a:spcPts val="0"/>
              </a:spcAft>
              <a:buSzPts val="1400"/>
              <a:buFont typeface="Arial"/>
              <a:buChar char="•"/>
            </a:pPr>
            <a:r>
              <a:rPr lang="en-US"/>
              <a:t>Infant feeding sensitisation programmes;</a:t>
            </a:r>
            <a:endParaRPr/>
          </a:p>
          <a:p>
            <a:pPr marL="228600" lvl="0" indent="0" algn="l" rtl="0">
              <a:lnSpc>
                <a:spcPct val="100000"/>
              </a:lnSpc>
              <a:spcBef>
                <a:spcPts val="0"/>
              </a:spcBef>
              <a:spcAft>
                <a:spcPts val="0"/>
              </a:spcAft>
              <a:buSzPts val="1400"/>
              <a:buFont typeface="Arial"/>
              <a:buNone/>
            </a:pPr>
            <a:endParaRPr/>
          </a:p>
          <a:p>
            <a:pPr marL="457200" lvl="0" indent="-228600" algn="l" rtl="0">
              <a:lnSpc>
                <a:spcPct val="100000"/>
              </a:lnSpc>
              <a:spcBef>
                <a:spcPts val="0"/>
              </a:spcBef>
              <a:spcAft>
                <a:spcPts val="0"/>
              </a:spcAft>
              <a:buSzPts val="1400"/>
              <a:buFont typeface="Arial"/>
              <a:buChar char="•"/>
            </a:pPr>
            <a:r>
              <a:rPr lang="en-US"/>
              <a:t>Child-friendly (a) child protection messages in nutrition interventions and (b) malnutrition prevention messages in child protection activities</a:t>
            </a:r>
            <a:endParaRPr/>
          </a:p>
          <a:p>
            <a:pPr marL="457200" lvl="0" indent="-228600" algn="l" rtl="0">
              <a:lnSpc>
                <a:spcPct val="100000"/>
              </a:lnSpc>
              <a:spcBef>
                <a:spcPts val="0"/>
              </a:spcBef>
              <a:spcAft>
                <a:spcPts val="0"/>
              </a:spcAft>
              <a:buSzPts val="1400"/>
              <a:buFont typeface="Arial"/>
              <a:buChar char="•"/>
            </a:pPr>
            <a:r>
              <a:rPr lang="en-US"/>
              <a:t>Remember that training nutrition staff on child protection concerns, principles and approaches is crucial, so they can correctly refer disclosed or identified child protection cases.</a:t>
            </a:r>
            <a:endParaRPr/>
          </a:p>
          <a:p>
            <a:pPr marL="457200" lvl="0" indent="-228600" algn="l" rtl="0">
              <a:lnSpc>
                <a:spcPct val="100000"/>
              </a:lnSpc>
              <a:spcBef>
                <a:spcPts val="0"/>
              </a:spcBef>
              <a:spcAft>
                <a:spcPts val="0"/>
              </a:spcAft>
              <a:buSzPts val="1400"/>
              <a:buFont typeface="Arial"/>
              <a:buChar char="•"/>
            </a:pPr>
            <a:r>
              <a:rPr lang="en-US"/>
              <a:t>It is important to design, establish, implement and monitor joint, child-friendly, accessible and confidential feedback and reporting mechanisms for child protection concerns, and put in place safeguarding policies and procedures</a:t>
            </a:r>
            <a:endParaRPr/>
          </a:p>
          <a:p>
            <a:pPr marL="457200" marR="0" lvl="0" indent="-228600" algn="l" rtl="0">
              <a:lnSpc>
                <a:spcPct val="100000"/>
              </a:lnSpc>
              <a:spcBef>
                <a:spcPts val="0"/>
              </a:spcBef>
              <a:spcAft>
                <a:spcPts val="0"/>
              </a:spcAft>
              <a:buSzPts val="1400"/>
              <a:buNone/>
            </a:pPr>
            <a:endParaRPr/>
          </a:p>
        </p:txBody>
      </p:sp>
      <p:sp>
        <p:nvSpPr>
          <p:cNvPr id="244" name="Google Shape;24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0" i="1" u="none"/>
              <a:t>Depending on the time you have for facilitation, consider adding here examples from the Region/ Country/ Response, of programming that meets the standards.</a:t>
            </a:r>
            <a:endParaRPr/>
          </a:p>
          <a:p>
            <a:pPr marL="457200" marR="0" lvl="0" indent="-228600" algn="l" rtl="0">
              <a:lnSpc>
                <a:spcPct val="100000"/>
              </a:lnSpc>
              <a:spcBef>
                <a:spcPts val="0"/>
              </a:spcBef>
              <a:spcAft>
                <a:spcPts val="0"/>
              </a:spcAft>
              <a:buSzPts val="1400"/>
              <a:buNone/>
            </a:pPr>
            <a:r>
              <a:rPr lang="en-US" b="0" i="1" u="none"/>
              <a:t>This could be a draft slide that you could update or remove if necessary. </a:t>
            </a:r>
            <a:endParaRPr/>
          </a:p>
          <a:p>
            <a:pPr marL="457200" marR="0" lvl="0" indent="-228600" algn="l" rtl="0">
              <a:lnSpc>
                <a:spcPct val="100000"/>
              </a:lnSpc>
              <a:spcBef>
                <a:spcPts val="0"/>
              </a:spcBef>
              <a:spcAft>
                <a:spcPts val="0"/>
              </a:spcAft>
              <a:buSzPts val="1400"/>
              <a:buNone/>
            </a:pPr>
            <a:r>
              <a:rPr lang="en-US" b="0" i="1" u="none"/>
              <a:t>For each example, you could add: </a:t>
            </a:r>
            <a:endParaRPr/>
          </a:p>
          <a:p>
            <a:pPr marL="285750" lvl="0" indent="-285750" algn="l" rtl="0">
              <a:lnSpc>
                <a:spcPct val="100000"/>
              </a:lnSpc>
              <a:spcBef>
                <a:spcPts val="0"/>
              </a:spcBef>
              <a:spcAft>
                <a:spcPts val="0"/>
              </a:spcAft>
              <a:buSzPts val="1400"/>
              <a:buFont typeface="Arial"/>
              <a:buChar char="•"/>
            </a:pPr>
            <a:r>
              <a:rPr lang="en-US" b="0" i="1" u="none"/>
              <a:t>A short, concise, </a:t>
            </a:r>
            <a:r>
              <a:rPr lang="en-US" i="1"/>
              <a:t>key presentation sentence about the specific program/project using Standard 25</a:t>
            </a:r>
            <a:endParaRPr/>
          </a:p>
          <a:p>
            <a:pPr marL="285750" lvl="0" indent="-285750" algn="l" rtl="0">
              <a:lnSpc>
                <a:spcPct val="100000"/>
              </a:lnSpc>
              <a:spcBef>
                <a:spcPts val="0"/>
              </a:spcBef>
              <a:spcAft>
                <a:spcPts val="0"/>
              </a:spcAft>
              <a:buSzPts val="1400"/>
              <a:buFont typeface="Arial"/>
              <a:buChar char="•"/>
            </a:pPr>
            <a:r>
              <a:rPr lang="en-US" i="1"/>
              <a:t>Add the name of organisations and partners involved </a:t>
            </a:r>
            <a:endParaRPr/>
          </a:p>
          <a:p>
            <a:pPr marL="285750" lvl="0" indent="-285750" algn="l" rtl="0">
              <a:lnSpc>
                <a:spcPct val="100000"/>
              </a:lnSpc>
              <a:spcBef>
                <a:spcPts val="0"/>
              </a:spcBef>
              <a:spcAft>
                <a:spcPts val="0"/>
              </a:spcAft>
              <a:buSzPts val="1400"/>
              <a:buFont typeface="Arial"/>
              <a:buChar char="•"/>
            </a:pPr>
            <a:r>
              <a:rPr lang="en-US" i="1"/>
              <a:t>Add practical lessons learnt, key actions, message or numbers, that will attract interest of your audience</a:t>
            </a:r>
            <a:endParaRPr/>
          </a:p>
          <a:p>
            <a:pPr marL="457200" marR="0" lvl="0" indent="-228600" algn="l" rtl="0">
              <a:lnSpc>
                <a:spcPct val="100000"/>
              </a:lnSpc>
              <a:spcBef>
                <a:spcPts val="0"/>
              </a:spcBef>
              <a:spcAft>
                <a:spcPts val="0"/>
              </a:spcAft>
              <a:buSzPts val="1400"/>
              <a:buNone/>
            </a:pPr>
            <a:endParaRPr b="0" i="1" u="none"/>
          </a:p>
          <a:p>
            <a:pPr marL="0" marR="0" lvl="0" indent="0" algn="l" rtl="0">
              <a:lnSpc>
                <a:spcPct val="100000"/>
              </a:lnSpc>
              <a:spcBef>
                <a:spcPts val="0"/>
              </a:spcBef>
              <a:spcAft>
                <a:spcPts val="0"/>
              </a:spcAft>
              <a:buClr>
                <a:srgbClr val="000000"/>
              </a:buClr>
              <a:buSzPts val="1400"/>
              <a:buFont typeface="Arial"/>
              <a:buNone/>
            </a:pPr>
            <a:r>
              <a:rPr lang="en-US" i="1"/>
              <a:t>Another option, if you have a longer facilitation span (and also depending on the audience you have), this slide can be completed in an interactive way during the session. </a:t>
            </a:r>
            <a:endParaRPr/>
          </a:p>
          <a:p>
            <a:pPr marL="0" marR="0" lvl="0" indent="0" algn="l" rtl="0">
              <a:lnSpc>
                <a:spcPct val="100000"/>
              </a:lnSpc>
              <a:spcBef>
                <a:spcPts val="0"/>
              </a:spcBef>
              <a:spcAft>
                <a:spcPts val="0"/>
              </a:spcAft>
              <a:buClr>
                <a:srgbClr val="000000"/>
              </a:buClr>
              <a:buSzPts val="1400"/>
              <a:buFont typeface="Arial"/>
              <a:buNone/>
            </a:pPr>
            <a:r>
              <a:rPr lang="en-US" i="1"/>
              <a:t>In that case, you could:</a:t>
            </a:r>
            <a:endParaRPr/>
          </a:p>
          <a:p>
            <a:pPr marL="171450" marR="0" lvl="0" indent="-171450" algn="l" rtl="0">
              <a:lnSpc>
                <a:spcPct val="100000"/>
              </a:lnSpc>
              <a:spcBef>
                <a:spcPts val="0"/>
              </a:spcBef>
              <a:spcAft>
                <a:spcPts val="0"/>
              </a:spcAft>
              <a:buClr>
                <a:srgbClr val="000000"/>
              </a:buClr>
              <a:buSzPts val="1400"/>
              <a:buFont typeface="Calibri"/>
              <a:buChar char="-"/>
            </a:pPr>
            <a:r>
              <a:rPr lang="en-US" i="1"/>
              <a:t>split the groups into 2 or 3 smaller groups, </a:t>
            </a:r>
            <a:endParaRPr/>
          </a:p>
          <a:p>
            <a:pPr marL="171450" marR="0" lvl="0" indent="-171450" algn="l" rtl="0">
              <a:lnSpc>
                <a:spcPct val="100000"/>
              </a:lnSpc>
              <a:spcBef>
                <a:spcPts val="0"/>
              </a:spcBef>
              <a:spcAft>
                <a:spcPts val="0"/>
              </a:spcAft>
              <a:buClr>
                <a:srgbClr val="000000"/>
              </a:buClr>
              <a:buSzPts val="1400"/>
              <a:buFont typeface="Calibri"/>
              <a:buChar char="-"/>
            </a:pPr>
            <a:r>
              <a:rPr lang="en-US" i="1"/>
              <a:t>allow 15 – 20 min for them to prepare a short presentation of an </a:t>
            </a:r>
            <a:r>
              <a:rPr lang="en-US" b="0" i="1" u="none"/>
              <a:t>example from the Region/ Country/ Response, of programming that meets the standard</a:t>
            </a:r>
            <a:endParaRPr/>
          </a:p>
          <a:p>
            <a:pPr marL="171450" marR="0" lvl="0" indent="-171450" algn="l" rtl="0">
              <a:lnSpc>
                <a:spcPct val="100000"/>
              </a:lnSpc>
              <a:spcBef>
                <a:spcPts val="0"/>
              </a:spcBef>
              <a:spcAft>
                <a:spcPts val="0"/>
              </a:spcAft>
              <a:buClr>
                <a:srgbClr val="000000"/>
              </a:buClr>
              <a:buSzPts val="1400"/>
              <a:buFont typeface="Calibri"/>
              <a:buChar char="-"/>
            </a:pPr>
            <a:r>
              <a:rPr lang="en-US" b="0" i="1" u="none"/>
              <a:t>in plenary, have the groups present their examples, and discuss /compare lessons learnt out of them. </a:t>
            </a:r>
            <a:endParaRPr/>
          </a:p>
          <a:p>
            <a:pPr marL="0" marR="0" lvl="0" indent="0" algn="l" rtl="0">
              <a:lnSpc>
                <a:spcPct val="100000"/>
              </a:lnSpc>
              <a:spcBef>
                <a:spcPts val="0"/>
              </a:spcBef>
              <a:spcAft>
                <a:spcPts val="0"/>
              </a:spcAft>
              <a:buClr>
                <a:srgbClr val="000000"/>
              </a:buClr>
              <a:buSzPts val="1400"/>
              <a:buFont typeface="Calibri"/>
              <a:buNone/>
            </a:pPr>
            <a:r>
              <a:rPr lang="en-US" b="0" i="1" u="none"/>
              <a:t>If you will be sending this presentation to the participants after the training, you can fill up this slide, to keep records of the presentations.</a:t>
            </a:r>
            <a:endParaRPr/>
          </a:p>
          <a:p>
            <a:pPr marL="457200" marR="0" lvl="0" indent="-228600" algn="l" rtl="0">
              <a:lnSpc>
                <a:spcPct val="100000"/>
              </a:lnSpc>
              <a:spcBef>
                <a:spcPts val="0"/>
              </a:spcBef>
              <a:spcAft>
                <a:spcPts val="0"/>
              </a:spcAft>
              <a:buSzPts val="1400"/>
              <a:buNone/>
            </a:pPr>
            <a:endParaRPr b="0" i="1" u="none"/>
          </a:p>
          <a:p>
            <a:pPr marL="457200" marR="0" lvl="0" indent="-228600" algn="l" rtl="0">
              <a:lnSpc>
                <a:spcPct val="100000"/>
              </a:lnSpc>
              <a:spcBef>
                <a:spcPts val="0"/>
              </a:spcBef>
              <a:spcAft>
                <a:spcPts val="0"/>
              </a:spcAft>
              <a:buClr>
                <a:srgbClr val="000000"/>
              </a:buClr>
              <a:buSzPts val="1400"/>
              <a:buFont typeface="Arial"/>
              <a:buNone/>
            </a:pPr>
            <a:r>
              <a:rPr lang="en-US" b="1" i="1" u="none"/>
              <a:t>TIP</a:t>
            </a:r>
            <a:r>
              <a:rPr lang="en-US" b="0" i="1" u="none"/>
              <a:t>: you can use https://thenounproject.com/ to get map outlines like those.</a:t>
            </a:r>
            <a:endParaRPr/>
          </a:p>
          <a:p>
            <a:pPr marL="457200" marR="0" lvl="0" indent="-228600" algn="l" rtl="0">
              <a:lnSpc>
                <a:spcPct val="100000"/>
              </a:lnSpc>
              <a:spcBef>
                <a:spcPts val="0"/>
              </a:spcBef>
              <a:spcAft>
                <a:spcPts val="0"/>
              </a:spcAft>
              <a:buSzPts val="1400"/>
              <a:buNone/>
            </a:pPr>
            <a:endParaRPr b="0" i="1" u="none"/>
          </a:p>
        </p:txBody>
      </p:sp>
      <p:sp>
        <p:nvSpPr>
          <p:cNvPr id="254" name="Google Shape;25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5c986a98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135c986a98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[Facilitators - if you can project from the internet, then we suggest you navigate people there and show them]</a:t>
            </a:r>
            <a:r>
              <a:rPr lang="en-US" i="1" u="sng">
                <a:solidFill>
                  <a:schemeClr val="hlink"/>
                </a:solidFill>
                <a:hlinkClick r:id="rId3"/>
              </a:rPr>
              <a:t> </a:t>
            </a:r>
            <a:endParaRPr i="1" u="sng">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endParaRPr dirty="0"/>
          </a:p>
          <a:p>
            <a:pPr marL="0" marR="0" lvl="0" indent="0" algn="l" rtl="0">
              <a:lnSpc>
                <a:spcPct val="100000"/>
              </a:lnSpc>
              <a:spcBef>
                <a:spcPts val="0"/>
              </a:spcBef>
              <a:spcAft>
                <a:spcPts val="0"/>
              </a:spcAft>
              <a:buClr>
                <a:schemeClr val="dk1"/>
              </a:buClr>
              <a:buSzPts val="1200"/>
              <a:buFont typeface="Calibri"/>
              <a:buNone/>
            </a:pPr>
            <a:r>
              <a:rPr lang="en-US" b="1" u="none" dirty="0"/>
              <a:t>HSP:</a:t>
            </a:r>
            <a:endParaRPr dirty="0"/>
          </a:p>
          <a:p>
            <a:pPr marL="0" marR="0" lvl="0" indent="0" algn="l" rtl="0">
              <a:lnSpc>
                <a:spcPct val="100000"/>
              </a:lnSpc>
              <a:spcBef>
                <a:spcPts val="0"/>
              </a:spcBef>
              <a:spcAft>
                <a:spcPts val="0"/>
              </a:spcAft>
              <a:buClr>
                <a:schemeClr val="dk1"/>
              </a:buClr>
              <a:buSzPts val="1200"/>
              <a:buFont typeface="Calibri"/>
              <a:buNone/>
            </a:pPr>
            <a:r>
              <a:rPr lang="en-US" u="sng" dirty="0"/>
              <a:t>1. Online handbook</a:t>
            </a:r>
            <a:endParaRPr dirty="0"/>
          </a:p>
          <a:p>
            <a:pPr marL="0" lvl="0" indent="0" algn="l" rtl="0">
              <a:lnSpc>
                <a:spcPct val="100000"/>
              </a:lnSpc>
              <a:spcBef>
                <a:spcPts val="0"/>
              </a:spcBef>
              <a:spcAft>
                <a:spcPts val="0"/>
              </a:spcAft>
              <a:buSzPts val="1400"/>
              <a:buNone/>
            </a:pPr>
            <a:r>
              <a:rPr lang="en-US" u="sng" dirty="0"/>
              <a:t>2. The Humanitarian Standards Partnership App </a:t>
            </a:r>
            <a:endParaRPr dirty="0"/>
          </a:p>
          <a:p>
            <a:pPr marL="0" lvl="0" indent="0" algn="l" rtl="0">
              <a:lnSpc>
                <a:spcPct val="100000"/>
              </a:lnSpc>
              <a:spcBef>
                <a:spcPts val="0"/>
              </a:spcBef>
              <a:spcAft>
                <a:spcPts val="0"/>
              </a:spcAft>
              <a:buSzPts val="1400"/>
              <a:buNone/>
            </a:pPr>
            <a:r>
              <a:rPr lang="en-US" dirty="0"/>
              <a:t>– It is the 2</a:t>
            </a:r>
            <a:r>
              <a:rPr lang="en-US" baseline="30000" dirty="0"/>
              <a:t>nd</a:t>
            </a:r>
            <a:r>
              <a:rPr lang="en-US" dirty="0"/>
              <a:t> most popular app on that site after Sphere</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US" b="1" u="none" dirty="0"/>
              <a:t>CPMS page:</a:t>
            </a:r>
            <a:endParaRPr dirty="0"/>
          </a:p>
          <a:p>
            <a:pPr marL="0" marR="0" lvl="0" indent="0" algn="l" rtl="0">
              <a:lnSpc>
                <a:spcPct val="100000"/>
              </a:lnSpc>
              <a:spcBef>
                <a:spcPts val="0"/>
              </a:spcBef>
              <a:spcAft>
                <a:spcPts val="0"/>
              </a:spcAft>
              <a:buClr>
                <a:srgbClr val="000000"/>
              </a:buClr>
              <a:buSzPts val="1400"/>
              <a:buFont typeface="Arial"/>
              <a:buNone/>
            </a:pPr>
            <a:r>
              <a:rPr lang="en-US" u="sng" dirty="0"/>
              <a:t>1. Interactive handbook </a:t>
            </a:r>
            <a:r>
              <a:rPr lang="en-US" dirty="0"/>
              <a:t>– our greatest resource</a:t>
            </a:r>
            <a:endParaRPr dirty="0"/>
          </a:p>
          <a:p>
            <a:pPr marL="0" marR="0" lvl="0" indent="0" algn="l" rtl="0">
              <a:lnSpc>
                <a:spcPct val="100000"/>
              </a:lnSpc>
              <a:spcBef>
                <a:spcPts val="0"/>
              </a:spcBef>
              <a:spcAft>
                <a:spcPts val="0"/>
              </a:spcAft>
              <a:buClr>
                <a:srgbClr val="000000"/>
              </a:buClr>
              <a:buSzPts val="1400"/>
              <a:buFont typeface="Arial"/>
              <a:buNone/>
            </a:pPr>
            <a:r>
              <a:rPr lang="en-US" dirty="0"/>
              <a:t>2. </a:t>
            </a:r>
            <a:r>
              <a:rPr lang="en-US" u="sng" dirty="0"/>
              <a:t>A Summary: </a:t>
            </a:r>
            <a:r>
              <a:rPr lang="en-US" dirty="0"/>
              <a:t>At just 32 pages, it means that it is topline but can be used to introduce the idea of minimum standards or start child protection discussions with government colleagues or other humanitarians without overwhelming them with the huge handbook.</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b="1" dirty="0"/>
              <a:t>Alliance website: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 </a:t>
            </a:r>
            <a:r>
              <a:rPr lang="en-US" u="sng" dirty="0"/>
              <a:t>PDF</a:t>
            </a:r>
            <a:r>
              <a:rPr lang="en-US" dirty="0"/>
              <a:t> &amp; all materials available can be downloaded if people want to print just portions of the CPMS, on the Alliance site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 “</a:t>
            </a:r>
            <a:r>
              <a:rPr lang="en-US" u="sng" dirty="0"/>
              <a:t>Introduction to CPMS” Briefing Pack </a:t>
            </a:r>
            <a:r>
              <a:rPr lang="en-US" dirty="0"/>
              <a:t>contains this PPT and facilitation notes, plus the 2 page Introduction handout.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A gallery of </a:t>
            </a:r>
            <a:r>
              <a:rPr lang="en-US" u="sng" dirty="0"/>
              <a:t>illustrated</a:t>
            </a:r>
            <a:r>
              <a:rPr lang="en-US" dirty="0"/>
              <a:t> Standards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US" sz="1200" dirty="0"/>
              <a:t>Discover our </a:t>
            </a:r>
            <a:r>
              <a:rPr lang="en-US" sz="1200" u="sng" dirty="0"/>
              <a:t>free CPMS e-course </a:t>
            </a:r>
            <a:r>
              <a:rPr lang="en-US" sz="1200" dirty="0"/>
              <a:t>with a range of modules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US" sz="1200" dirty="0"/>
              <a:t>Videos on the Alliance </a:t>
            </a:r>
            <a:r>
              <a:rPr lang="en-US" sz="1200" dirty="0" err="1"/>
              <a:t>Youtube</a:t>
            </a:r>
            <a:r>
              <a:rPr lang="en-US" sz="1200" dirty="0"/>
              <a:t> channel</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r>
              <a:rPr lang="en-US" dirty="0"/>
              <a:t>ASK: What should our next steps as a team/agency/individual be?</a:t>
            </a:r>
            <a:endParaRPr dirty="0"/>
          </a:p>
          <a:p>
            <a:pPr marL="0" lvl="0" indent="0" algn="l" rtl="0">
              <a:lnSpc>
                <a:spcPct val="100000"/>
              </a:lnSpc>
              <a:spcBef>
                <a:spcPts val="0"/>
              </a:spcBef>
              <a:spcAft>
                <a:spcPts val="0"/>
              </a:spcAft>
              <a:buSzPts val="1400"/>
              <a:buNone/>
            </a:pPr>
            <a:r>
              <a:rPr lang="en-US" i="1" dirty="0"/>
              <a:t>(i.e. you might schedule a longer meeting to digest the changes and create a plan; or ask colleagues to present certain new/revised standards and their implications for the </a:t>
            </a:r>
            <a:r>
              <a:rPr lang="en-US" i="1" dirty="0" err="1"/>
              <a:t>programme</a:t>
            </a:r>
            <a:r>
              <a:rPr lang="en-US" i="1" dirty="0"/>
              <a:t>; or set up a training or ask Senior Management for a meeting to discuss accountability to children, </a:t>
            </a:r>
            <a:r>
              <a:rPr lang="en-US" i="1" dirty="0" err="1"/>
              <a:t>etc</a:t>
            </a:r>
            <a:r>
              <a:rPr lang="en-US" i="1" dirty="0"/>
              <a:t>)</a:t>
            </a:r>
            <a:endParaRPr dirty="0"/>
          </a:p>
          <a:p>
            <a:pPr marL="0" lvl="0" indent="0" algn="l" rtl="0">
              <a:lnSpc>
                <a:spcPct val="100000"/>
              </a:lnSpc>
              <a:spcBef>
                <a:spcPts val="0"/>
              </a:spcBef>
              <a:spcAft>
                <a:spcPts val="0"/>
              </a:spcAft>
              <a:buSzPts val="1400"/>
              <a:buNone/>
            </a:pPr>
            <a:r>
              <a:rPr lang="en-US" dirty="0"/>
              <a:t> </a:t>
            </a:r>
            <a:endParaRPr i="1" dirty="0"/>
          </a:p>
          <a:p>
            <a:pPr marL="0" marR="0" lvl="0" indent="0" algn="l" rtl="0">
              <a:lnSpc>
                <a:spcPct val="100000"/>
              </a:lnSpc>
              <a:spcBef>
                <a:spcPts val="0"/>
              </a:spcBef>
              <a:spcAft>
                <a:spcPts val="0"/>
              </a:spcAft>
              <a:buClr>
                <a:schemeClr val="dk1"/>
              </a:buClr>
              <a:buSzPts val="1200"/>
              <a:buFont typeface="Calibri"/>
              <a:buNone/>
            </a:pPr>
            <a:r>
              <a:rPr lang="en-US" i="1" dirty="0"/>
              <a:t>[Facilitators - </a:t>
            </a:r>
            <a:r>
              <a:rPr lang="en-US" i="1" u="sng" dirty="0"/>
              <a:t>Printed copies </a:t>
            </a:r>
            <a:r>
              <a:rPr lang="en-US" i="1" dirty="0"/>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US" dirty="0"/>
              <a:t>Thank you so much for coming together and starting to explore the CPMS. I will follow up on the next steps we discussed. And that’s the key – the CPMS is a gift that just keeps on giving every time you open it!</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SzPts val="1400"/>
              <a:buNone/>
            </a:pPr>
            <a:endParaRPr dirty="0"/>
          </a:p>
        </p:txBody>
      </p:sp>
      <p:sp>
        <p:nvSpPr>
          <p:cNvPr id="266" name="Google Shape;266;g135c986a98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2"/>
        <p:cNvGrpSpPr/>
        <p:nvPr/>
      </p:nvGrpSpPr>
      <p:grpSpPr>
        <a:xfrm>
          <a:off x="0" y="0"/>
          <a:ext cx="0" cy="0"/>
          <a:chOff x="0" y="0"/>
          <a:chExt cx="0" cy="0"/>
        </a:xfrm>
      </p:grpSpPr>
      <p:sp>
        <p:nvSpPr>
          <p:cNvPr id="13" name="Google Shape;13;p59"/>
          <p:cNvSpPr txBox="1">
            <a:spLocks noGrp="1"/>
          </p:cNvSpPr>
          <p:nvPr>
            <p:ph type="ctrTitle"/>
          </p:nvPr>
        </p:nvSpPr>
        <p:spPr>
          <a:xfrm>
            <a:off x="5210339" y="1180054"/>
            <a:ext cx="6631372"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SzPts val="4400"/>
              <a:buNone/>
              <a:defRPr sz="5000"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9"/>
          <p:cNvSpPr txBox="1">
            <a:spLocks noGrp="1"/>
          </p:cNvSpPr>
          <p:nvPr>
            <p:ph type="subTitle" idx="1"/>
          </p:nvPr>
        </p:nvSpPr>
        <p:spPr>
          <a:xfrm>
            <a:off x="5210338" y="3659729"/>
            <a:ext cx="6631373"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grpSp>
        <p:nvGrpSpPr>
          <p:cNvPr id="15" name="Google Shape;15;p59"/>
          <p:cNvGrpSpPr/>
          <p:nvPr/>
        </p:nvGrpSpPr>
        <p:grpSpPr>
          <a:xfrm>
            <a:off x="0" y="-1"/>
            <a:ext cx="7876133" cy="6873467"/>
            <a:chOff x="0" y="0"/>
            <a:chExt cx="9161786" cy="7995450"/>
          </a:xfrm>
        </p:grpSpPr>
        <p:sp>
          <p:nvSpPr>
            <p:cNvPr id="16" name="Google Shape;16;p59"/>
            <p:cNvSpPr/>
            <p:nvPr/>
          </p:nvSpPr>
          <p:spPr>
            <a:xfrm>
              <a:off x="5155957" y="4728538"/>
              <a:ext cx="682625" cy="682625"/>
            </a:xfrm>
            <a:custGeom>
              <a:avLst/>
              <a:gdLst/>
              <a:ahLst/>
              <a:cxnLst/>
              <a:rect l="l" t="t" r="r" b="b"/>
              <a:pathLst>
                <a:path w="682625" h="682625" extrusionOk="0">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 name="Google Shape;17;p59"/>
            <p:cNvPicPr preferRelativeResize="0"/>
            <p:nvPr/>
          </p:nvPicPr>
          <p:blipFill rotWithShape="1">
            <a:blip r:embed="rId2">
              <a:alphaModFix/>
            </a:blip>
            <a:srcRect/>
            <a:stretch/>
          </p:blipFill>
          <p:spPr>
            <a:xfrm>
              <a:off x="0" y="0"/>
              <a:ext cx="9161786" cy="7995450"/>
            </a:xfrm>
            <a:prstGeom prst="rect">
              <a:avLst/>
            </a:prstGeom>
            <a:noFill/>
            <a:ln>
              <a:noFill/>
            </a:ln>
          </p:spPr>
        </p:pic>
        <p:sp>
          <p:nvSpPr>
            <p:cNvPr id="18" name="Google Shape;18;p59"/>
            <p:cNvSpPr/>
            <p:nvPr/>
          </p:nvSpPr>
          <p:spPr>
            <a:xfrm>
              <a:off x="6989405" y="6285375"/>
              <a:ext cx="319405" cy="319405"/>
            </a:xfrm>
            <a:custGeom>
              <a:avLst/>
              <a:gdLst/>
              <a:ahLst/>
              <a:cxnLst/>
              <a:rect l="l" t="t" r="r" b="b"/>
              <a:pathLst>
                <a:path w="319404" h="319404" extrusionOk="0">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9" name="Google Shape;19;p59"/>
          <p:cNvPicPr preferRelativeResize="0"/>
          <p:nvPr/>
        </p:nvPicPr>
        <p:blipFill rotWithShape="1">
          <a:blip r:embed="rId3">
            <a:alphaModFix/>
          </a:blip>
          <a:srcRect/>
          <a:stretch/>
        </p:blipFill>
        <p:spPr>
          <a:xfrm>
            <a:off x="7985248" y="5540654"/>
            <a:ext cx="3856463" cy="11034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98"/>
        <p:cNvGrpSpPr/>
        <p:nvPr/>
      </p:nvGrpSpPr>
      <p:grpSpPr>
        <a:xfrm>
          <a:off x="0" y="0"/>
          <a:ext cx="0" cy="0"/>
          <a:chOff x="0" y="0"/>
          <a:chExt cx="0" cy="0"/>
        </a:xfrm>
      </p:grpSpPr>
      <p:sp>
        <p:nvSpPr>
          <p:cNvPr id="99" name="Google Shape;99;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 name="Google Shape;100;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1" name="Google Shape;101;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4"/>
        <p:cNvGrpSpPr/>
        <p:nvPr/>
      </p:nvGrpSpPr>
      <p:grpSpPr>
        <a:xfrm>
          <a:off x="0" y="0"/>
          <a:ext cx="0" cy="0"/>
          <a:chOff x="0" y="0"/>
          <a:chExt cx="0" cy="0"/>
        </a:xfrm>
      </p:grpSpPr>
      <p:sp>
        <p:nvSpPr>
          <p:cNvPr id="105" name="Google Shape;105;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6" name="Google Shape;106;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07" name="Google Shape;107;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2" name="Google Shape;112;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3" name="Google Shape;113;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 name="Google Shape;118;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19" name="Google Shape;119;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2"/>
        <p:cNvGrpSpPr/>
        <p:nvPr/>
      </p:nvGrpSpPr>
      <p:grpSpPr>
        <a:xfrm>
          <a:off x="0" y="0"/>
          <a:ext cx="0" cy="0"/>
          <a:chOff x="0" y="0"/>
          <a:chExt cx="0" cy="0"/>
        </a:xfrm>
      </p:grpSpPr>
      <p:grpSp>
        <p:nvGrpSpPr>
          <p:cNvPr id="123" name="Google Shape;123;p46"/>
          <p:cNvGrpSpPr/>
          <p:nvPr/>
        </p:nvGrpSpPr>
        <p:grpSpPr>
          <a:xfrm>
            <a:off x="0" y="5303521"/>
            <a:ext cx="12192000" cy="1639827"/>
            <a:chOff x="0" y="5303521"/>
            <a:chExt cx="12192000" cy="1639827"/>
          </a:xfrm>
        </p:grpSpPr>
        <p:pic>
          <p:nvPicPr>
            <p:cNvPr id="124" name="Google Shape;124;p4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25" name="Google Shape;125;p4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26" name="Google Shape;126;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3" name="Google Shape;133;p47"/>
          <p:cNvGrpSpPr/>
          <p:nvPr/>
        </p:nvGrpSpPr>
        <p:grpSpPr>
          <a:xfrm>
            <a:off x="0" y="5303521"/>
            <a:ext cx="12192000" cy="1639827"/>
            <a:chOff x="0" y="5303521"/>
            <a:chExt cx="12192000" cy="1639827"/>
          </a:xfrm>
        </p:grpSpPr>
        <p:pic>
          <p:nvPicPr>
            <p:cNvPr id="134" name="Google Shape;134;p47"/>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35" name="Google Shape;135;p47"/>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36"/>
        <p:cNvGrpSpPr/>
        <p:nvPr/>
      </p:nvGrpSpPr>
      <p:grpSpPr>
        <a:xfrm>
          <a:off x="0" y="0"/>
          <a:ext cx="0" cy="0"/>
          <a:chOff x="0" y="0"/>
          <a:chExt cx="0" cy="0"/>
        </a:xfrm>
      </p:grpSpPr>
      <p:sp>
        <p:nvSpPr>
          <p:cNvPr id="137" name="Google Shape;137;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8" name="Google Shape;138;p51"/>
          <p:cNvGrpSpPr/>
          <p:nvPr/>
        </p:nvGrpSpPr>
        <p:grpSpPr>
          <a:xfrm>
            <a:off x="-208789" y="0"/>
            <a:ext cx="12609575" cy="2174491"/>
            <a:chOff x="-1" y="5043119"/>
            <a:chExt cx="12192000" cy="1814883"/>
          </a:xfrm>
        </p:grpSpPr>
        <p:pic>
          <p:nvPicPr>
            <p:cNvPr id="139" name="Google Shape;139;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40" name="Google Shape;140;p51"/>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41" name="Google Shape;141;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42" name="Google Shape;142;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49"/>
        <p:cNvGrpSpPr/>
        <p:nvPr/>
      </p:nvGrpSpPr>
      <p:grpSpPr>
        <a:xfrm>
          <a:off x="0" y="0"/>
          <a:ext cx="0" cy="0"/>
          <a:chOff x="0" y="0"/>
          <a:chExt cx="0" cy="0"/>
        </a:xfrm>
      </p:grpSpPr>
      <p:sp>
        <p:nvSpPr>
          <p:cNvPr id="150" name="Google Shape;150;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3" name="Google Shape;153;p52"/>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54" name="Google Shape;154;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156"/>
        <p:cNvGrpSpPr/>
        <p:nvPr/>
      </p:nvGrpSpPr>
      <p:grpSpPr>
        <a:xfrm>
          <a:off x="0" y="0"/>
          <a:ext cx="0" cy="0"/>
          <a:chOff x="0" y="0"/>
          <a:chExt cx="0" cy="0"/>
        </a:xfrm>
      </p:grpSpPr>
      <p:sp>
        <p:nvSpPr>
          <p:cNvPr id="157" name="Google Shape;157;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5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1" name="Google Shape;161;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163"/>
        <p:cNvGrpSpPr/>
        <p:nvPr/>
      </p:nvGrpSpPr>
      <p:grpSpPr>
        <a:xfrm>
          <a:off x="0" y="0"/>
          <a:ext cx="0" cy="0"/>
          <a:chOff x="0" y="0"/>
          <a:chExt cx="0" cy="0"/>
        </a:xfrm>
      </p:grpSpPr>
      <p:sp>
        <p:nvSpPr>
          <p:cNvPr id="164" name="Google Shape;164;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7" name="Google Shape;167;p54"/>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8" name="Google Shape;168;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type="titleOnly">
  <p:cSld name="TITLE_ONLY">
    <p:spTree>
      <p:nvGrpSpPr>
        <p:cNvPr id="1" name="Shape 20"/>
        <p:cNvGrpSpPr/>
        <p:nvPr/>
      </p:nvGrpSpPr>
      <p:grpSpPr>
        <a:xfrm>
          <a:off x="0" y="0"/>
          <a:ext cx="0" cy="0"/>
          <a:chOff x="0" y="0"/>
          <a:chExt cx="0" cy="0"/>
        </a:xfrm>
      </p:grpSpPr>
      <p:sp>
        <p:nvSpPr>
          <p:cNvPr id="21" name="Google Shape;21;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 name="Google Shape;22;p60"/>
          <p:cNvGrpSpPr/>
          <p:nvPr/>
        </p:nvGrpSpPr>
        <p:grpSpPr>
          <a:xfrm>
            <a:off x="114714" y="5834381"/>
            <a:ext cx="11955892" cy="1023226"/>
            <a:chOff x="129463" y="5834381"/>
            <a:chExt cx="11955892" cy="1023226"/>
          </a:xfrm>
        </p:grpSpPr>
        <p:pic>
          <p:nvPicPr>
            <p:cNvPr id="23" name="Google Shape;23;p60"/>
            <p:cNvPicPr preferRelativeResize="0"/>
            <p:nvPr/>
          </p:nvPicPr>
          <p:blipFill rotWithShape="1">
            <a:blip r:embed="rId2">
              <a:alphaModFix/>
            </a:blip>
            <a:srcRect/>
            <a:stretch/>
          </p:blipFill>
          <p:spPr>
            <a:xfrm>
              <a:off x="2286730" y="6724373"/>
              <a:ext cx="196087" cy="132623"/>
            </a:xfrm>
            <a:prstGeom prst="rect">
              <a:avLst/>
            </a:prstGeom>
            <a:noFill/>
            <a:ln>
              <a:noFill/>
            </a:ln>
          </p:spPr>
        </p:pic>
        <p:sp>
          <p:nvSpPr>
            <p:cNvPr id="24" name="Google Shape;24;p60"/>
            <p:cNvSpPr/>
            <p:nvPr/>
          </p:nvSpPr>
          <p:spPr>
            <a:xfrm>
              <a:off x="1854177" y="5834381"/>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60"/>
            <p:cNvSpPr/>
            <p:nvPr/>
          </p:nvSpPr>
          <p:spPr>
            <a:xfrm>
              <a:off x="3597898" y="6424361"/>
              <a:ext cx="734695" cy="433070"/>
            </a:xfrm>
            <a:custGeom>
              <a:avLst/>
              <a:gdLst/>
              <a:ahLst/>
              <a:cxnLst/>
              <a:rect l="l" t="t" r="r" b="b"/>
              <a:pathLst>
                <a:path w="734695" h="433070" extrusionOk="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60"/>
            <p:cNvSpPr/>
            <p:nvPr/>
          </p:nvSpPr>
          <p:spPr>
            <a:xfrm>
              <a:off x="4543957" y="6017589"/>
              <a:ext cx="1167130" cy="839469"/>
            </a:xfrm>
            <a:custGeom>
              <a:avLst/>
              <a:gdLst/>
              <a:ahLst/>
              <a:cxnLst/>
              <a:rect l="l" t="t" r="r" b="b"/>
              <a:pathLst>
                <a:path w="1167129" h="839470" extrusionOk="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60"/>
            <p:cNvSpPr/>
            <p:nvPr/>
          </p:nvSpPr>
          <p:spPr>
            <a:xfrm>
              <a:off x="5662307" y="5942698"/>
              <a:ext cx="1104265" cy="914400"/>
            </a:xfrm>
            <a:custGeom>
              <a:avLst/>
              <a:gdLst/>
              <a:ahLst/>
              <a:cxnLst/>
              <a:rect l="l" t="t" r="r" b="b"/>
              <a:pathLst>
                <a:path w="1104265" h="914400" extrusionOk="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extrusionOk="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60"/>
            <p:cNvSpPr/>
            <p:nvPr/>
          </p:nvSpPr>
          <p:spPr>
            <a:xfrm>
              <a:off x="3402074" y="5876809"/>
              <a:ext cx="524510" cy="524510"/>
            </a:xfrm>
            <a:custGeom>
              <a:avLst/>
              <a:gdLst/>
              <a:ahLst/>
              <a:cxnLst/>
              <a:rect l="l" t="t" r="r" b="b"/>
              <a:pathLst>
                <a:path w="524510" h="524510" extrusionOk="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60"/>
            <p:cNvSpPr/>
            <p:nvPr/>
          </p:nvSpPr>
          <p:spPr>
            <a:xfrm>
              <a:off x="4132060" y="5873460"/>
              <a:ext cx="343535" cy="343535"/>
            </a:xfrm>
            <a:custGeom>
              <a:avLst/>
              <a:gdLst/>
              <a:ahLst/>
              <a:cxnLst/>
              <a:rect l="l" t="t" r="r" b="b"/>
              <a:pathLst>
                <a:path w="343535" h="343535" extrusionOk="0">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60"/>
            <p:cNvSpPr/>
            <p:nvPr/>
          </p:nvSpPr>
          <p:spPr>
            <a:xfrm>
              <a:off x="2697889" y="6375092"/>
              <a:ext cx="687070" cy="481965"/>
            </a:xfrm>
            <a:custGeom>
              <a:avLst/>
              <a:gdLst/>
              <a:ahLst/>
              <a:cxnLst/>
              <a:rect l="l" t="t" r="r" b="b"/>
              <a:pathLst>
                <a:path w="687070" h="481965" extrusionOk="0">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60"/>
            <p:cNvSpPr/>
            <p:nvPr/>
          </p:nvSpPr>
          <p:spPr>
            <a:xfrm>
              <a:off x="2967334" y="5953587"/>
              <a:ext cx="341630" cy="341630"/>
            </a:xfrm>
            <a:custGeom>
              <a:avLst/>
              <a:gdLst/>
              <a:ahLst/>
              <a:cxnLst/>
              <a:rect l="l" t="t" r="r" b="b"/>
              <a:pathLst>
                <a:path w="341629" h="341629" extrusionOk="0">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60"/>
            <p:cNvSpPr/>
            <p:nvPr/>
          </p:nvSpPr>
          <p:spPr>
            <a:xfrm>
              <a:off x="1562369" y="6544742"/>
              <a:ext cx="520700" cy="312420"/>
            </a:xfrm>
            <a:custGeom>
              <a:avLst/>
              <a:gdLst/>
              <a:ahLst/>
              <a:cxnLst/>
              <a:rect l="l" t="t" r="r" b="b"/>
              <a:pathLst>
                <a:path w="520700" h="312420" extrusionOk="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60"/>
            <p:cNvSpPr/>
            <p:nvPr/>
          </p:nvSpPr>
          <p:spPr>
            <a:xfrm>
              <a:off x="1165620" y="6273641"/>
              <a:ext cx="351155" cy="351155"/>
            </a:xfrm>
            <a:custGeom>
              <a:avLst/>
              <a:gdLst/>
              <a:ahLst/>
              <a:cxnLst/>
              <a:rect l="l" t="t" r="r" b="b"/>
              <a:pathLst>
                <a:path w="351155" h="351154" extrusionOk="0">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60"/>
            <p:cNvSpPr/>
            <p:nvPr/>
          </p:nvSpPr>
          <p:spPr>
            <a:xfrm>
              <a:off x="129463" y="5971578"/>
              <a:ext cx="1127125" cy="885825"/>
            </a:xfrm>
            <a:custGeom>
              <a:avLst/>
              <a:gdLst/>
              <a:ahLst/>
              <a:cxnLst/>
              <a:rect l="l" t="t" r="r" b="b"/>
              <a:pathLst>
                <a:path w="1127125" h="885825" extrusionOk="0">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extrusionOk="0">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5" name="Google Shape;35;p60"/>
            <p:cNvPicPr preferRelativeResize="0"/>
            <p:nvPr/>
          </p:nvPicPr>
          <p:blipFill rotWithShape="1">
            <a:blip r:embed="rId3">
              <a:alphaModFix/>
            </a:blip>
            <a:srcRect/>
            <a:stretch/>
          </p:blipFill>
          <p:spPr>
            <a:xfrm>
              <a:off x="7893903" y="6099785"/>
              <a:ext cx="196088" cy="196087"/>
            </a:xfrm>
            <a:prstGeom prst="rect">
              <a:avLst/>
            </a:prstGeom>
            <a:noFill/>
            <a:ln>
              <a:noFill/>
            </a:ln>
          </p:spPr>
        </p:pic>
        <p:sp>
          <p:nvSpPr>
            <p:cNvPr id="36" name="Google Shape;36;p60"/>
            <p:cNvSpPr/>
            <p:nvPr/>
          </p:nvSpPr>
          <p:spPr>
            <a:xfrm>
              <a:off x="7865364" y="6528677"/>
              <a:ext cx="657225" cy="328930"/>
            </a:xfrm>
            <a:custGeom>
              <a:avLst/>
              <a:gdLst/>
              <a:ahLst/>
              <a:cxnLst/>
              <a:rect l="l" t="t" r="r" b="b"/>
              <a:pathLst>
                <a:path w="657225" h="328929" extrusionOk="0">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60"/>
            <p:cNvSpPr/>
            <p:nvPr/>
          </p:nvSpPr>
          <p:spPr>
            <a:xfrm>
              <a:off x="9217532" y="6461680"/>
              <a:ext cx="734695" cy="395605"/>
            </a:xfrm>
            <a:custGeom>
              <a:avLst/>
              <a:gdLst/>
              <a:ahLst/>
              <a:cxnLst/>
              <a:rect l="l" t="t" r="r" b="b"/>
              <a:pathLst>
                <a:path w="734695" h="395604" extrusionOk="0">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60"/>
            <p:cNvSpPr/>
            <p:nvPr/>
          </p:nvSpPr>
          <p:spPr>
            <a:xfrm>
              <a:off x="10212844" y="6200900"/>
              <a:ext cx="986790" cy="656590"/>
            </a:xfrm>
            <a:custGeom>
              <a:avLst/>
              <a:gdLst/>
              <a:ahLst/>
              <a:cxnLst/>
              <a:rect l="l" t="t" r="r" b="b"/>
              <a:pathLst>
                <a:path w="986790" h="656590" extrusionOk="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60"/>
            <p:cNvSpPr/>
            <p:nvPr/>
          </p:nvSpPr>
          <p:spPr>
            <a:xfrm>
              <a:off x="11469405" y="6180409"/>
              <a:ext cx="615950" cy="615950"/>
            </a:xfrm>
            <a:custGeom>
              <a:avLst/>
              <a:gdLst/>
              <a:ahLst/>
              <a:cxnLst/>
              <a:rect l="l" t="t" r="r" b="b"/>
              <a:pathLst>
                <a:path w="615950" h="615950" extrusionOk="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60"/>
            <p:cNvSpPr/>
            <p:nvPr/>
          </p:nvSpPr>
          <p:spPr>
            <a:xfrm>
              <a:off x="9216411" y="6041537"/>
              <a:ext cx="297180" cy="297180"/>
            </a:xfrm>
            <a:custGeom>
              <a:avLst/>
              <a:gdLst/>
              <a:ahLst/>
              <a:cxnLst/>
              <a:rect l="l" t="t" r="r" b="b"/>
              <a:pathLst>
                <a:path w="297179" h="297179" extrusionOk="0">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60"/>
            <p:cNvSpPr/>
            <p:nvPr/>
          </p:nvSpPr>
          <p:spPr>
            <a:xfrm>
              <a:off x="9716972" y="6087973"/>
              <a:ext cx="343535" cy="343535"/>
            </a:xfrm>
            <a:custGeom>
              <a:avLst/>
              <a:gdLst/>
              <a:ahLst/>
              <a:cxnLst/>
              <a:rect l="l" t="t" r="r" b="b"/>
              <a:pathLst>
                <a:path w="343534" h="343535" extrusionOk="0">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60"/>
            <p:cNvSpPr/>
            <p:nvPr/>
          </p:nvSpPr>
          <p:spPr>
            <a:xfrm>
              <a:off x="8365637" y="5918779"/>
              <a:ext cx="687070" cy="687070"/>
            </a:xfrm>
            <a:custGeom>
              <a:avLst/>
              <a:gdLst/>
              <a:ahLst/>
              <a:cxnLst/>
              <a:rect l="l" t="t" r="r" b="b"/>
              <a:pathLst>
                <a:path w="687070" h="687070" extrusionOk="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60"/>
            <p:cNvSpPr/>
            <p:nvPr/>
          </p:nvSpPr>
          <p:spPr>
            <a:xfrm>
              <a:off x="7025197" y="6143323"/>
              <a:ext cx="708660" cy="708660"/>
            </a:xfrm>
            <a:custGeom>
              <a:avLst/>
              <a:gdLst/>
              <a:ahLst/>
              <a:cxnLst/>
              <a:rect l="l" t="t" r="r" b="b"/>
              <a:pathLst>
                <a:path w="708659" h="708659" extrusionOk="0">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170"/>
        <p:cNvGrpSpPr/>
        <p:nvPr/>
      </p:nvGrpSpPr>
      <p:grpSpPr>
        <a:xfrm>
          <a:off x="0" y="0"/>
          <a:ext cx="0" cy="0"/>
          <a:chOff x="0" y="0"/>
          <a:chExt cx="0" cy="0"/>
        </a:xfrm>
      </p:grpSpPr>
      <p:sp>
        <p:nvSpPr>
          <p:cNvPr id="171" name="Google Shape;171;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4" name="Google Shape;174;p55"/>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75" name="Google Shape;175;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and objects" type="obj">
  <p:cSld name="OBJECT">
    <p:spTree>
      <p:nvGrpSpPr>
        <p:cNvPr id="1" name="Shape 44"/>
        <p:cNvGrpSpPr/>
        <p:nvPr/>
      </p:nvGrpSpPr>
      <p:grpSpPr>
        <a:xfrm>
          <a:off x="0" y="0"/>
          <a:ext cx="0" cy="0"/>
          <a:chOff x="0" y="0"/>
          <a:chExt cx="0" cy="0"/>
        </a:xfrm>
      </p:grpSpPr>
      <p:sp>
        <p:nvSpPr>
          <p:cNvPr id="45" name="Google Shape;45;p61"/>
          <p:cNvSpPr txBox="1">
            <a:spLocks noGrp="1"/>
          </p:cNvSpPr>
          <p:nvPr>
            <p:ph type="title"/>
          </p:nvPr>
        </p:nvSpPr>
        <p:spPr>
          <a:xfrm>
            <a:off x="1787856" y="365125"/>
            <a:ext cx="95659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1"/>
          <p:cNvSpPr txBox="1">
            <a:spLocks noGrp="1"/>
          </p:cNvSpPr>
          <p:nvPr>
            <p:ph type="body" idx="1"/>
          </p:nvPr>
        </p:nvSpPr>
        <p:spPr>
          <a:xfrm>
            <a:off x="1787856" y="1825625"/>
            <a:ext cx="956594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47" name="Google Shape;47;p61"/>
          <p:cNvGrpSpPr/>
          <p:nvPr/>
        </p:nvGrpSpPr>
        <p:grpSpPr>
          <a:xfrm>
            <a:off x="0" y="118224"/>
            <a:ext cx="1313073" cy="6650279"/>
            <a:chOff x="0" y="118224"/>
            <a:chExt cx="1313073" cy="6650279"/>
          </a:xfrm>
        </p:grpSpPr>
        <p:pic>
          <p:nvPicPr>
            <p:cNvPr id="48" name="Google Shape;48;p61"/>
            <p:cNvPicPr preferRelativeResize="0"/>
            <p:nvPr/>
          </p:nvPicPr>
          <p:blipFill rotWithShape="1">
            <a:blip r:embed="rId2">
              <a:alphaModFix/>
            </a:blip>
            <a:srcRect/>
            <a:stretch/>
          </p:blipFill>
          <p:spPr>
            <a:xfrm>
              <a:off x="6940" y="2275488"/>
              <a:ext cx="196075" cy="196088"/>
            </a:xfrm>
            <a:prstGeom prst="rect">
              <a:avLst/>
            </a:prstGeom>
            <a:noFill/>
            <a:ln>
              <a:noFill/>
            </a:ln>
          </p:spPr>
        </p:pic>
        <p:sp>
          <p:nvSpPr>
            <p:cNvPr id="49" name="Google Shape;49;p61"/>
            <p:cNvSpPr/>
            <p:nvPr/>
          </p:nvSpPr>
          <p:spPr>
            <a:xfrm>
              <a:off x="435820" y="1842935"/>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61"/>
            <p:cNvSpPr/>
            <p:nvPr/>
          </p:nvSpPr>
          <p:spPr>
            <a:xfrm>
              <a:off x="0" y="3507418"/>
              <a:ext cx="675005" cy="734695"/>
            </a:xfrm>
            <a:custGeom>
              <a:avLst/>
              <a:gdLst/>
              <a:ahLst/>
              <a:cxnLst/>
              <a:rect l="l" t="t" r="r" b="b"/>
              <a:pathLst>
                <a:path w="675005" h="734695" extrusionOk="0">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61"/>
            <p:cNvSpPr/>
            <p:nvPr/>
          </p:nvSpPr>
          <p:spPr>
            <a:xfrm>
              <a:off x="0" y="4506305"/>
              <a:ext cx="1028700" cy="1167130"/>
            </a:xfrm>
            <a:custGeom>
              <a:avLst/>
              <a:gdLst/>
              <a:ahLst/>
              <a:cxnLst/>
              <a:rect l="l" t="t" r="r" b="b"/>
              <a:pathLst>
                <a:path w="1028700" h="1167129" extrusionOk="0">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61"/>
            <p:cNvSpPr/>
            <p:nvPr/>
          </p:nvSpPr>
          <p:spPr>
            <a:xfrm>
              <a:off x="0" y="5923953"/>
              <a:ext cx="816610" cy="844550"/>
            </a:xfrm>
            <a:custGeom>
              <a:avLst/>
              <a:gdLst/>
              <a:ahLst/>
              <a:cxnLst/>
              <a:rect l="l" t="t" r="r" b="b"/>
              <a:pathLst>
                <a:path w="816610" h="844550" extrusionOk="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61"/>
            <p:cNvSpPr/>
            <p:nvPr/>
          </p:nvSpPr>
          <p:spPr>
            <a:xfrm>
              <a:off x="895737" y="5666113"/>
              <a:ext cx="343535" cy="343535"/>
            </a:xfrm>
            <a:custGeom>
              <a:avLst/>
              <a:gdLst/>
              <a:ahLst/>
              <a:cxnLst/>
              <a:rect l="l" t="t" r="r" b="b"/>
              <a:pathLst>
                <a:path w="343534" h="343535" extrusionOk="0">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61"/>
            <p:cNvSpPr/>
            <p:nvPr/>
          </p:nvSpPr>
          <p:spPr>
            <a:xfrm>
              <a:off x="788563" y="3390832"/>
              <a:ext cx="524510" cy="524510"/>
            </a:xfrm>
            <a:custGeom>
              <a:avLst/>
              <a:gdLst/>
              <a:ahLst/>
              <a:cxnLst/>
              <a:rect l="l" t="t" r="r" b="b"/>
              <a:pathLst>
                <a:path w="524510" h="524510" extrusionOk="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61"/>
            <p:cNvSpPr/>
            <p:nvPr/>
          </p:nvSpPr>
          <p:spPr>
            <a:xfrm>
              <a:off x="710570" y="4120818"/>
              <a:ext cx="343535" cy="343535"/>
            </a:xfrm>
            <a:custGeom>
              <a:avLst/>
              <a:gdLst/>
              <a:ahLst/>
              <a:cxnLst/>
              <a:rect l="l" t="t" r="r" b="b"/>
              <a:pathLst>
                <a:path w="343534" h="343535" extrusionOk="0">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61"/>
            <p:cNvSpPr/>
            <p:nvPr/>
          </p:nvSpPr>
          <p:spPr>
            <a:xfrm>
              <a:off x="0" y="2686642"/>
              <a:ext cx="552450" cy="687070"/>
            </a:xfrm>
            <a:custGeom>
              <a:avLst/>
              <a:gdLst/>
              <a:ahLst/>
              <a:cxnLst/>
              <a:rect l="l" t="t" r="r" b="b"/>
              <a:pathLst>
                <a:path w="552450" h="687070" extrusionOk="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61"/>
            <p:cNvSpPr/>
            <p:nvPr/>
          </p:nvSpPr>
          <p:spPr>
            <a:xfrm>
              <a:off x="632360" y="2956092"/>
              <a:ext cx="341630" cy="341630"/>
            </a:xfrm>
            <a:custGeom>
              <a:avLst/>
              <a:gdLst/>
              <a:ahLst/>
              <a:cxnLst/>
              <a:rect l="l" t="t" r="r" b="b"/>
              <a:pathLst>
                <a:path w="341630" h="341629" extrusionOk="0">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61"/>
            <p:cNvSpPr/>
            <p:nvPr/>
          </p:nvSpPr>
          <p:spPr>
            <a:xfrm>
              <a:off x="0" y="1551123"/>
              <a:ext cx="382905" cy="520700"/>
            </a:xfrm>
            <a:custGeom>
              <a:avLst/>
              <a:gdLst/>
              <a:ahLst/>
              <a:cxnLst/>
              <a:rect l="l" t="t" r="r" b="b"/>
              <a:pathLst>
                <a:path w="382905" h="520700" extrusionOk="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61"/>
            <p:cNvSpPr/>
            <p:nvPr/>
          </p:nvSpPr>
          <p:spPr>
            <a:xfrm>
              <a:off x="302763" y="1154378"/>
              <a:ext cx="351155" cy="351155"/>
            </a:xfrm>
            <a:custGeom>
              <a:avLst/>
              <a:gdLst/>
              <a:ahLst/>
              <a:cxnLst/>
              <a:rect l="l" t="t" r="r" b="b"/>
              <a:pathLst>
                <a:path w="351155" h="351155" extrusionOk="0">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61"/>
            <p:cNvSpPr/>
            <p:nvPr/>
          </p:nvSpPr>
          <p:spPr>
            <a:xfrm>
              <a:off x="0" y="118224"/>
              <a:ext cx="956310" cy="1144270"/>
            </a:xfrm>
            <a:custGeom>
              <a:avLst/>
              <a:gdLst/>
              <a:ahLst/>
              <a:cxnLst/>
              <a:rect l="l" t="t" r="r" b="b"/>
              <a:pathLst>
                <a:path w="956310" h="1144270" extrusionOk="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extrusionOk="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and objects2" type="twoObj">
  <p:cSld name="TWO_OBJECTS">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65" name="Google Shape;65;p62"/>
          <p:cNvGrpSpPr/>
          <p:nvPr/>
        </p:nvGrpSpPr>
        <p:grpSpPr>
          <a:xfrm rot="-5713666">
            <a:off x="10623557" y="78627"/>
            <a:ext cx="1765287" cy="1591083"/>
            <a:chOff x="65562" y="75628"/>
            <a:chExt cx="1385843" cy="1249083"/>
          </a:xfrm>
        </p:grpSpPr>
        <p:sp>
          <p:nvSpPr>
            <p:cNvPr id="66" name="Google Shape;66;p62"/>
            <p:cNvSpPr/>
            <p:nvPr/>
          </p:nvSpPr>
          <p:spPr>
            <a:xfrm>
              <a:off x="214786" y="235907"/>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62"/>
            <p:cNvSpPr/>
            <p:nvPr/>
          </p:nvSpPr>
          <p:spPr>
            <a:xfrm>
              <a:off x="922324" y="191725"/>
              <a:ext cx="341630" cy="341630"/>
            </a:xfrm>
            <a:custGeom>
              <a:avLst/>
              <a:gdLst/>
              <a:ahLst/>
              <a:cxnLst/>
              <a:rect l="l" t="t" r="r" b="b"/>
              <a:pathLst>
                <a:path w="341630" h="341630" extrusionOk="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62"/>
            <p:cNvSpPr/>
            <p:nvPr/>
          </p:nvSpPr>
          <p:spPr>
            <a:xfrm>
              <a:off x="835455" y="708761"/>
              <a:ext cx="615950" cy="615950"/>
            </a:xfrm>
            <a:custGeom>
              <a:avLst/>
              <a:gdLst/>
              <a:ahLst/>
              <a:cxnLst/>
              <a:rect l="l" t="t" r="r" b="b"/>
              <a:pathLst>
                <a:path w="615950" h="615950" extrusionOk="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9" name="Google Shape;69;p62"/>
            <p:cNvPicPr preferRelativeResize="0"/>
            <p:nvPr/>
          </p:nvPicPr>
          <p:blipFill rotWithShape="1">
            <a:blip r:embed="rId2">
              <a:alphaModFix/>
            </a:blip>
            <a:srcRect/>
            <a:stretch/>
          </p:blipFill>
          <p:spPr>
            <a:xfrm>
              <a:off x="65562" y="688900"/>
              <a:ext cx="152260" cy="152260"/>
            </a:xfrm>
            <a:prstGeom prst="rect">
              <a:avLst/>
            </a:prstGeom>
            <a:noFill/>
            <a:ln>
              <a:noFill/>
            </a:ln>
          </p:spPr>
        </p:pic>
        <p:sp>
          <p:nvSpPr>
            <p:cNvPr id="70" name="Google Shape;70;p62"/>
            <p:cNvSpPr/>
            <p:nvPr/>
          </p:nvSpPr>
          <p:spPr>
            <a:xfrm>
              <a:off x="416514" y="1005155"/>
              <a:ext cx="297180" cy="297180"/>
            </a:xfrm>
            <a:custGeom>
              <a:avLst/>
              <a:gdLst/>
              <a:ahLst/>
              <a:cxnLst/>
              <a:rect l="l" t="t" r="r" b="b"/>
              <a:pathLst>
                <a:path w="297180" h="297180" extrusionOk="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1" name="Google Shape;71;p62"/>
            <p:cNvPicPr preferRelativeResize="0"/>
            <p:nvPr/>
          </p:nvPicPr>
          <p:blipFill rotWithShape="1">
            <a:blip r:embed="rId3">
              <a:alphaModFix/>
            </a:blip>
            <a:srcRect/>
            <a:stretch/>
          </p:blipFill>
          <p:spPr>
            <a:xfrm>
              <a:off x="118451" y="75628"/>
              <a:ext cx="238142" cy="238142"/>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and objects3">
  <p:cSld name="Text and objects3">
    <p:spTree>
      <p:nvGrpSpPr>
        <p:cNvPr id="1" name="Shape 72"/>
        <p:cNvGrpSpPr/>
        <p:nvPr/>
      </p:nvGrpSpPr>
      <p:grpSpPr>
        <a:xfrm>
          <a:off x="0" y="0"/>
          <a:ext cx="0" cy="0"/>
          <a:chOff x="0" y="0"/>
          <a:chExt cx="0" cy="0"/>
        </a:xfrm>
      </p:grpSpPr>
      <p:sp>
        <p:nvSpPr>
          <p:cNvPr id="73" name="Google Shape;73;p63"/>
          <p:cNvSpPr txBox="1">
            <a:spLocks noGrp="1"/>
          </p:cNvSpPr>
          <p:nvPr>
            <p:ph type="title"/>
          </p:nvPr>
        </p:nvSpPr>
        <p:spPr>
          <a:xfrm>
            <a:off x="838200" y="365125"/>
            <a:ext cx="72276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75" name="Google Shape;75;p63"/>
          <p:cNvPicPr preferRelativeResize="0"/>
          <p:nvPr/>
        </p:nvPicPr>
        <p:blipFill rotWithShape="1">
          <a:blip r:embed="rId2">
            <a:alphaModFix/>
          </a:blip>
          <a:srcRect l="70610" t="10304" r="11371" b="9397"/>
          <a:stretch/>
        </p:blipFill>
        <p:spPr>
          <a:xfrm>
            <a:off x="8303342" y="0"/>
            <a:ext cx="388865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6"/>
        <p:cNvGrpSpPr/>
        <p:nvPr/>
      </p:nvGrpSpPr>
      <p:grpSpPr>
        <a:xfrm>
          <a:off x="0" y="0"/>
          <a:ext cx="0" cy="0"/>
          <a:chOff x="0" y="0"/>
          <a:chExt cx="0" cy="0"/>
        </a:xfrm>
      </p:grpSpPr>
      <p:sp>
        <p:nvSpPr>
          <p:cNvPr id="77" name="Google Shape;7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79" name="Google Shape;79;p32"/>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0" name="Google Shape;80;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39"/>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40"/>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1"/>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15.jp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gif"/></Relationships>
</file>

<file path=ppt/slides/_rels/slide9.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15.jp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subTitle" idx="1"/>
          </p:nvPr>
        </p:nvSpPr>
        <p:spPr>
          <a:xfrm>
            <a:off x="5210338" y="4240754"/>
            <a:ext cx="6631373"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sz="3200"/>
              <a:t>SLIDE DECK</a:t>
            </a:r>
            <a:endParaRPr/>
          </a:p>
        </p:txBody>
      </p:sp>
      <p:sp>
        <p:nvSpPr>
          <p:cNvPr id="184" name="Google Shape;184;p10"/>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The Minimum Standards for Child Protection in Humanitarian Action </a:t>
            </a:r>
            <a:endParaRPr sz="4800" b="0">
              <a:solidFill>
                <a:srgbClr val="A5A5A5"/>
              </a:solidFill>
              <a:latin typeface="Calibri"/>
              <a:ea typeface="Calibri"/>
              <a:cs typeface="Calibri"/>
              <a:sym typeface="Calibri"/>
            </a:endParaRPr>
          </a:p>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CPMS</a:t>
            </a:r>
            <a:endParaRPr sz="4800" b="0">
              <a:solidFill>
                <a:srgbClr val="A5A5A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p:cNvSpPr txBox="1">
            <a:spLocks noGrp="1"/>
          </p:cNvSpPr>
          <p:nvPr>
            <p:ph type="title"/>
          </p:nvPr>
        </p:nvSpPr>
        <p:spPr>
          <a:xfrm>
            <a:off x="838200" y="58458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014969"/>
                </a:solidFill>
              </a:rPr>
              <a:t>Aim of the Standards</a:t>
            </a:r>
            <a:br>
              <a:rPr lang="en-US"/>
            </a:br>
            <a:endParaRPr/>
          </a:p>
        </p:txBody>
      </p:sp>
      <p:sp>
        <p:nvSpPr>
          <p:cNvPr id="191" name="Google Shape;191;p7"/>
          <p:cNvSpPr txBox="1">
            <a:spLocks noGrp="1"/>
          </p:cNvSpPr>
          <p:nvPr>
            <p:ph type="body"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marL="228600" lvl="0" indent="-215900" algn="l" rtl="0">
              <a:lnSpc>
                <a:spcPct val="90000"/>
              </a:lnSpc>
              <a:spcBef>
                <a:spcPts val="0"/>
              </a:spcBef>
              <a:spcAft>
                <a:spcPts val="0"/>
              </a:spcAft>
              <a:buSzPts val="2600"/>
              <a:buChar char="●"/>
            </a:pPr>
            <a:r>
              <a:rPr lang="en-US" sz="2600">
                <a:solidFill>
                  <a:schemeClr val="dk2"/>
                </a:solidFill>
              </a:rPr>
              <a:t>Benchmark for CPHA.</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Collaborative, inter-agency tool</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Links with Core Humanitarian Standard</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Contextualisation for local ownership</a:t>
            </a:r>
            <a:endParaRPr sz="2600">
              <a:solidFill>
                <a:schemeClr val="dk2"/>
              </a:solidFill>
            </a:endParaRPr>
          </a:p>
          <a:p>
            <a:pPr marL="0" lvl="0" indent="0" algn="l" rtl="0">
              <a:lnSpc>
                <a:spcPct val="90000"/>
              </a:lnSpc>
              <a:spcBef>
                <a:spcPts val="1000"/>
              </a:spcBef>
              <a:spcAft>
                <a:spcPts val="0"/>
              </a:spcAft>
              <a:buSzPts val="2800"/>
              <a:buNone/>
            </a:pPr>
            <a:endParaRPr sz="2600">
              <a:solidFill>
                <a:schemeClr val="dk2"/>
              </a:solidFill>
            </a:endParaRPr>
          </a:p>
          <a:p>
            <a:pPr marL="228600" lvl="0" indent="-215900" algn="l" rtl="0">
              <a:lnSpc>
                <a:spcPct val="90000"/>
              </a:lnSpc>
              <a:spcBef>
                <a:spcPts val="1000"/>
              </a:spcBef>
              <a:spcAft>
                <a:spcPts val="0"/>
              </a:spcAft>
              <a:buSzPts val="2600"/>
              <a:buChar char="●"/>
            </a:pPr>
            <a:r>
              <a:rPr lang="en-US" sz="2600">
                <a:solidFill>
                  <a:schemeClr val="dk2"/>
                </a:solidFill>
              </a:rPr>
              <a:t>Purpose:</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quality and accountability</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impact for children’s protection and well-being</a:t>
            </a:r>
            <a:endParaRPr sz="2600">
              <a:solidFill>
                <a:schemeClr val="dk2"/>
              </a:solidFill>
            </a:endParaRPr>
          </a:p>
          <a:p>
            <a:pPr marL="228600" lvl="0" indent="-50800" algn="l" rtl="0">
              <a:lnSpc>
                <a:spcPct val="90000"/>
              </a:lnSpc>
              <a:spcBef>
                <a:spcPts val="1000"/>
              </a:spcBef>
              <a:spcAft>
                <a:spcPts val="0"/>
              </a:spcAft>
              <a:buClr>
                <a:schemeClr val="accent1"/>
              </a:buClr>
              <a:buSzPts val="2800"/>
              <a:buNone/>
            </a:pPr>
            <a:endParaRPr>
              <a:solidFill>
                <a:schemeClr val="dk2"/>
              </a:solidFill>
            </a:endParaRPr>
          </a:p>
        </p:txBody>
      </p:sp>
      <p:pic>
        <p:nvPicPr>
          <p:cNvPr id="192" name="Google Shape;192;p7"/>
          <p:cNvPicPr preferRelativeResize="0"/>
          <p:nvPr/>
        </p:nvPicPr>
        <p:blipFill rotWithShape="1">
          <a:blip r:embed="rId3">
            <a:alphaModFix/>
          </a:blip>
          <a:srcRect/>
          <a:stretch/>
        </p:blipFill>
        <p:spPr>
          <a:xfrm>
            <a:off x="10210800" y="0"/>
            <a:ext cx="1981200" cy="1771650"/>
          </a:xfrm>
          <a:prstGeom prst="rect">
            <a:avLst/>
          </a:prstGeom>
          <a:noFill/>
          <a:ln>
            <a:noFill/>
          </a:ln>
        </p:spPr>
      </p:pic>
      <p:pic>
        <p:nvPicPr>
          <p:cNvPr id="193" name="Google Shape;193;p7"/>
          <p:cNvPicPr preferRelativeResize="0"/>
          <p:nvPr/>
        </p:nvPicPr>
        <p:blipFill rotWithShape="1">
          <a:blip r:embed="rId4">
            <a:alphaModFix/>
          </a:blip>
          <a:srcRect/>
          <a:stretch/>
        </p:blipFill>
        <p:spPr>
          <a:xfrm>
            <a:off x="4127088" y="4761996"/>
            <a:ext cx="7057055" cy="879996"/>
          </a:xfrm>
          <a:prstGeom prst="rect">
            <a:avLst/>
          </a:prstGeom>
          <a:noFill/>
          <a:ln>
            <a:noFill/>
          </a:ln>
        </p:spPr>
      </p:pic>
      <p:pic>
        <p:nvPicPr>
          <p:cNvPr id="194" name="Google Shape;194;p7"/>
          <p:cNvPicPr preferRelativeResize="0"/>
          <p:nvPr/>
        </p:nvPicPr>
        <p:blipFill rotWithShape="1">
          <a:blip r:embed="rId5">
            <a:alphaModFix/>
          </a:blip>
          <a:srcRect/>
          <a:stretch/>
        </p:blipFill>
        <p:spPr>
          <a:xfrm>
            <a:off x="838200" y="2062400"/>
            <a:ext cx="2137825" cy="30463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2" descr="Screen Shot 2019-10-07 at 9.08.18 PM.png"/>
          <p:cNvPicPr preferRelativeResize="0"/>
          <p:nvPr/>
        </p:nvPicPr>
        <p:blipFill rotWithShape="1">
          <a:blip r:embed="rId3">
            <a:alphaModFix/>
          </a:blip>
          <a:srcRect/>
          <a:stretch/>
        </p:blipFill>
        <p:spPr>
          <a:xfrm>
            <a:off x="2242000" y="16050"/>
            <a:ext cx="9950000" cy="6858001"/>
          </a:xfrm>
          <a:prstGeom prst="rect">
            <a:avLst/>
          </a:prstGeom>
          <a:noFill/>
          <a:ln>
            <a:noFill/>
          </a:ln>
        </p:spPr>
      </p:pic>
      <p:sp>
        <p:nvSpPr>
          <p:cNvPr id="201" name="Google Shape;201;p12"/>
          <p:cNvSpPr txBox="1"/>
          <p:nvPr/>
        </p:nvSpPr>
        <p:spPr>
          <a:xfrm rot="-5400000">
            <a:off x="461381" y="2832875"/>
            <a:ext cx="2558700" cy="769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400">
                <a:solidFill>
                  <a:schemeClr val="accent5"/>
                </a:solidFill>
                <a:latin typeface="Helvetica Neue"/>
                <a:ea typeface="Helvetica Neue"/>
                <a:cs typeface="Helvetica Neue"/>
                <a:sym typeface="Helvetica Neue"/>
              </a:rPr>
              <a:t>Overview</a:t>
            </a:r>
            <a:endParaRPr sz="4000"/>
          </a:p>
        </p:txBody>
      </p:sp>
      <p:sp>
        <p:nvSpPr>
          <p:cNvPr id="202" name="Google Shape;202;p12"/>
          <p:cNvSpPr/>
          <p:nvPr/>
        </p:nvSpPr>
        <p:spPr>
          <a:xfrm>
            <a:off x="9491396" y="3747975"/>
            <a:ext cx="1730100" cy="5964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347a3eaf8_0_7"/>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Working Together</a:t>
            </a:r>
            <a:endParaRPr/>
          </a:p>
        </p:txBody>
      </p:sp>
      <p:sp>
        <p:nvSpPr>
          <p:cNvPr id="209" name="Google Shape;209;g13347a3eaf8_0_7"/>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85000" lnSpcReduction="10000"/>
          </a:bodyPr>
          <a:lstStyle/>
          <a:p>
            <a:pPr marL="457200" lvl="0" indent="-391983" algn="l" rtl="0">
              <a:lnSpc>
                <a:spcPct val="90000"/>
              </a:lnSpc>
              <a:spcBef>
                <a:spcPts val="1000"/>
              </a:spcBef>
              <a:spcAft>
                <a:spcPts val="0"/>
              </a:spcAft>
              <a:buSzPct val="108108"/>
              <a:buChar char="•"/>
            </a:pPr>
            <a:r>
              <a:rPr lang="en-US">
                <a:solidFill>
                  <a:schemeClr val="dk2"/>
                </a:solidFill>
              </a:rPr>
              <a:t>Interconnected needs of children</a:t>
            </a:r>
            <a:endParaRPr>
              <a:solidFill>
                <a:schemeClr val="dk2"/>
              </a:solidFill>
            </a:endParaRPr>
          </a:p>
          <a:p>
            <a:pPr marL="457200" lvl="0" indent="-391983" algn="l" rtl="0">
              <a:lnSpc>
                <a:spcPct val="90000"/>
              </a:lnSpc>
              <a:spcBef>
                <a:spcPts val="1000"/>
              </a:spcBef>
              <a:spcAft>
                <a:spcPts val="0"/>
              </a:spcAft>
              <a:buSzPct val="108108"/>
              <a:buChar char="•"/>
            </a:pPr>
            <a:r>
              <a:rPr lang="en-US">
                <a:solidFill>
                  <a:schemeClr val="dk2"/>
                </a:solidFill>
              </a:rPr>
              <a:t>Collective responsibility = Centrality of Protection</a:t>
            </a:r>
            <a:endParaRPr/>
          </a:p>
          <a:p>
            <a:pPr marL="457200" lvl="0" indent="-391983" algn="l" rtl="0">
              <a:lnSpc>
                <a:spcPct val="90000"/>
              </a:lnSpc>
              <a:spcBef>
                <a:spcPts val="1000"/>
              </a:spcBef>
              <a:spcAft>
                <a:spcPts val="0"/>
              </a:spcAft>
              <a:buSzPct val="108108"/>
              <a:buChar char="•"/>
            </a:pPr>
            <a:r>
              <a:rPr lang="en-US">
                <a:solidFill>
                  <a:schemeClr val="dk2"/>
                </a:solidFill>
              </a:rPr>
              <a:t>Higher-quality impact</a:t>
            </a:r>
            <a:endParaRPr>
              <a:solidFill>
                <a:schemeClr val="dk2"/>
              </a:solidFill>
            </a:endParaRPr>
          </a:p>
          <a:p>
            <a:pPr marL="457200" lvl="0" indent="-228600" algn="l" rtl="0">
              <a:lnSpc>
                <a:spcPct val="90000"/>
              </a:lnSpc>
              <a:spcBef>
                <a:spcPts val="1000"/>
              </a:spcBef>
              <a:spcAft>
                <a:spcPts val="0"/>
              </a:spcAft>
              <a:buSzPct val="108108"/>
              <a:buNone/>
            </a:pPr>
            <a:endParaRPr/>
          </a:p>
        </p:txBody>
      </p:sp>
      <p:pic>
        <p:nvPicPr>
          <p:cNvPr id="210" name="Google Shape;210;g13347a3eaf8_0_7" descr="Imagen que contiene botella, exterior, firmar, parada&#10;&#10;Descripción generada automáticamente"/>
          <p:cNvPicPr preferRelativeResize="0"/>
          <p:nvPr/>
        </p:nvPicPr>
        <p:blipFill rotWithShape="1">
          <a:blip r:embed="rId3">
            <a:alphaModFix/>
          </a:blip>
          <a:srcRect/>
          <a:stretch/>
        </p:blipFill>
        <p:spPr>
          <a:xfrm>
            <a:off x="1686257" y="5625454"/>
            <a:ext cx="4256793" cy="867421"/>
          </a:xfrm>
          <a:prstGeom prst="rect">
            <a:avLst/>
          </a:prstGeom>
          <a:noFill/>
          <a:ln>
            <a:noFill/>
          </a:ln>
        </p:spPr>
      </p:pic>
      <p:pic>
        <p:nvPicPr>
          <p:cNvPr id="211" name="Google Shape;211;g13347a3eaf8_0_7" descr="Interfaz de usuario gráfica, Texto, Aplicación, Chat o mensaje de texto&#10;&#10;Descripción generada automáticamente"/>
          <p:cNvPicPr preferRelativeResize="0"/>
          <p:nvPr/>
        </p:nvPicPr>
        <p:blipFill rotWithShape="1">
          <a:blip r:embed="rId4">
            <a:alphaModFix/>
          </a:blip>
          <a:srcRect/>
          <a:stretch/>
        </p:blipFill>
        <p:spPr>
          <a:xfrm>
            <a:off x="6498489" y="3688080"/>
            <a:ext cx="5302718" cy="2804794"/>
          </a:xfrm>
          <a:prstGeom prst="rect">
            <a:avLst/>
          </a:prstGeom>
          <a:noFill/>
          <a:ln>
            <a:noFill/>
          </a:ln>
        </p:spPr>
      </p:pic>
      <p:pic>
        <p:nvPicPr>
          <p:cNvPr id="212" name="Google Shape;212;g13347a3eaf8_0_7" descr="Imagen de la pantalla de un celular en la mano&#10;&#10;Descripción generada automáticamente con confianza baja"/>
          <p:cNvPicPr preferRelativeResize="0"/>
          <p:nvPr/>
        </p:nvPicPr>
        <p:blipFill rotWithShape="1">
          <a:blip r:embed="rId5">
            <a:alphaModFix/>
          </a:blip>
          <a:srcRect t="13035" r="-50" b="-13075"/>
          <a:stretch/>
        </p:blipFill>
        <p:spPr>
          <a:xfrm>
            <a:off x="6498489" y="2202686"/>
            <a:ext cx="2757600" cy="1550343"/>
          </a:xfrm>
          <a:prstGeom prst="rect">
            <a:avLst/>
          </a:prstGeom>
          <a:noFill/>
          <a:ln>
            <a:noFill/>
          </a:ln>
        </p:spPr>
      </p:pic>
      <p:pic>
        <p:nvPicPr>
          <p:cNvPr id="213" name="Google Shape;213;g13347a3eaf8_0_7" descr="Persona con playera verde&#10;&#10;Descripción generada automáticamente con confianza baja"/>
          <p:cNvPicPr preferRelativeResize="0"/>
          <p:nvPr/>
        </p:nvPicPr>
        <p:blipFill rotWithShape="1">
          <a:blip r:embed="rId6">
            <a:alphaModFix/>
          </a:blip>
          <a:srcRect t="3830" b="2060"/>
          <a:stretch/>
        </p:blipFill>
        <p:spPr>
          <a:xfrm>
            <a:off x="6496578" y="237146"/>
            <a:ext cx="2759510" cy="1836001"/>
          </a:xfrm>
          <a:prstGeom prst="rect">
            <a:avLst/>
          </a:prstGeom>
          <a:noFill/>
          <a:ln>
            <a:noFill/>
          </a:ln>
        </p:spPr>
      </p:pic>
      <p:pic>
        <p:nvPicPr>
          <p:cNvPr id="214" name="Google Shape;214;g13347a3eaf8_0_7" descr="Imagen que contiene persona, murciélago, sostener, béisbol&#10;&#10;Descripción generada automáticamente"/>
          <p:cNvPicPr preferRelativeResize="0"/>
          <p:nvPr/>
        </p:nvPicPr>
        <p:blipFill rotWithShape="1">
          <a:blip r:embed="rId7">
            <a:alphaModFix/>
          </a:blip>
          <a:srcRect l="-3768" r="5129"/>
          <a:stretch/>
        </p:blipFill>
        <p:spPr>
          <a:xfrm>
            <a:off x="9281209" y="237146"/>
            <a:ext cx="2519997" cy="3311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3"/>
                                        </p:tgtEl>
                                        <p:attrNameLst>
                                          <p:attrName>style.visibility</p:attrName>
                                        </p:attrNameLst>
                                      </p:cBhvr>
                                      <p:to>
                                        <p:strVal val="visible"/>
                                      </p:to>
                                    </p:set>
                                    <p:anim calcmode="lin" valueType="num">
                                      <p:cBhvr additive="base">
                                        <p:cTn id="23" dur="500"/>
                                        <p:tgtEl>
                                          <p:spTgt spid="21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214"/>
                                        </p:tgtEl>
                                        <p:attrNameLst>
                                          <p:attrName>style.visibility</p:attrName>
                                        </p:attrNameLst>
                                      </p:cBhvr>
                                      <p:to>
                                        <p:strVal val="visible"/>
                                      </p:to>
                                    </p:set>
                                  </p:childTnLst>
                                </p:cTn>
                              </p:par>
                              <p:par>
                                <p:cTn id="26" presetID="2" presetClass="entr" presetSubtype="4"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 calcmode="lin" valueType="num">
                                      <p:cBhvr additive="base">
                                        <p:cTn id="28" dur="500"/>
                                        <p:tgtEl>
                                          <p:spTgt spid="2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1"/>
                                        </p:tgtEl>
                                        <p:attrNameLst>
                                          <p:attrName>style.visibility</p:attrName>
                                        </p:attrNameLst>
                                      </p:cBhvr>
                                      <p:to>
                                        <p:strVal val="visible"/>
                                      </p:to>
                                    </p:set>
                                    <p:anim calcmode="lin" valueType="num">
                                      <p:cBhvr additive="base">
                                        <p:cTn id="33" dur="500"/>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a:t>An introduction to Standard 25</a:t>
            </a:r>
            <a:endParaRPr/>
          </a:p>
        </p:txBody>
      </p:sp>
      <p:sp>
        <p:nvSpPr>
          <p:cNvPr id="221" name="Google Shape;221;p11"/>
          <p:cNvSpPr txBox="1">
            <a:spLocks noGrp="1"/>
          </p:cNvSpPr>
          <p:nvPr>
            <p:ph type="body" idx="1"/>
          </p:nvPr>
        </p:nvSpPr>
        <p:spPr>
          <a:xfrm>
            <a:off x="838200" y="1825625"/>
            <a:ext cx="110490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solidFill>
                  <a:schemeClr val="dk2"/>
                </a:solidFill>
              </a:rPr>
              <a:t>Interconnected needs of children</a:t>
            </a:r>
            <a:endParaRPr>
              <a:solidFill>
                <a:schemeClr val="dk2"/>
              </a:solidFill>
            </a:endParaRPr>
          </a:p>
          <a:p>
            <a:pPr marL="457200" lvl="0" indent="-406400" algn="l" rtl="0">
              <a:lnSpc>
                <a:spcPct val="90000"/>
              </a:lnSpc>
              <a:spcBef>
                <a:spcPts val="1000"/>
              </a:spcBef>
              <a:spcAft>
                <a:spcPts val="0"/>
              </a:spcAft>
              <a:buSzPts val="2800"/>
              <a:buChar char="•"/>
            </a:pPr>
            <a:r>
              <a:rPr lang="en-US">
                <a:solidFill>
                  <a:schemeClr val="dk2"/>
                </a:solidFill>
              </a:rPr>
              <a:t>Collective responsibility = Centrality of Protection</a:t>
            </a:r>
            <a:endParaRPr/>
          </a:p>
          <a:p>
            <a:pPr marL="457200" lvl="0" indent="-406400" algn="l" rtl="0">
              <a:lnSpc>
                <a:spcPct val="90000"/>
              </a:lnSpc>
              <a:spcBef>
                <a:spcPts val="1000"/>
              </a:spcBef>
              <a:spcAft>
                <a:spcPts val="0"/>
              </a:spcAft>
              <a:buSzPts val="2800"/>
              <a:buChar char="•"/>
            </a:pPr>
            <a:r>
              <a:rPr lang="en-US">
                <a:solidFill>
                  <a:schemeClr val="dk2"/>
                </a:solidFill>
              </a:rPr>
              <a:t>Higher-quality impact</a:t>
            </a:r>
            <a:endParaRPr/>
          </a:p>
          <a:p>
            <a:pPr marL="457200" lvl="0" indent="-228600" algn="l" rtl="0">
              <a:lnSpc>
                <a:spcPct val="90000"/>
              </a:lnSpc>
              <a:spcBef>
                <a:spcPts val="1000"/>
              </a:spcBef>
              <a:spcAft>
                <a:spcPts val="0"/>
              </a:spcAft>
              <a:buSzPts val="2800"/>
              <a:buNone/>
            </a:pPr>
            <a:endParaRPr>
              <a:solidFill>
                <a:schemeClr val="dk2"/>
              </a:solidFill>
            </a:endParaRPr>
          </a:p>
          <a:p>
            <a:pPr marL="342900" lvl="0" indent="-342900" algn="l" rtl="0">
              <a:lnSpc>
                <a:spcPct val="90000"/>
              </a:lnSpc>
              <a:spcBef>
                <a:spcPts val="1000"/>
              </a:spcBef>
              <a:spcAft>
                <a:spcPts val="0"/>
              </a:spcAft>
              <a:buClr>
                <a:schemeClr val="accent3"/>
              </a:buClr>
              <a:buSzPts val="2800"/>
              <a:buChar char="•"/>
            </a:pPr>
            <a:r>
              <a:rPr lang="en-US" sz="2800">
                <a:solidFill>
                  <a:schemeClr val="dk2"/>
                </a:solidFill>
              </a:rPr>
              <a:t>Link w/ school dropout, family separation or child labour, exploitation or violence</a:t>
            </a:r>
            <a:endParaRPr/>
          </a:p>
          <a:p>
            <a:pPr marL="342900" lvl="0" indent="-342900" algn="l" rtl="0">
              <a:lnSpc>
                <a:spcPct val="90000"/>
              </a:lnSpc>
              <a:spcBef>
                <a:spcPts val="1000"/>
              </a:spcBef>
              <a:spcAft>
                <a:spcPts val="0"/>
              </a:spcAft>
              <a:buClr>
                <a:schemeClr val="accent3"/>
              </a:buClr>
              <a:buSzPts val="2800"/>
              <a:buChar char="•"/>
            </a:pPr>
            <a:r>
              <a:rPr lang="en-US" sz="2800">
                <a:solidFill>
                  <a:schemeClr val="dk2"/>
                </a:solidFill>
              </a:rPr>
              <a:t>Population &amp; vulnerability</a:t>
            </a:r>
            <a:endParaRPr/>
          </a:p>
          <a:p>
            <a:pPr marL="0" lvl="0" indent="0" algn="l" rtl="0">
              <a:lnSpc>
                <a:spcPct val="90000"/>
              </a:lnSpc>
              <a:spcBef>
                <a:spcPts val="1000"/>
              </a:spcBef>
              <a:spcAft>
                <a:spcPts val="0"/>
              </a:spcAft>
              <a:buClr>
                <a:schemeClr val="accent3"/>
              </a:buClr>
              <a:buSzPts val="2800"/>
              <a:buNone/>
            </a:pPr>
            <a:endParaRPr>
              <a:solidFill>
                <a:schemeClr val="dk2"/>
              </a:solidFill>
            </a:endParaRPr>
          </a:p>
          <a:p>
            <a:pPr marL="457200" lvl="0" indent="-279400" algn="l" rtl="0">
              <a:lnSpc>
                <a:spcPct val="90000"/>
              </a:lnSpc>
              <a:spcBef>
                <a:spcPts val="0"/>
              </a:spcBef>
              <a:spcAft>
                <a:spcPts val="0"/>
              </a:spcAft>
              <a:buClr>
                <a:schemeClr val="accent3"/>
              </a:buClr>
              <a:buSzPts val="2800"/>
              <a:buNone/>
            </a:pPr>
            <a:endParaRPr sz="2800">
              <a:solidFill>
                <a:schemeClr val="dk2"/>
              </a:solidFill>
            </a:endParaRPr>
          </a:p>
          <a:p>
            <a:pPr marL="457200" lvl="0" indent="-279400" algn="l" rtl="0">
              <a:lnSpc>
                <a:spcPct val="90000"/>
              </a:lnSpc>
              <a:spcBef>
                <a:spcPts val="0"/>
              </a:spcBef>
              <a:spcAft>
                <a:spcPts val="0"/>
              </a:spcAft>
              <a:buClr>
                <a:schemeClr val="accent3"/>
              </a:buClr>
              <a:buSzPts val="2800"/>
              <a:buNone/>
            </a:pPr>
            <a:endParaRPr>
              <a:solidFill>
                <a:schemeClr val="dk2"/>
              </a:solidFill>
            </a:endParaRPr>
          </a:p>
          <a:p>
            <a:pPr marL="457200" lvl="0" indent="-228600" algn="l" rtl="0">
              <a:lnSpc>
                <a:spcPct val="90000"/>
              </a:lnSpc>
              <a:spcBef>
                <a:spcPts val="1000"/>
              </a:spcBef>
              <a:spcAft>
                <a:spcPts val="0"/>
              </a:spcAft>
              <a:buSzPts val="2800"/>
              <a:buNone/>
            </a:pPr>
            <a:endParaRPr/>
          </a:p>
        </p:txBody>
      </p:sp>
      <p:pic>
        <p:nvPicPr>
          <p:cNvPr id="222" name="Google Shape;222;p11"/>
          <p:cNvPicPr preferRelativeResize="0"/>
          <p:nvPr/>
        </p:nvPicPr>
        <p:blipFill rotWithShape="1">
          <a:blip r:embed="rId3">
            <a:alphaModFix/>
          </a:blip>
          <a:srcRect/>
          <a:stretch/>
        </p:blipFill>
        <p:spPr>
          <a:xfrm>
            <a:off x="8823159" y="1226543"/>
            <a:ext cx="1563802" cy="928290"/>
          </a:xfrm>
          <a:prstGeom prst="rect">
            <a:avLst/>
          </a:prstGeom>
          <a:noFill/>
          <a:ln>
            <a:noFill/>
          </a:ln>
        </p:spPr>
      </p:pic>
      <p:pic>
        <p:nvPicPr>
          <p:cNvPr id="223" name="Google Shape;223;p11"/>
          <p:cNvPicPr preferRelativeResize="0"/>
          <p:nvPr/>
        </p:nvPicPr>
        <p:blipFill rotWithShape="1">
          <a:blip r:embed="rId4">
            <a:alphaModFix/>
          </a:blip>
          <a:srcRect/>
          <a:stretch/>
        </p:blipFill>
        <p:spPr>
          <a:xfrm>
            <a:off x="11185556" y="4137374"/>
            <a:ext cx="822336" cy="1197224"/>
          </a:xfrm>
          <a:prstGeom prst="rect">
            <a:avLst/>
          </a:prstGeom>
          <a:noFill/>
          <a:ln>
            <a:noFill/>
          </a:ln>
        </p:spPr>
      </p:pic>
      <p:grpSp>
        <p:nvGrpSpPr>
          <p:cNvPr id="224" name="Google Shape;224;p11"/>
          <p:cNvGrpSpPr/>
          <p:nvPr/>
        </p:nvGrpSpPr>
        <p:grpSpPr>
          <a:xfrm rot="2635041">
            <a:off x="10401157" y="5528860"/>
            <a:ext cx="979340" cy="1040548"/>
            <a:chOff x="10883591" y="5571442"/>
            <a:chExt cx="979340" cy="1040548"/>
          </a:xfrm>
        </p:grpSpPr>
        <p:pic>
          <p:nvPicPr>
            <p:cNvPr id="225" name="Google Shape;225;p11"/>
            <p:cNvPicPr preferRelativeResize="0"/>
            <p:nvPr/>
          </p:nvPicPr>
          <p:blipFill rotWithShape="1">
            <a:blip r:embed="rId5">
              <a:alphaModFix/>
            </a:blip>
            <a:srcRect/>
            <a:stretch/>
          </p:blipFill>
          <p:spPr>
            <a:xfrm>
              <a:off x="10883591" y="5571442"/>
              <a:ext cx="979340" cy="1040548"/>
            </a:xfrm>
            <a:prstGeom prst="rect">
              <a:avLst/>
            </a:prstGeom>
            <a:noFill/>
            <a:ln>
              <a:noFill/>
            </a:ln>
          </p:spPr>
        </p:pic>
        <p:pic>
          <p:nvPicPr>
            <p:cNvPr id="226" name="Google Shape;226;p11" descr="Point d’interrogation"/>
            <p:cNvPicPr preferRelativeResize="0"/>
            <p:nvPr/>
          </p:nvPicPr>
          <p:blipFill rotWithShape="1">
            <a:blip r:embed="rId6">
              <a:alphaModFix/>
            </a:blip>
            <a:srcRect/>
            <a:stretch/>
          </p:blipFill>
          <p:spPr>
            <a:xfrm>
              <a:off x="11005748" y="5727562"/>
              <a:ext cx="735026" cy="735026"/>
            </a:xfrm>
            <a:prstGeom prst="rect">
              <a:avLst/>
            </a:prstGeom>
            <a:noFill/>
            <a:ln>
              <a:noFill/>
            </a:ln>
          </p:spPr>
        </p:pic>
      </p:grpSp>
      <p:sp>
        <p:nvSpPr>
          <p:cNvPr id="227" name="Google Shape;227;p11"/>
          <p:cNvSpPr txBox="1"/>
          <p:nvPr/>
        </p:nvSpPr>
        <p:spPr>
          <a:xfrm>
            <a:off x="6362700" y="5661878"/>
            <a:ext cx="4126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t>Which groups face</a:t>
            </a:r>
            <a:r>
              <a:rPr lang="en-US" sz="2400" b="0" i="0" u="none" strike="noStrike" cap="none">
                <a:solidFill>
                  <a:srgbClr val="000000"/>
                </a:solidFill>
                <a:latin typeface="Arial"/>
                <a:ea typeface="Arial"/>
                <a:cs typeface="Arial"/>
                <a:sym typeface="Arial"/>
              </a:rPr>
              <a:t> both child protection and nutrition </a:t>
            </a:r>
            <a:r>
              <a:rPr lang="en-US" sz="2400"/>
              <a:t>risks</a:t>
            </a:r>
            <a:r>
              <a:rPr lang="en-US" sz="2400" b="0" i="0" u="none" strike="noStrike" cap="none">
                <a:solidFill>
                  <a:srgbClr val="000000"/>
                </a:solidFill>
                <a:latin typeface="Arial"/>
                <a:ea typeface="Arial"/>
                <a:cs typeface="Arial"/>
                <a:sym typeface="Arial"/>
              </a:rPr>
              <a:t>?</a:t>
            </a:r>
            <a:endParaRPr/>
          </a:p>
        </p:txBody>
      </p:sp>
      <p:pic>
        <p:nvPicPr>
          <p:cNvPr id="228" name="Google Shape;228;p11"/>
          <p:cNvPicPr preferRelativeResize="0"/>
          <p:nvPr/>
        </p:nvPicPr>
        <p:blipFill rotWithShape="1">
          <a:blip r:embed="rId7">
            <a:alphaModFix/>
          </a:blip>
          <a:srcRect/>
          <a:stretch/>
        </p:blipFill>
        <p:spPr>
          <a:xfrm>
            <a:off x="0" y="5524051"/>
            <a:ext cx="1435174" cy="1168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6"/>
          <p:cNvSpPr txBox="1">
            <a:spLocks noGrp="1"/>
          </p:cNvSpPr>
          <p:nvPr>
            <p:ph type="body" idx="1"/>
          </p:nvPr>
        </p:nvSpPr>
        <p:spPr>
          <a:xfrm>
            <a:off x="1187693" y="1374336"/>
            <a:ext cx="4727608" cy="3381667"/>
          </a:xfrm>
          <a:prstGeom prst="rect">
            <a:avLst/>
          </a:prstGeom>
          <a:noFill/>
          <a:ln>
            <a:noFill/>
          </a:ln>
        </p:spPr>
        <p:txBody>
          <a:bodyPr spcFirstLastPara="1" wrap="square" lIns="91425" tIns="45700" rIns="91425" bIns="45700" anchor="t" anchorCtr="0">
            <a:normAutofit fontScale="92500" lnSpcReduction="10000"/>
          </a:bodyPr>
          <a:lstStyle/>
          <a:p>
            <a:pPr marL="50800" lvl="0" indent="0" algn="ctr" rtl="0">
              <a:lnSpc>
                <a:spcPct val="90000"/>
              </a:lnSpc>
              <a:spcBef>
                <a:spcPts val="1000"/>
              </a:spcBef>
              <a:spcAft>
                <a:spcPts val="0"/>
              </a:spcAft>
              <a:buSzPct val="126126"/>
              <a:buNone/>
            </a:pPr>
            <a:r>
              <a:rPr lang="en-US" sz="2400">
                <a:solidFill>
                  <a:schemeClr val="dk2"/>
                </a:solidFill>
              </a:rPr>
              <a:t>“</a:t>
            </a:r>
            <a:r>
              <a:rPr lang="en-US" sz="2400"/>
              <a:t>Children and their caregivers, especially pregnant and lactating women and girls, have access to safe, adequate and appropriate nutrition services.</a:t>
            </a:r>
            <a:endParaRPr sz="2400">
              <a:solidFill>
                <a:schemeClr val="dk2"/>
              </a:solidFill>
            </a:endParaRPr>
          </a:p>
        </p:txBody>
      </p:sp>
      <p:sp>
        <p:nvSpPr>
          <p:cNvPr id="235" name="Google Shape;235;p6"/>
          <p:cNvSpPr txBox="1">
            <a:spLocks noGrp="1"/>
          </p:cNvSpPr>
          <p:nvPr>
            <p:ph type="body" idx="2"/>
          </p:nvPr>
        </p:nvSpPr>
        <p:spPr>
          <a:xfrm>
            <a:off x="6307654" y="2281759"/>
            <a:ext cx="5679610" cy="4330656"/>
          </a:xfrm>
          <a:prstGeom prst="rect">
            <a:avLst/>
          </a:prstGeom>
          <a:noFill/>
          <a:ln>
            <a:noFill/>
          </a:ln>
        </p:spPr>
        <p:txBody>
          <a:bodyPr spcFirstLastPara="1" wrap="square" lIns="91425" tIns="45700" rIns="91425" bIns="45700" anchor="t" anchorCtr="0">
            <a:normAutofit fontScale="92500" lnSpcReduction="10000"/>
          </a:bodyPr>
          <a:lstStyle/>
          <a:p>
            <a:pPr marL="457200" lvl="0" indent="-406400" algn="l" rtl="0">
              <a:lnSpc>
                <a:spcPct val="90000"/>
              </a:lnSpc>
              <a:spcBef>
                <a:spcPts val="1000"/>
              </a:spcBef>
              <a:spcAft>
                <a:spcPts val="0"/>
              </a:spcAft>
              <a:buSzPct val="108108"/>
              <a:buFont typeface="Arial"/>
              <a:buChar char="•"/>
            </a:pPr>
            <a:r>
              <a:rPr lang="en-US">
                <a:solidFill>
                  <a:schemeClr val="dk2"/>
                </a:solidFill>
              </a:rPr>
              <a:t>Risk assessment</a:t>
            </a:r>
            <a:endParaRPr/>
          </a:p>
          <a:p>
            <a:pPr marL="457200" lvl="0" indent="-406400" algn="l" rtl="0">
              <a:lnSpc>
                <a:spcPct val="90000"/>
              </a:lnSpc>
              <a:spcBef>
                <a:spcPts val="1000"/>
              </a:spcBef>
              <a:spcAft>
                <a:spcPts val="0"/>
              </a:spcAft>
              <a:buSzPct val="108108"/>
              <a:buFont typeface="Arial"/>
              <a:buChar char="•"/>
            </a:pPr>
            <a:r>
              <a:rPr lang="en-US">
                <a:solidFill>
                  <a:schemeClr val="dk2"/>
                </a:solidFill>
              </a:rPr>
              <a:t>Case management;</a:t>
            </a:r>
            <a:endParaRPr/>
          </a:p>
          <a:p>
            <a:pPr marL="457200" lvl="0" indent="-406400" algn="l" rtl="0">
              <a:lnSpc>
                <a:spcPct val="90000"/>
              </a:lnSpc>
              <a:spcBef>
                <a:spcPts val="1000"/>
              </a:spcBef>
              <a:spcAft>
                <a:spcPts val="0"/>
              </a:spcAft>
              <a:buSzPct val="108108"/>
              <a:buFont typeface="Arial"/>
              <a:buChar char="•"/>
            </a:pPr>
            <a:r>
              <a:rPr lang="en-US">
                <a:solidFill>
                  <a:schemeClr val="dk2"/>
                </a:solidFill>
              </a:rPr>
              <a:t>Holistic support;</a:t>
            </a:r>
            <a:endParaRPr/>
          </a:p>
          <a:p>
            <a:pPr marL="457200" lvl="0" indent="-406400" algn="l" rtl="0">
              <a:lnSpc>
                <a:spcPct val="90000"/>
              </a:lnSpc>
              <a:spcBef>
                <a:spcPts val="1000"/>
              </a:spcBef>
              <a:spcAft>
                <a:spcPts val="0"/>
              </a:spcAft>
              <a:buSzPct val="108108"/>
              <a:buFont typeface="Arial"/>
              <a:buChar char="•"/>
            </a:pPr>
            <a:r>
              <a:rPr lang="en-US">
                <a:solidFill>
                  <a:schemeClr val="dk2"/>
                </a:solidFill>
              </a:rPr>
              <a:t>Appropriate care and nurturing;</a:t>
            </a:r>
            <a:endParaRPr/>
          </a:p>
          <a:p>
            <a:pPr marL="457200" lvl="0" indent="-406400" algn="l" rtl="0">
              <a:lnSpc>
                <a:spcPct val="90000"/>
              </a:lnSpc>
              <a:spcBef>
                <a:spcPts val="1000"/>
              </a:spcBef>
              <a:spcAft>
                <a:spcPts val="0"/>
              </a:spcAft>
              <a:buSzPct val="108108"/>
              <a:buFont typeface="Arial"/>
              <a:buChar char="•"/>
            </a:pPr>
            <a:r>
              <a:rPr lang="en-US">
                <a:solidFill>
                  <a:schemeClr val="dk2"/>
                </a:solidFill>
              </a:rPr>
              <a:t>Therapeutic, supplementary or blanket feeding and positive parenting; </a:t>
            </a:r>
            <a:endParaRPr/>
          </a:p>
          <a:p>
            <a:pPr marL="457200" lvl="0" indent="-406400" algn="l" rtl="0">
              <a:lnSpc>
                <a:spcPct val="90000"/>
              </a:lnSpc>
              <a:spcBef>
                <a:spcPts val="1000"/>
              </a:spcBef>
              <a:spcAft>
                <a:spcPts val="0"/>
              </a:spcAft>
              <a:buSzPct val="108108"/>
              <a:buFont typeface="Arial"/>
              <a:buChar char="•"/>
            </a:pPr>
            <a:r>
              <a:rPr lang="en-US">
                <a:solidFill>
                  <a:schemeClr val="dk2"/>
                </a:solidFill>
              </a:rPr>
              <a:t>Multi-use spaces</a:t>
            </a:r>
            <a:endParaRPr/>
          </a:p>
          <a:p>
            <a:pPr marL="457200" lvl="0" indent="-406400" algn="l" rtl="0">
              <a:lnSpc>
                <a:spcPct val="90000"/>
              </a:lnSpc>
              <a:spcBef>
                <a:spcPts val="1000"/>
              </a:spcBef>
              <a:spcAft>
                <a:spcPts val="0"/>
              </a:spcAft>
              <a:buSzPct val="108108"/>
              <a:buFont typeface="Arial"/>
              <a:buChar char="•"/>
            </a:pPr>
            <a:r>
              <a:rPr lang="en-US">
                <a:solidFill>
                  <a:schemeClr val="dk2"/>
                </a:solidFill>
              </a:rPr>
              <a:t>Referral to appropriate, multisectoral services</a:t>
            </a:r>
            <a:endParaRPr>
              <a:solidFill>
                <a:schemeClr val="dk2"/>
              </a:solidFill>
            </a:endParaRPr>
          </a:p>
          <a:p>
            <a:pPr marL="457200" lvl="0" indent="-228600" algn="l" rtl="0">
              <a:lnSpc>
                <a:spcPct val="90000"/>
              </a:lnSpc>
              <a:spcBef>
                <a:spcPts val="1000"/>
              </a:spcBef>
              <a:spcAft>
                <a:spcPts val="0"/>
              </a:spcAft>
              <a:buSzPct val="108108"/>
              <a:buNone/>
            </a:pPr>
            <a:endParaRPr/>
          </a:p>
        </p:txBody>
      </p:sp>
      <p:sp>
        <p:nvSpPr>
          <p:cNvPr id="236" name="Google Shape;236;p6"/>
          <p:cNvSpPr txBox="1">
            <a:spLocks noGrp="1"/>
          </p:cNvSpPr>
          <p:nvPr>
            <p:ph type="title"/>
          </p:nvPr>
        </p:nvSpPr>
        <p:spPr>
          <a:xfrm>
            <a:off x="6372148" y="1269009"/>
            <a:ext cx="54034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a:t>Joint Actions</a:t>
            </a:r>
            <a:endParaRPr sz="3200"/>
          </a:p>
        </p:txBody>
      </p:sp>
      <p:pic>
        <p:nvPicPr>
          <p:cNvPr id="237" name="Google Shape;237;p6"/>
          <p:cNvPicPr preferRelativeResize="0"/>
          <p:nvPr/>
        </p:nvPicPr>
        <p:blipFill rotWithShape="1">
          <a:blip r:embed="rId3">
            <a:alphaModFix/>
          </a:blip>
          <a:srcRect/>
          <a:stretch/>
        </p:blipFill>
        <p:spPr>
          <a:xfrm>
            <a:off x="2567196" y="734779"/>
            <a:ext cx="1968601" cy="463574"/>
          </a:xfrm>
          <a:prstGeom prst="rect">
            <a:avLst/>
          </a:prstGeom>
          <a:noFill/>
          <a:ln>
            <a:noFill/>
          </a:ln>
        </p:spPr>
      </p:pic>
      <p:pic>
        <p:nvPicPr>
          <p:cNvPr id="238" name="Google Shape;238;p6"/>
          <p:cNvPicPr preferRelativeResize="0"/>
          <p:nvPr/>
        </p:nvPicPr>
        <p:blipFill rotWithShape="1">
          <a:blip r:embed="rId4">
            <a:alphaModFix/>
          </a:blip>
          <a:srcRect/>
          <a:stretch/>
        </p:blipFill>
        <p:spPr>
          <a:xfrm>
            <a:off x="7656205" y="431398"/>
            <a:ext cx="1491254" cy="942938"/>
          </a:xfrm>
          <a:prstGeom prst="rect">
            <a:avLst/>
          </a:prstGeom>
          <a:noFill/>
          <a:ln>
            <a:noFill/>
          </a:ln>
        </p:spPr>
      </p:pic>
      <p:pic>
        <p:nvPicPr>
          <p:cNvPr id="239" name="Google Shape;239;p6"/>
          <p:cNvPicPr preferRelativeResize="0"/>
          <p:nvPr/>
        </p:nvPicPr>
        <p:blipFill rotWithShape="1">
          <a:blip r:embed="rId5">
            <a:alphaModFix/>
          </a:blip>
          <a:srcRect/>
          <a:stretch/>
        </p:blipFill>
        <p:spPr>
          <a:xfrm>
            <a:off x="2357550" y="3044487"/>
            <a:ext cx="1968601" cy="280520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0" name="Google Shape;240;p6"/>
          <p:cNvPicPr preferRelativeResize="0"/>
          <p:nvPr/>
        </p:nvPicPr>
        <p:blipFill rotWithShape="1">
          <a:blip r:embed="rId6">
            <a:alphaModFix/>
          </a:blip>
          <a:srcRect/>
          <a:stretch/>
        </p:blipFill>
        <p:spPr>
          <a:xfrm>
            <a:off x="111175" y="5666701"/>
            <a:ext cx="1305475" cy="1062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5">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57"/>
          <p:cNvSpPr txBox="1">
            <a:spLocks noGrp="1"/>
          </p:cNvSpPr>
          <p:nvPr>
            <p:ph type="title"/>
          </p:nvPr>
        </p:nvSpPr>
        <p:spPr>
          <a:xfrm>
            <a:off x="838200" y="365125"/>
            <a:ext cx="52578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11111"/>
              <a:buNone/>
            </a:pPr>
            <a:r>
              <a:rPr lang="en-US"/>
              <a:t>Integrated response interventions</a:t>
            </a:r>
            <a:endParaRPr/>
          </a:p>
        </p:txBody>
      </p:sp>
      <p:sp>
        <p:nvSpPr>
          <p:cNvPr id="247" name="Google Shape;247;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Font typeface="Arial"/>
              <a:buChar char="•"/>
            </a:pPr>
            <a:r>
              <a:rPr lang="en-US"/>
              <a:t>Community mobilisation</a:t>
            </a:r>
            <a:endParaRPr/>
          </a:p>
          <a:p>
            <a:pPr marL="457200" lvl="0" indent="-406400" algn="l" rtl="0">
              <a:lnSpc>
                <a:spcPct val="90000"/>
              </a:lnSpc>
              <a:spcBef>
                <a:spcPts val="1000"/>
              </a:spcBef>
              <a:spcAft>
                <a:spcPts val="0"/>
              </a:spcAft>
              <a:buSzPts val="2800"/>
              <a:buFont typeface="Arial"/>
              <a:buChar char="•"/>
            </a:pPr>
            <a:r>
              <a:rPr lang="en-US"/>
              <a:t>Mother-to-mother support groups </a:t>
            </a:r>
            <a:endParaRPr/>
          </a:p>
          <a:p>
            <a:pPr marL="457200" lvl="0" indent="-406400" algn="l" rtl="0">
              <a:lnSpc>
                <a:spcPct val="90000"/>
              </a:lnSpc>
              <a:spcBef>
                <a:spcPts val="1000"/>
              </a:spcBef>
              <a:spcAft>
                <a:spcPts val="0"/>
              </a:spcAft>
              <a:buSzPts val="2800"/>
              <a:buFont typeface="Arial"/>
              <a:buChar char="•"/>
            </a:pPr>
            <a:r>
              <a:rPr lang="en-US"/>
              <a:t>Psychosocial stimulation activities </a:t>
            </a:r>
            <a:endParaRPr/>
          </a:p>
          <a:p>
            <a:pPr marL="457200" lvl="0" indent="-406400" algn="l" rtl="0">
              <a:lnSpc>
                <a:spcPct val="90000"/>
              </a:lnSpc>
              <a:spcBef>
                <a:spcPts val="1000"/>
              </a:spcBef>
              <a:spcAft>
                <a:spcPts val="0"/>
              </a:spcAft>
              <a:buSzPts val="2800"/>
              <a:buFont typeface="Arial"/>
              <a:buChar char="•"/>
            </a:pPr>
            <a:r>
              <a:rPr lang="en-US"/>
              <a:t>Infant feeding sensitisation programmes</a:t>
            </a:r>
            <a:endParaRPr/>
          </a:p>
          <a:p>
            <a:pPr marL="457200" lvl="0" indent="-228600" algn="l" rtl="0">
              <a:lnSpc>
                <a:spcPct val="90000"/>
              </a:lnSpc>
              <a:spcBef>
                <a:spcPts val="1000"/>
              </a:spcBef>
              <a:spcAft>
                <a:spcPts val="0"/>
              </a:spcAft>
              <a:buSzPts val="2800"/>
              <a:buFont typeface="Arial"/>
              <a:buNone/>
            </a:pPr>
            <a:endParaRPr/>
          </a:p>
          <a:p>
            <a:pPr marL="457200" lvl="0" indent="-228600" algn="l" rtl="0">
              <a:lnSpc>
                <a:spcPct val="90000"/>
              </a:lnSpc>
              <a:spcBef>
                <a:spcPts val="1000"/>
              </a:spcBef>
              <a:spcAft>
                <a:spcPts val="0"/>
              </a:spcAft>
              <a:buSzPts val="2800"/>
              <a:buNone/>
            </a:pPr>
            <a:endParaRPr/>
          </a:p>
        </p:txBody>
      </p:sp>
      <p:sp>
        <p:nvSpPr>
          <p:cNvPr id="248" name="Google Shape;248;p57"/>
          <p:cNvSpPr txBox="1">
            <a:spLocks noGrp="1"/>
          </p:cNvSpPr>
          <p:nvPr>
            <p:ph type="body" idx="2"/>
          </p:nvPr>
        </p:nvSpPr>
        <p:spPr>
          <a:xfrm>
            <a:off x="7726680" y="2506662"/>
            <a:ext cx="418338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Awareness</a:t>
            </a:r>
            <a:endParaRPr/>
          </a:p>
          <a:p>
            <a:pPr marL="457200" lvl="0" indent="-406400" algn="l" rtl="0">
              <a:lnSpc>
                <a:spcPct val="90000"/>
              </a:lnSpc>
              <a:spcBef>
                <a:spcPts val="1000"/>
              </a:spcBef>
              <a:spcAft>
                <a:spcPts val="0"/>
              </a:spcAft>
              <a:buSzPts val="2800"/>
              <a:buChar char="•"/>
            </a:pPr>
            <a:r>
              <a:rPr lang="en-US"/>
              <a:t>Training</a:t>
            </a:r>
            <a:endParaRPr/>
          </a:p>
          <a:p>
            <a:pPr marL="457200" lvl="0" indent="-406400" algn="l" rtl="0">
              <a:lnSpc>
                <a:spcPct val="90000"/>
              </a:lnSpc>
              <a:spcBef>
                <a:spcPts val="1000"/>
              </a:spcBef>
              <a:spcAft>
                <a:spcPts val="0"/>
              </a:spcAft>
              <a:buSzPts val="2800"/>
              <a:buChar char="•"/>
            </a:pPr>
            <a:r>
              <a:rPr lang="en-US"/>
              <a:t>Child-friendly, accessible and confidential feedback and reporting mechanisms</a:t>
            </a:r>
            <a:endParaRPr/>
          </a:p>
          <a:p>
            <a:pPr marL="457200" lvl="0" indent="-406400" algn="l" rtl="0">
              <a:lnSpc>
                <a:spcPct val="90000"/>
              </a:lnSpc>
              <a:spcBef>
                <a:spcPts val="1000"/>
              </a:spcBef>
              <a:spcAft>
                <a:spcPts val="0"/>
              </a:spcAft>
              <a:buSzPts val="2800"/>
              <a:buChar char="•"/>
            </a:pPr>
            <a:r>
              <a:rPr lang="en-US"/>
              <a:t>Safeguarding</a:t>
            </a:r>
            <a:endParaRPr/>
          </a:p>
          <a:p>
            <a:pPr marL="457200" lvl="0" indent="-228600" algn="l" rtl="0">
              <a:lnSpc>
                <a:spcPct val="90000"/>
              </a:lnSpc>
              <a:spcBef>
                <a:spcPts val="1000"/>
              </a:spcBef>
              <a:spcAft>
                <a:spcPts val="0"/>
              </a:spcAft>
              <a:buSzPts val="2800"/>
              <a:buNone/>
            </a:pPr>
            <a:endParaRPr/>
          </a:p>
        </p:txBody>
      </p:sp>
      <p:pic>
        <p:nvPicPr>
          <p:cNvPr id="249" name="Google Shape;249;p57"/>
          <p:cNvPicPr preferRelativeResize="0"/>
          <p:nvPr/>
        </p:nvPicPr>
        <p:blipFill rotWithShape="1">
          <a:blip r:embed="rId3">
            <a:alphaModFix/>
          </a:blip>
          <a:srcRect/>
          <a:stretch/>
        </p:blipFill>
        <p:spPr>
          <a:xfrm>
            <a:off x="11011171" y="5485114"/>
            <a:ext cx="685257" cy="961406"/>
          </a:xfrm>
          <a:prstGeom prst="rect">
            <a:avLst/>
          </a:prstGeom>
          <a:noFill/>
          <a:ln>
            <a:noFill/>
          </a:ln>
        </p:spPr>
      </p:pic>
      <p:pic>
        <p:nvPicPr>
          <p:cNvPr id="250" name="Google Shape;250;p57"/>
          <p:cNvPicPr preferRelativeResize="0"/>
          <p:nvPr/>
        </p:nvPicPr>
        <p:blipFill rotWithShape="1">
          <a:blip r:embed="rId4">
            <a:alphaModFix/>
          </a:blip>
          <a:srcRect/>
          <a:stretch/>
        </p:blipFill>
        <p:spPr>
          <a:xfrm>
            <a:off x="0" y="5524051"/>
            <a:ext cx="1435174" cy="11684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
          <p:cNvSpPr txBox="1">
            <a:spLocks noGrp="1"/>
          </p:cNvSpPr>
          <p:nvPr>
            <p:ph type="title"/>
          </p:nvPr>
        </p:nvSpPr>
        <p:spPr>
          <a:xfrm>
            <a:off x="678402" y="147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Examples from the Region</a:t>
            </a:r>
            <a:endParaRPr/>
          </a:p>
        </p:txBody>
      </p:sp>
      <p:sp>
        <p:nvSpPr>
          <p:cNvPr id="257" name="Google Shape;257;p4"/>
          <p:cNvSpPr txBox="1"/>
          <p:nvPr/>
        </p:nvSpPr>
        <p:spPr>
          <a:xfrm>
            <a:off x="4539980" y="4115301"/>
            <a:ext cx="2978193"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25</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58" name="Google Shape;258;p4" descr="Indonesia outline map vector illustration"/>
          <p:cNvPicPr preferRelativeResize="0"/>
          <p:nvPr/>
        </p:nvPicPr>
        <p:blipFill rotWithShape="1">
          <a:blip r:embed="rId3">
            <a:alphaModFix/>
          </a:blip>
          <a:srcRect r="1642" b="14100"/>
          <a:stretch/>
        </p:blipFill>
        <p:spPr>
          <a:xfrm>
            <a:off x="8114210" y="1956428"/>
            <a:ext cx="3344092" cy="1372817"/>
          </a:xfrm>
          <a:prstGeom prst="rect">
            <a:avLst/>
          </a:prstGeom>
          <a:noFill/>
          <a:ln>
            <a:noFill/>
          </a:ln>
        </p:spPr>
      </p:pic>
      <p:sp>
        <p:nvSpPr>
          <p:cNvPr id="259" name="Google Shape;259;p4"/>
          <p:cNvSpPr txBox="1"/>
          <p:nvPr/>
        </p:nvSpPr>
        <p:spPr>
          <a:xfrm>
            <a:off x="7766074" y="3804819"/>
            <a:ext cx="415398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25</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0" name="Google Shape;260;p4" descr="Nepal Map Outline Png #1438897 - PNG Images - PNGio"/>
          <p:cNvPicPr preferRelativeResize="0"/>
          <p:nvPr/>
        </p:nvPicPr>
        <p:blipFill rotWithShape="1">
          <a:blip r:embed="rId4">
            <a:alphaModFix/>
          </a:blip>
          <a:srcRect/>
          <a:stretch/>
        </p:blipFill>
        <p:spPr>
          <a:xfrm>
            <a:off x="761637" y="1711264"/>
            <a:ext cx="3235962" cy="1617981"/>
          </a:xfrm>
          <a:prstGeom prst="rect">
            <a:avLst/>
          </a:prstGeom>
          <a:noFill/>
          <a:ln>
            <a:noFill/>
          </a:ln>
        </p:spPr>
      </p:pic>
      <p:sp>
        <p:nvSpPr>
          <p:cNvPr id="261" name="Google Shape;261;p4"/>
          <p:cNvSpPr txBox="1"/>
          <p:nvPr/>
        </p:nvSpPr>
        <p:spPr>
          <a:xfrm>
            <a:off x="566421" y="3429000"/>
            <a:ext cx="3457668"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25</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2" name="Google Shape;262;p4" descr="Outline Map of Myanmar | Free Vector Maps"/>
          <p:cNvPicPr preferRelativeResize="0"/>
          <p:nvPr/>
        </p:nvPicPr>
        <p:blipFill rotWithShape="1">
          <a:blip r:embed="rId5">
            <a:alphaModFix/>
          </a:blip>
          <a:srcRect l="21619" r="22094"/>
          <a:stretch/>
        </p:blipFill>
        <p:spPr>
          <a:xfrm>
            <a:off x="5134563" y="1217419"/>
            <a:ext cx="2135710" cy="28458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35c986a980_0_0"/>
          <p:cNvSpPr txBox="1">
            <a:spLocks noGrp="1"/>
          </p:cNvSpPr>
          <p:nvPr>
            <p:ph type="title"/>
          </p:nvPr>
        </p:nvSpPr>
        <p:spPr>
          <a:xfrm>
            <a:off x="680802" y="275189"/>
            <a:ext cx="9724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a:t>Need more than the hard copy?</a:t>
            </a:r>
            <a:endParaRPr sz="4100"/>
          </a:p>
        </p:txBody>
      </p:sp>
      <p:sp>
        <p:nvSpPr>
          <p:cNvPr id="269" name="Google Shape;269;g135c986a980_0_0"/>
          <p:cNvSpPr txBox="1">
            <a:spLocks noGrp="1"/>
          </p:cNvSpPr>
          <p:nvPr>
            <p:ph type="body" idx="1"/>
          </p:nvPr>
        </p:nvSpPr>
        <p:spPr>
          <a:xfrm>
            <a:off x="680802" y="1367983"/>
            <a:ext cx="8320800" cy="526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2400"/>
              <a:t>On the Alliance website</a:t>
            </a:r>
            <a:endParaRPr/>
          </a:p>
          <a:p>
            <a:pPr marL="985837" lvl="1" indent="-312737" algn="l" rtl="0">
              <a:lnSpc>
                <a:spcPct val="90000"/>
              </a:lnSpc>
              <a:spcBef>
                <a:spcPts val="1700"/>
              </a:spcBef>
              <a:spcAft>
                <a:spcPts val="0"/>
              </a:spcAft>
              <a:buSzPts val="2400"/>
              <a:buFont typeface="Noto Sans Symbols"/>
              <a:buChar char="⮚"/>
            </a:pPr>
            <a:r>
              <a:rPr lang="en-US" sz="1800"/>
              <a:t>PDF version</a:t>
            </a:r>
            <a:endParaRPr/>
          </a:p>
          <a:p>
            <a:pPr marL="985837" lvl="1" indent="-312737" algn="l" rtl="0">
              <a:lnSpc>
                <a:spcPct val="90000"/>
              </a:lnSpc>
              <a:spcBef>
                <a:spcPts val="500"/>
              </a:spcBef>
              <a:spcAft>
                <a:spcPts val="0"/>
              </a:spcAft>
              <a:buSzPts val="2400"/>
              <a:buFont typeface="Noto Sans Symbols"/>
              <a:buChar char="⮚"/>
            </a:pPr>
            <a:r>
              <a:rPr lang="en-US" sz="1800"/>
              <a:t>Briefing &amp; Implementation Pack</a:t>
            </a:r>
            <a:endParaRPr/>
          </a:p>
          <a:p>
            <a:pPr marL="985837" lvl="1" indent="-312737" algn="l" rtl="0">
              <a:lnSpc>
                <a:spcPct val="90000"/>
              </a:lnSpc>
              <a:spcBef>
                <a:spcPts val="500"/>
              </a:spcBef>
              <a:spcAft>
                <a:spcPts val="0"/>
              </a:spcAft>
              <a:buSzPts val="2400"/>
              <a:buFont typeface="Noto Sans Symbols"/>
              <a:buChar char="⮚"/>
            </a:pPr>
            <a:r>
              <a:rPr lang="en-US" sz="1800"/>
              <a:t>25-page Summary</a:t>
            </a:r>
            <a:endParaRPr/>
          </a:p>
          <a:p>
            <a:pPr marL="985837" lvl="1" indent="-312737" algn="l" rtl="0">
              <a:lnSpc>
                <a:spcPct val="90000"/>
              </a:lnSpc>
              <a:spcBef>
                <a:spcPts val="500"/>
              </a:spcBef>
              <a:spcAft>
                <a:spcPts val="0"/>
              </a:spcAft>
              <a:buSzPts val="2400"/>
              <a:buFont typeface="Noto Sans Symbols"/>
              <a:buChar char="⮚"/>
            </a:pPr>
            <a:r>
              <a:rPr lang="en-US" sz="1800"/>
              <a:t>E-course </a:t>
            </a:r>
            <a:endParaRPr/>
          </a:p>
          <a:p>
            <a:pPr marL="985837" lvl="1" indent="-312737" algn="l" rtl="0">
              <a:lnSpc>
                <a:spcPct val="90000"/>
              </a:lnSpc>
              <a:spcBef>
                <a:spcPts val="500"/>
              </a:spcBef>
              <a:spcAft>
                <a:spcPts val="0"/>
              </a:spcAft>
              <a:buSzPts val="2400"/>
              <a:buFont typeface="Noto Sans Symbols"/>
              <a:buChar char="⮚"/>
            </a:pPr>
            <a:r>
              <a:rPr lang="en-US" sz="1800"/>
              <a:t>YouTube videos</a:t>
            </a:r>
            <a:endParaRPr/>
          </a:p>
          <a:p>
            <a:pPr marL="985837" lvl="1" indent="-312737" algn="l" rtl="0">
              <a:lnSpc>
                <a:spcPct val="90000"/>
              </a:lnSpc>
              <a:spcBef>
                <a:spcPts val="500"/>
              </a:spcBef>
              <a:spcAft>
                <a:spcPts val="0"/>
              </a:spcAft>
              <a:buSzPts val="2400"/>
              <a:buFont typeface="Noto Sans Symbols"/>
              <a:buChar char="⮚"/>
            </a:pPr>
            <a:r>
              <a:rPr lang="en-US" sz="1800"/>
              <a:t>A gallery of illustrated Standards</a:t>
            </a:r>
            <a:endParaRPr/>
          </a:p>
          <a:p>
            <a:pPr marL="9525" lvl="1" indent="0" algn="l" rtl="0">
              <a:lnSpc>
                <a:spcPct val="90000"/>
              </a:lnSpc>
              <a:spcBef>
                <a:spcPts val="1200"/>
              </a:spcBef>
              <a:spcAft>
                <a:spcPts val="0"/>
              </a:spcAft>
              <a:buSzPts val="2400"/>
              <a:buNone/>
            </a:pPr>
            <a:r>
              <a:rPr lang="en-US">
                <a:solidFill>
                  <a:srgbClr val="00B0F0"/>
                </a:solidFill>
              </a:rPr>
              <a:t>	👉</a:t>
            </a:r>
            <a:r>
              <a:rPr lang="en-US" sz="1800">
                <a:solidFill>
                  <a:srgbClr val="00B0F0"/>
                </a:solidFill>
              </a:rPr>
              <a:t>  </a:t>
            </a:r>
            <a:r>
              <a:rPr lang="en-US" sz="1800" u="sng">
                <a:solidFill>
                  <a:srgbClr val="00B0F0"/>
                </a:solidFill>
                <a:hlinkClick r:id="rId3">
                  <a:extLst>
                    <a:ext uri="{A12FA001-AC4F-418D-AE19-62706E023703}">
                      <ahyp:hlinkClr xmlns:ahyp="http://schemas.microsoft.com/office/drawing/2018/hyperlinkcolor" val="tx"/>
                    </a:ext>
                  </a:extLst>
                </a:hlinkClick>
              </a:rPr>
              <a:t>www.AllianceCPHA.org</a:t>
            </a:r>
            <a:endParaRPr sz="1800">
              <a:solidFill>
                <a:srgbClr val="00B0F0"/>
              </a:solidFill>
            </a:endParaRPr>
          </a:p>
          <a:p>
            <a:pPr marL="9525" lvl="1" indent="0" algn="l" rtl="0">
              <a:lnSpc>
                <a:spcPct val="90000"/>
              </a:lnSpc>
              <a:spcBef>
                <a:spcPts val="1200"/>
              </a:spcBef>
              <a:spcAft>
                <a:spcPts val="0"/>
              </a:spcAft>
              <a:buSzPts val="2400"/>
              <a:buNone/>
            </a:pPr>
            <a:r>
              <a:rPr lang="en-US"/>
              <a:t>On the </a:t>
            </a:r>
            <a:r>
              <a:rPr lang="en-US" sz="2400"/>
              <a:t>Humanitarian Standards Partnership website</a:t>
            </a:r>
            <a:endParaRPr/>
          </a:p>
          <a:p>
            <a:pPr marL="985837" lvl="1" indent="-322262" algn="l" rtl="0">
              <a:lnSpc>
                <a:spcPct val="90000"/>
              </a:lnSpc>
              <a:spcBef>
                <a:spcPts val="500"/>
              </a:spcBef>
              <a:spcAft>
                <a:spcPts val="0"/>
              </a:spcAft>
              <a:buSzPts val="2400"/>
              <a:buFont typeface="Noto Sans Symbols"/>
              <a:buChar char="⮚"/>
            </a:pPr>
            <a:r>
              <a:rPr lang="en-US" sz="1800"/>
              <a:t>Online, interactive version</a:t>
            </a:r>
            <a:endParaRPr/>
          </a:p>
          <a:p>
            <a:pPr marL="985837" lvl="1" indent="-322262" algn="l" rtl="0">
              <a:lnSpc>
                <a:spcPct val="90000"/>
              </a:lnSpc>
              <a:spcBef>
                <a:spcPts val="500"/>
              </a:spcBef>
              <a:spcAft>
                <a:spcPts val="0"/>
              </a:spcAft>
              <a:buSzPts val="2400"/>
              <a:buFont typeface="Noto Sans Symbols"/>
              <a:buChar char="⮚"/>
            </a:pPr>
            <a:r>
              <a:rPr lang="en-US" sz="1800"/>
              <a:t>HSP App for mobile phones and tablets </a:t>
            </a:r>
            <a:endParaRPr/>
          </a:p>
          <a:p>
            <a:pPr marL="0" lvl="0" indent="0" algn="l" rtl="0">
              <a:lnSpc>
                <a:spcPct val="90000"/>
              </a:lnSpc>
              <a:spcBef>
                <a:spcPts val="1200"/>
              </a:spcBef>
              <a:spcAft>
                <a:spcPts val="0"/>
              </a:spcAft>
              <a:buSzPts val="2800"/>
              <a:buNone/>
            </a:pPr>
            <a:r>
              <a:rPr lang="en-US" sz="1800">
                <a:solidFill>
                  <a:srgbClr val="00B0F0"/>
                </a:solidFill>
              </a:rPr>
              <a:t>	</a:t>
            </a:r>
            <a:r>
              <a:rPr lang="en-US" sz="2400">
                <a:solidFill>
                  <a:srgbClr val="00B0F0"/>
                </a:solidFill>
              </a:rPr>
              <a:t>👉</a:t>
            </a:r>
            <a:r>
              <a:rPr lang="en-US" sz="1800">
                <a:solidFill>
                  <a:srgbClr val="00B0F0"/>
                </a:solidFill>
              </a:rPr>
              <a:t>  www.HumanitarianStandardsPartnership.org</a:t>
            </a:r>
            <a:endParaRPr/>
          </a:p>
          <a:p>
            <a:pPr marL="0" lvl="0" indent="0" algn="l" rtl="0">
              <a:lnSpc>
                <a:spcPct val="90000"/>
              </a:lnSpc>
              <a:spcBef>
                <a:spcPts val="1000"/>
              </a:spcBef>
              <a:spcAft>
                <a:spcPts val="0"/>
              </a:spcAft>
              <a:buSzPts val="2800"/>
              <a:buNone/>
            </a:pPr>
            <a:endParaRPr sz="1600"/>
          </a:p>
        </p:txBody>
      </p:sp>
      <p:pic>
        <p:nvPicPr>
          <p:cNvPr id="270" name="Google Shape;270;g135c986a980_0_0"/>
          <p:cNvPicPr preferRelativeResize="0"/>
          <p:nvPr/>
        </p:nvPicPr>
        <p:blipFill rotWithShape="1">
          <a:blip r:embed="rId4">
            <a:alphaModFix/>
          </a:blip>
          <a:srcRect/>
          <a:stretch/>
        </p:blipFill>
        <p:spPr>
          <a:xfrm>
            <a:off x="9535849" y="5258587"/>
            <a:ext cx="1400375" cy="1416533"/>
          </a:xfrm>
          <a:prstGeom prst="rect">
            <a:avLst/>
          </a:prstGeom>
          <a:noFill/>
          <a:ln>
            <a:noFill/>
          </a:ln>
        </p:spPr>
      </p:pic>
      <p:pic>
        <p:nvPicPr>
          <p:cNvPr id="271" name="Google Shape;271;g135c986a980_0_0"/>
          <p:cNvPicPr preferRelativeResize="0"/>
          <p:nvPr/>
        </p:nvPicPr>
        <p:blipFill rotWithShape="1">
          <a:blip r:embed="rId5">
            <a:alphaModFix/>
          </a:blip>
          <a:srcRect/>
          <a:stretch/>
        </p:blipFill>
        <p:spPr>
          <a:xfrm rot="547355">
            <a:off x="6996516" y="1670472"/>
            <a:ext cx="1684004" cy="23262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72" name="Google Shape;272;g135c986a980_0_0" descr="Imagen que contiene Icono&#10;&#10;Descripción generada automáticamente"/>
          <p:cNvPicPr preferRelativeResize="0"/>
          <p:nvPr/>
        </p:nvPicPr>
        <p:blipFill rotWithShape="1">
          <a:blip r:embed="rId6">
            <a:alphaModFix/>
          </a:blip>
          <a:srcRect/>
          <a:stretch/>
        </p:blipFill>
        <p:spPr>
          <a:xfrm>
            <a:off x="10082326" y="3298017"/>
            <a:ext cx="1977869" cy="143273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2306</Words>
  <Application>Microsoft Office PowerPoint</Application>
  <PresentationFormat>Widescreen</PresentationFormat>
  <Paragraphs>189</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Noto Sans Symbols</vt:lpstr>
      <vt:lpstr>Helvetica Neue</vt:lpstr>
      <vt:lpstr>Calibri</vt:lpstr>
      <vt:lpstr>Office Theme</vt:lpstr>
      <vt:lpstr>The Minimum Standards for Child Protection in Humanitarian Action  CPMS</vt:lpstr>
      <vt:lpstr>Aim of the Standards </vt:lpstr>
      <vt:lpstr>PowerPoint Presentation</vt:lpstr>
      <vt:lpstr>Working Together</vt:lpstr>
      <vt:lpstr>An introduction to Standard 25</vt:lpstr>
      <vt:lpstr>Joint Actions</vt:lpstr>
      <vt:lpstr>Integrated response interventions</vt:lpstr>
      <vt:lpstr>Examples from the Region</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Minimum Standards for Child Protection in Humanitarian Action  CPMS</dc:title>
  <dc:creator>Colleen Fitzgerald</dc:creator>
  <cp:lastModifiedBy>Joanna Wedge</cp:lastModifiedBy>
  <cp:revision>1</cp:revision>
  <dcterms:created xsi:type="dcterms:W3CDTF">2017-12-20T18:51:03Z</dcterms:created>
  <dcterms:modified xsi:type="dcterms:W3CDTF">2022-08-11T17:28:34Z</dcterms:modified>
</cp:coreProperties>
</file>