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2"/>
  </p:notesMasterIdLst>
  <p:sldIdLst>
    <p:sldId id="285" r:id="rId2"/>
    <p:sldId id="293" r:id="rId3"/>
    <p:sldId id="294" r:id="rId4"/>
    <p:sldId id="298" r:id="rId5"/>
    <p:sldId id="288" r:id="rId6"/>
    <p:sldId id="261" r:id="rId7"/>
    <p:sldId id="290" r:id="rId8"/>
    <p:sldId id="291" r:id="rId9"/>
    <p:sldId id="296" r:id="rId10"/>
    <p:sldId id="297"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9"/>
    <p:restoredTop sz="87483" autoAdjust="0"/>
  </p:normalViewPr>
  <p:slideViewPr>
    <p:cSldViewPr snapToGrid="0">
      <p:cViewPr varScale="1">
        <p:scale>
          <a:sx n="107" d="100"/>
          <a:sy n="107" d="100"/>
        </p:scale>
        <p:origin x="728" y="16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ee.org/standar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23</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و10</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3419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23: </a:t>
            </a:r>
            <a:r>
              <a:rPr lang="ar-LB" sz="1800" dirty="0">
                <a:effectLst/>
                <a:latin typeface="Calibri" panose="020F0502020204030204" pitchFamily="34" charset="0"/>
                <a:ea typeface="Calibri" panose="020F0502020204030204" pitchFamily="34" charset="0"/>
                <a:cs typeface="Arial" panose="020B0604020202020204" pitchFamily="34" charset="0"/>
              </a:rPr>
              <a:t>التعليم وحماية الطفل. احرصوا على التحقق من الوحدة الإلكترونية الخاصة بال</a:t>
            </a:r>
            <a:r>
              <a:rPr lang="ar-SA" sz="1800" dirty="0">
                <a:effectLst/>
                <a:ea typeface="Calibri" panose="020F0502020204030204" pitchFamily="34" charset="0"/>
                <a:cs typeface="Simplified Arabic" panose="02020603050405020304" pitchFamily="18" charset="-78"/>
              </a:rPr>
              <a:t>شبكة المشتركة لوكالات التعليم في حالات الطوارئ</a:t>
            </a:r>
            <a:r>
              <a:rPr lang="ar-LB" sz="1800" dirty="0">
                <a:effectLst/>
                <a:ea typeface="Calibri" panose="020F0502020204030204" pitchFamily="34" charset="0"/>
                <a:cs typeface="Simplified Arabic" panose="02020603050405020304" pitchFamily="18" charset="-78"/>
              </a:rPr>
              <a:t>/التحالف للمزيد من المعلومات.</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endParaRPr lang="ar-LB"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يوضح هذا المعيار كيف يمكن للجهات الفاعلة في مجالَي التعليم وحماية الطفل العمل معًا بصورة أكثر منهجية، مبنية على التكامل، لدعم رفاه الطفل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لإرشادات التعليم المتعمقة، ارجع</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وا</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إلى </a:t>
            </a:r>
            <a:r>
              <a:rPr lang="ar-SA" sz="18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3"/>
              </a:rPr>
              <a:t>المعايير الدنيا للشبكة المشتركة لوكالات التعليم في حالات الطوارئ</a:t>
            </a:r>
            <a:r>
              <a:rPr lang="ar-LB" sz="1800" u="none"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rPr>
              <a:t>، والملاحظات التوجيهية للشبكة المشتركة والتحالف للبرامج المتكاملة الخاصة بحماية الطفل في العمل الإنساني-التعليم في حالات الطوارئ.</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u="none"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rPr>
              <a:t>تركز الجهات الفاعلة في مجال التعليم كما في مجال حماية الطفل على الأطفال داخل و/أو خارج أطر التعليم الرسمي/المدارس/التعليم غير الرسمي. لذلك، تنفَّذ أنشطة كثيرة بشكل مشترك، ويستطيع كل قطاع الاستفادة من الوصول إلى فئات محددة من الأطفال (داخل المدرسة، أو خارج المدرسة مثلاً)، ويكون لديه القدرات التقنية على تقديم أنشطة معينة.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النُهُج</a:t>
            </a:r>
            <a:r>
              <a:rPr lang="ar-SA" sz="1800" dirty="0">
                <a:effectLst/>
                <a:ea typeface="Calibri" panose="020F0502020204030204" pitchFamily="34" charset="0"/>
                <a:cs typeface="Simplified Arabic" panose="02020603050405020304" pitchFamily="18" charset="-78"/>
              </a:rPr>
              <a:t> الملائمة</a:t>
            </a:r>
            <a:r>
              <a:rPr lang="ar-LB" sz="1800" dirty="0">
                <a:effectLst/>
                <a:ea typeface="Calibri" panose="020F0502020204030204" pitchFamily="34" charset="0"/>
                <a:cs typeface="Simplified Arabic" panose="02020603050405020304" pitchFamily="18" charset="-78"/>
              </a:rPr>
              <a:t> (مثل النُهُج التشاركية، والدامجة، والخاصة بالتربية الوالدية الإيجابية، والمراعية للمنظور الجندري) </a:t>
            </a:r>
            <a:r>
              <a:rPr lang="ar-SA" sz="1800" dirty="0">
                <a:effectLst/>
                <a:ea typeface="Calibri" panose="020F0502020204030204" pitchFamily="34" charset="0"/>
                <a:cs typeface="Simplified Arabic" panose="02020603050405020304" pitchFamily="18" charset="-78"/>
              </a:rPr>
              <a:t> يجب أن تتماشى مع المعايير الدنيا في مجالَي حماية الطفل والتعليم، ويجب تكييفها داخل الدولة</a:t>
            </a:r>
            <a:r>
              <a:rPr lang="ar-SY" sz="1800" dirty="0">
                <a:effectLst/>
                <a:ea typeface="Calibri" panose="020F0502020204030204" pitchFamily="34" charset="0"/>
                <a:cs typeface="Simplified Arabic" panose="02020603050405020304" pitchFamily="18" charset="-78"/>
              </a:rPr>
              <a:t>.</a:t>
            </a:r>
            <a:endParaRPr lang="en-US" sz="1800" u="none" dirty="0">
              <a:effectLst/>
              <a:latin typeface="Calibri" panose="020F0502020204030204" pitchFamily="34" charset="0"/>
              <a:ea typeface="Calibri" panose="020F0502020204030204" pitchFamily="34" charset="0"/>
            </a:endParaRPr>
          </a:p>
          <a:p>
            <a:pPr marL="171450" lvl="0" indent="-171450" algn="r" rtl="1">
              <a:spcBef>
                <a:spcPts val="0"/>
              </a:spcBef>
              <a:spcAft>
                <a:spcPts val="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مراكز التعليم </a:t>
            </a:r>
            <a:r>
              <a:rPr lang="ar-LB" sz="1800" dirty="0">
                <a:solidFill>
                  <a:srgbClr val="000000"/>
                </a:solidFill>
                <a:effectLst/>
                <a:ea typeface="Calibri" panose="020F0502020204030204" pitchFamily="34" charset="0"/>
                <a:cs typeface="Simplified Arabic" panose="02020603050405020304" pitchFamily="18" charset="-78"/>
              </a:rPr>
              <a:t>يجب أن تستوفي "</a:t>
            </a:r>
            <a:r>
              <a:rPr lang="ar-SA" sz="1800" dirty="0">
                <a:solidFill>
                  <a:srgbClr val="000000"/>
                </a:solidFill>
                <a:effectLst/>
                <a:ea typeface="Calibri" panose="020F0502020204030204" pitchFamily="34" charset="0"/>
                <a:cs typeface="Simplified Arabic" panose="02020603050405020304" pitchFamily="18" charset="-78"/>
              </a:rPr>
              <a:t>معايير السلامة</a:t>
            </a:r>
            <a:r>
              <a:rPr lang="ar-LB" sz="1800" dirty="0">
                <a:solidFill>
                  <a:srgbClr val="000000"/>
                </a:solidFill>
                <a:effectLst/>
                <a:ea typeface="Calibri" panose="020F0502020204030204" pitchFamily="34" charset="0"/>
                <a:cs typeface="Simplified Arabic" panose="02020603050405020304" pitchFamily="18" charset="-78"/>
              </a:rPr>
              <a:t>" المحددة داخل الدولة. ويجب أن </a:t>
            </a:r>
            <a:r>
              <a:rPr lang="ar-SA" sz="1800" dirty="0">
                <a:effectLst/>
                <a:ea typeface="Calibri" panose="020F0502020204030204" pitchFamily="34" charset="0"/>
                <a:cs typeface="Simplified Arabic" panose="02020603050405020304" pitchFamily="18" charset="-78"/>
              </a:rPr>
              <a:t>تشتمل على</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البنية التحتية التي توفّر الأمان والسلامة، والمواقع التي تمّ تنظيفها من الذخائر المتفجرة، والمرافق الملائمة، والمساحات الكافية، وإمكانية الوصول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مراكز التعلم وحولها</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والبيئة الدامجة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ما يتعلق بالموقع، والنوع الاجتماعي، واللغة، والعرق، والدين، وبيئة التعلم</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lvl="0" indent="-171450" algn="r" rtl="1">
              <a:spcBef>
                <a:spcPts val="0"/>
              </a:spcBef>
              <a:spcAft>
                <a:spcPts val="0"/>
              </a:spcAft>
              <a:buFont typeface="Arial" panose="020B0604020202020204" pitchFamily="34" charset="0"/>
              <a:buChar char="•"/>
            </a:pPr>
            <a:r>
              <a:rPr lang="ar-LB" sz="1800" dirty="0">
                <a:effectLst/>
                <a:cs typeface="Simplified Arabic" panose="02020603050405020304" pitchFamily="18" charset="-78"/>
              </a:rPr>
              <a:t>جميع الإجراءات الأساسية في هذا المعيار تنطبق على الجهات الفاعلة في كلا القطاعَين.</a:t>
            </a:r>
          </a:p>
          <a:p>
            <a:pPr marL="171450" lvl="0" indent="-171450" algn="r" rtl="1">
              <a:spcBef>
                <a:spcPts val="0"/>
              </a:spcBef>
              <a:spcAft>
                <a:spcPts val="0"/>
              </a:spcAft>
              <a:buFont typeface="Arial" panose="020B0604020202020204" pitchFamily="34" charset="0"/>
              <a:buChar char="•"/>
            </a:pPr>
            <a:r>
              <a:rPr lang="ar-LB" sz="1800" b="1" dirty="0">
                <a:effectLst/>
                <a:cs typeface="Simplified Arabic" panose="02020603050405020304" pitchFamily="18" charset="-78"/>
              </a:rPr>
              <a:t>الرموز: </a:t>
            </a:r>
            <a:r>
              <a:rPr lang="ar-LB" sz="1800" dirty="0">
                <a:effectLst/>
                <a:cs typeface="Simplified Arabic" panose="02020603050405020304" pitchFamily="18" charset="-78"/>
              </a:rPr>
              <a:t>ثمة روابط متعددة بين سياقات التعليم والوقاية/الصون/المراهقة/النزوح وتفشي الأمراض المعدية. على سبيل المثال، عبر </a:t>
            </a:r>
            <a:r>
              <a:rPr lang="ar-SA" sz="1800" dirty="0">
                <a:solidFill>
                  <a:srgbClr val="000000"/>
                </a:solidFill>
                <a:effectLst/>
                <a:ea typeface="Calibri" panose="020F0502020204030204" pitchFamily="34" charset="0"/>
                <a:cs typeface="Simplified Arabic" panose="02020603050405020304" pitchFamily="18" charset="-78"/>
              </a:rPr>
              <a:t>وضع مناهج لتدريب المعلمين </a:t>
            </a:r>
            <a:r>
              <a:rPr lang="ar-LB" sz="1800" dirty="0">
                <a:solidFill>
                  <a:srgbClr val="000000"/>
                </a:solidFill>
                <a:effectLst/>
                <a:ea typeface="Calibri" panose="020F0502020204030204" pitchFamily="34" charset="0"/>
                <a:cs typeface="Simplified Arabic" panose="02020603050405020304" pitchFamily="18" charset="-78"/>
              </a:rPr>
              <a:t>يمكنكم أن </a:t>
            </a:r>
            <a:r>
              <a:rPr lang="ar-SA" sz="1800" dirty="0">
                <a:solidFill>
                  <a:srgbClr val="000000"/>
                </a:solidFill>
                <a:effectLst/>
                <a:ea typeface="Calibri" panose="020F0502020204030204" pitchFamily="34" charset="0"/>
                <a:cs typeface="Simplified Arabic" panose="02020603050405020304" pitchFamily="18" charset="-78"/>
              </a:rPr>
              <a:t>تدعم</a:t>
            </a:r>
            <a:r>
              <a:rPr lang="ar-LB" sz="1800" dirty="0">
                <a:solidFill>
                  <a:srgbClr val="000000"/>
                </a:solidFill>
                <a:effectLst/>
                <a:ea typeface="Calibri" panose="020F0502020204030204" pitchFamily="34" charset="0"/>
                <a:cs typeface="Simplified Arabic" panose="02020603050405020304" pitchFamily="18" charset="-78"/>
              </a:rPr>
              <a:t>وا</a:t>
            </a:r>
            <a:r>
              <a:rPr lang="ar-SA" sz="1800" dirty="0">
                <a:solidFill>
                  <a:srgbClr val="000000"/>
                </a:solidFill>
                <a:effectLst/>
                <a:ea typeface="Calibri" panose="020F0502020204030204" pitchFamily="34" charset="0"/>
                <a:cs typeface="Simplified Arabic" panose="02020603050405020304" pitchFamily="18" charset="-78"/>
              </a:rPr>
              <a:t> بيئات تعلم تؤمّن حماية أكبر من خلال إدراج التدريب على الإسعافات الأولية النفسية؛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التعلم الاجتماعي والعاطفي</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SEL</a:t>
            </a:r>
            <a:r>
              <a:rPr lang="ar-SY"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 ونُهُج تراعي النوع الاجتماعي والإعاقة؛ والتأديب الإيجابي؛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طرق المشاركة؛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مبادئ وشواغل حماية الطفل</a:t>
            </a:r>
            <a:r>
              <a:rPr lang="ar-LB" sz="1800" dirty="0">
                <a:solidFill>
                  <a:srgbClr val="000000"/>
                </a:solidFill>
                <a:effectLst/>
                <a:ea typeface="Calibri" panose="020F0502020204030204" pitchFamily="34" charset="0"/>
                <a:cs typeface="Simplified Arabic" panose="02020603050405020304" pitchFamily="18" charset="-78"/>
              </a:rPr>
              <a:t> (</a:t>
            </a:r>
            <a:r>
              <a:rPr lang="ar-LB" sz="1800" b="1" dirty="0">
                <a:solidFill>
                  <a:srgbClr val="000000"/>
                </a:solidFill>
                <a:effectLst/>
                <a:ea typeface="Calibri" panose="020F0502020204030204" pitchFamily="34" charset="0"/>
                <a:cs typeface="Simplified Arabic" panose="02020603050405020304" pitchFamily="18" charset="-78"/>
              </a:rPr>
              <a:t>الوقاية</a:t>
            </a:r>
            <a:r>
              <a:rPr lang="ar-LB" sz="1800" dirty="0">
                <a:solidFill>
                  <a:srgbClr val="000000"/>
                </a:solidFill>
                <a:effectLst/>
                <a:ea typeface="Calibri" panose="020F0502020204030204" pitchFamily="34" charset="0"/>
                <a:cs typeface="Simplified Arabic" panose="02020603050405020304" pitchFamily="18" charset="-78"/>
              </a:rPr>
              <a:t>).</a:t>
            </a:r>
          </a:p>
          <a:p>
            <a:pPr marL="0" lvl="0" indent="0" algn="r" rtl="1">
              <a:spcBef>
                <a:spcPts val="0"/>
              </a:spcBef>
              <a:spcAft>
                <a:spcPts val="0"/>
              </a:spcAft>
              <a:buFont typeface="Arial" panose="020B0604020202020204" pitchFamily="34" charset="0"/>
              <a:buNone/>
            </a:pPr>
            <a:r>
              <a:rPr lang="ar-LB" sz="1800" dirty="0">
                <a:effectLst/>
                <a:cs typeface="Simplified Arabic" panose="02020603050405020304" pitchFamily="18" charset="-78"/>
              </a:rPr>
              <a:t>يمكنكم أن تصونوا حقوق الأطفال من خلال حظر </a:t>
            </a:r>
            <a:r>
              <a:rPr lang="ar-SA" sz="1800" dirty="0">
                <a:solidFill>
                  <a:srgbClr val="000000"/>
                </a:solidFill>
                <a:effectLst/>
                <a:ea typeface="Calibri" panose="020F0502020204030204" pitchFamily="34" charset="0"/>
                <a:cs typeface="Simplified Arabic" panose="02020603050405020304" pitchFamily="18" charset="-78"/>
              </a:rPr>
              <a:t>العقاب البدني</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الجسدي</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وأشكال العقاب المهينة الأخرى</a:t>
            </a:r>
            <a:r>
              <a:rPr lang="ar-LB" sz="1800" dirty="0">
                <a:solidFill>
                  <a:srgbClr val="000000"/>
                </a:solidFill>
                <a:effectLst/>
                <a:ea typeface="Calibri" panose="020F0502020204030204" pitchFamily="34" charset="0"/>
                <a:cs typeface="Simplified Arabic" panose="02020603050405020304" pitchFamily="18" charset="-78"/>
              </a:rPr>
              <a:t> (</a:t>
            </a:r>
            <a:r>
              <a:rPr lang="ar-LB" sz="1800" b="1" dirty="0">
                <a:solidFill>
                  <a:srgbClr val="000000"/>
                </a:solidFill>
                <a:effectLst/>
                <a:ea typeface="Calibri" panose="020F0502020204030204" pitchFamily="34" charset="0"/>
                <a:cs typeface="Simplified Arabic" panose="02020603050405020304" pitchFamily="18" charset="-78"/>
              </a:rPr>
              <a:t>الصون</a:t>
            </a:r>
            <a:r>
              <a:rPr lang="ar-LB" sz="1800" dirty="0">
                <a:solidFill>
                  <a:srgbClr val="000000"/>
                </a:solidFill>
                <a:effectLst/>
                <a:ea typeface="Calibri" panose="020F0502020204030204" pitchFamily="34" charset="0"/>
                <a:cs typeface="Simplified Arabic" panose="02020603050405020304" pitchFamily="18" charset="-78"/>
              </a:rPr>
              <a:t>). ويمكن </a:t>
            </a:r>
            <a:r>
              <a:rPr lang="ar-SA" sz="1800" dirty="0">
                <a:solidFill>
                  <a:srgbClr val="000000"/>
                </a:solidFill>
                <a:effectLst/>
                <a:ea typeface="Calibri" panose="020F0502020204030204" pitchFamily="34" charset="0"/>
                <a:cs typeface="Simplified Arabic" panose="02020603050405020304" pitchFamily="18" charset="-78"/>
              </a:rPr>
              <a:t>التخطيط لتدخّلات مشتركة</a:t>
            </a:r>
            <a:r>
              <a:rPr lang="ar-LB" sz="1800" dirty="0">
                <a:solidFill>
                  <a:srgbClr val="000000"/>
                </a:solidFill>
                <a:effectLst/>
                <a:ea typeface="Calibri" panose="020F0502020204030204" pitchFamily="34" charset="0"/>
                <a:cs typeface="Simplified Arabic" panose="02020603050405020304" pitchFamily="18" charset="-78"/>
              </a:rPr>
              <a:t> </a:t>
            </a:r>
            <a:r>
              <a:rPr lang="ar-LB" sz="1800" u="sng" dirty="0">
                <a:solidFill>
                  <a:srgbClr val="000000"/>
                </a:solidFill>
                <a:effectLst/>
                <a:ea typeface="Calibri" panose="020F0502020204030204" pitchFamily="34" charset="0"/>
                <a:cs typeface="Simplified Arabic" panose="02020603050405020304" pitchFamily="18" charset="-78"/>
              </a:rPr>
              <a:t>للأطفال من سن الولادة حتى الخامسة </a:t>
            </a:r>
            <a:r>
              <a:rPr lang="ar-LB" sz="1800" dirty="0">
                <a:solidFill>
                  <a:srgbClr val="000000"/>
                </a:solidFill>
                <a:effectLst/>
                <a:ea typeface="Calibri" panose="020F0502020204030204" pitchFamily="34" charset="0"/>
                <a:cs typeface="Simplified Arabic" panose="02020603050405020304" pitchFamily="18" charset="-78"/>
              </a:rPr>
              <a:t>ولخيارات التعليم للمراهقين (</a:t>
            </a:r>
            <a:r>
              <a:rPr lang="ar-LB" sz="1800" b="1" dirty="0">
                <a:solidFill>
                  <a:srgbClr val="000000"/>
                </a:solidFill>
                <a:effectLst/>
                <a:ea typeface="Calibri" panose="020F0502020204030204" pitchFamily="34" charset="0"/>
                <a:cs typeface="Simplified Arabic" panose="02020603050405020304" pitchFamily="18" charset="-78"/>
              </a:rPr>
              <a:t>المراهقة والطفولة المبكرة</a:t>
            </a:r>
            <a:r>
              <a:rPr lang="ar-LB" sz="1800" dirty="0">
                <a:solidFill>
                  <a:srgbClr val="000000"/>
                </a:solidFill>
                <a:effectLst/>
                <a:ea typeface="Calibri" panose="020F0502020204030204" pitchFamily="34" charset="0"/>
                <a:cs typeface="Simplified Arabic" panose="02020603050405020304" pitchFamily="18" charset="-78"/>
              </a:rPr>
              <a:t>).</a:t>
            </a:r>
          </a:p>
          <a:p>
            <a:pPr marL="0" lvl="0" indent="0" algn="r" rtl="1">
              <a:spcBef>
                <a:spcPts val="0"/>
              </a:spcBef>
              <a:spcAft>
                <a:spcPts val="0"/>
              </a:spcAft>
              <a:buFont typeface="Arial" panose="020B0604020202020204" pitchFamily="34" charset="0"/>
              <a:buNone/>
            </a:pPr>
            <a:endParaRPr lang="ar-LB" sz="1800" dirty="0">
              <a:solidFill>
                <a:srgbClr val="000000"/>
              </a:solidFill>
              <a:effectLst/>
              <a:ea typeface="Calibri" panose="020F0502020204030204" pitchFamily="34" charset="0"/>
              <a:cs typeface="Simplified Arabic" panose="02020603050405020304" pitchFamily="18" charset="-78"/>
            </a:endParaRPr>
          </a:p>
          <a:p>
            <a:pPr marL="0" lvl="0" indent="0" algn="r" rtl="1">
              <a:spcBef>
                <a:spcPts val="0"/>
              </a:spcBef>
              <a:spcAft>
                <a:spcPts val="0"/>
              </a:spcAft>
              <a:buFont typeface="Arial" panose="020B0604020202020204" pitchFamily="34" charset="0"/>
              <a:buNone/>
            </a:pPr>
            <a:r>
              <a:rPr lang="ar-LB" sz="1800" dirty="0">
                <a:effectLst/>
                <a:cs typeface="Simplified Arabic" panose="02020603050405020304" pitchFamily="18" charset="-78"/>
              </a:rPr>
              <a:t>من المهم </a:t>
            </a:r>
            <a:r>
              <a:rPr lang="ar-SA" sz="1800" dirty="0">
                <a:solidFill>
                  <a:srgbClr val="000000"/>
                </a:solidFill>
                <a:effectLst/>
                <a:ea typeface="Calibri" panose="020F0502020204030204" pitchFamily="34" charset="0"/>
                <a:cs typeface="Simplified Arabic" panose="02020603050405020304" pitchFamily="18" charset="-78"/>
              </a:rPr>
              <a:t>المناصرة من أجل الوصول إلى الفرص التعليمية </a:t>
            </a:r>
            <a:r>
              <a:rPr lang="ar-SA" sz="1800" dirty="0">
                <a:solidFill>
                  <a:srgbClr val="5B9BD5"/>
                </a:solidFill>
                <a:effectLst/>
                <a:ea typeface="Calibri" panose="020F0502020204030204" pitchFamily="34" charset="0"/>
                <a:cs typeface="Simplified Arabic" panose="02020603050405020304" pitchFamily="18" charset="-78"/>
              </a:rPr>
              <a:t>ل</a:t>
            </a:r>
            <a:r>
              <a:rPr lang="ar-SA" sz="1800" u="sng" dirty="0">
                <a:solidFill>
                  <a:srgbClr val="5B9BD5"/>
                </a:solidFill>
                <a:effectLst/>
                <a:ea typeface="Calibri" panose="020F0502020204030204" pitchFamily="34" charset="0"/>
                <a:cs typeface="Simplified Arabic" panose="02020603050405020304" pitchFamily="18" charset="-78"/>
              </a:rPr>
              <a:t>جميع الأطفال</a:t>
            </a:r>
            <a:r>
              <a:rPr lang="ar-SA" sz="1800" dirty="0">
                <a:solidFill>
                  <a:srgbClr val="5B9BD5"/>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بما في ذلك </a:t>
            </a:r>
            <a:r>
              <a:rPr lang="ar-SA" sz="1800" u="sng" dirty="0">
                <a:solidFill>
                  <a:srgbClr val="5B9BD5"/>
                </a:solidFill>
                <a:effectLst/>
                <a:ea typeface="Calibri" panose="020F0502020204030204" pitchFamily="34" charset="0"/>
                <a:cs typeface="Simplified Arabic" panose="02020603050405020304" pitchFamily="18" charset="-78"/>
              </a:rPr>
              <a:t>الفتيات</a:t>
            </a:r>
            <a:r>
              <a:rPr lang="ar-SA" sz="1800" dirty="0">
                <a:solidFill>
                  <a:srgbClr val="5B9BD5"/>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والأطفال ذو</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 </a:t>
            </a:r>
            <a:r>
              <a:rPr lang="ar-SA" sz="1800" u="sng" dirty="0">
                <a:solidFill>
                  <a:srgbClr val="5B9BD5"/>
                </a:solidFill>
                <a:effectLst/>
                <a:ea typeface="Calibri" panose="020F0502020204030204" pitchFamily="34" charset="0"/>
                <a:cs typeface="Simplified Arabic" panose="02020603050405020304" pitchFamily="18" charset="-78"/>
              </a:rPr>
              <a:t>الإعاقة</a:t>
            </a:r>
            <a:r>
              <a:rPr lang="ar-SA" sz="1800" dirty="0">
                <a:solidFill>
                  <a:srgbClr val="5B9BD5"/>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والأطفال اللاجئ</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ن أو عديم</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 الجنسية</a:t>
            </a:r>
            <a:r>
              <a:rPr lang="ar-LB" sz="1800" dirty="0">
                <a:solidFill>
                  <a:srgbClr val="000000"/>
                </a:solidFill>
                <a:effectLst/>
                <a:ea typeface="Calibri" panose="020F0502020204030204" pitchFamily="34" charset="0"/>
                <a:cs typeface="Simplified Arabic" panose="02020603050405020304" pitchFamily="18" charset="-78"/>
              </a:rPr>
              <a:t> (سياقات اللجوء)</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ودور المدرسة في الوقاية من انتشار </a:t>
            </a:r>
            <a:r>
              <a:rPr lang="ar-LB" sz="1800" b="0" u="sng" dirty="0">
                <a:solidFill>
                  <a:srgbClr val="000000"/>
                </a:solidFill>
                <a:effectLst/>
                <a:ea typeface="Calibri" panose="020F0502020204030204" pitchFamily="34" charset="0"/>
                <a:cs typeface="Simplified Arabic" panose="02020603050405020304" pitchFamily="18" charset="-78"/>
              </a:rPr>
              <a:t>الأمراض المعدية </a:t>
            </a:r>
            <a:r>
              <a:rPr lang="ar-LB" sz="1800" dirty="0">
                <a:solidFill>
                  <a:srgbClr val="000000"/>
                </a:solidFill>
                <a:effectLst/>
                <a:ea typeface="Calibri" panose="020F0502020204030204" pitchFamily="34" charset="0"/>
                <a:cs typeface="Simplified Arabic" panose="02020603050405020304" pitchFamily="18" charset="-78"/>
              </a:rPr>
              <a:t>مهم جدًا أيضًا في </a:t>
            </a:r>
            <a:r>
              <a:rPr lang="ar-LB" sz="1800" b="1" dirty="0">
                <a:solidFill>
                  <a:srgbClr val="000000"/>
                </a:solidFill>
                <a:effectLst/>
                <a:ea typeface="Calibri" panose="020F0502020204030204" pitchFamily="34" charset="0"/>
                <a:cs typeface="Simplified Arabic" panose="02020603050405020304" pitchFamily="18" charset="-78"/>
              </a:rPr>
              <a:t>سياقات تفشي الأمراض المعدية</a:t>
            </a:r>
            <a:r>
              <a:rPr lang="ar-LB" sz="1800" dirty="0">
                <a:solidFill>
                  <a:srgbClr val="000000"/>
                </a:solidFill>
                <a:effectLst/>
                <a:ea typeface="Calibri" panose="020F0502020204030204" pitchFamily="34" charset="0"/>
                <a:cs typeface="Simplified Arabic" panose="02020603050405020304" pitchFamily="18" charset="-78"/>
              </a:rPr>
              <a:t>.</a:t>
            </a:r>
            <a:endParaRPr lang="en-US" b="1"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LB"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a:latin typeface="Arial"/>
                <a:ea typeface="Arial"/>
                <a:cs typeface="Arial"/>
                <a:sym typeface="Arial"/>
              </a:rPr>
              <a:t>إطلاق المناقشة: </a:t>
            </a:r>
            <a:r>
              <a:rPr lang="ar-LB" b="0" dirty="0">
                <a:latin typeface="Arial"/>
                <a:ea typeface="Arial"/>
                <a:cs typeface="Arial"/>
                <a:sym typeface="Arial"/>
              </a:rPr>
              <a:t>ماذا يمكن أن تكون الآثار السلبية لنقص الوصول إلى التعليم</a:t>
            </a:r>
            <a:r>
              <a:rPr lang="ar-LB" sz="1200" b="0" i="0" u="none" strike="noStrike" cap="none" dirty="0">
                <a:solidFill>
                  <a:srgbClr val="000000"/>
                </a:solidFill>
                <a:latin typeface="Arial"/>
                <a:ea typeface="Arial"/>
                <a:cs typeface="Arial"/>
                <a:sym typeface="Arial"/>
              </a:rPr>
              <a:t>؟</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sz="1200" b="0" i="0" u="none" strike="noStrike" cap="none" dirty="0">
                <a:solidFill>
                  <a:srgbClr val="000000"/>
                </a:solidFill>
                <a:latin typeface="Arial"/>
                <a:ea typeface="Arial"/>
                <a:cs typeface="Arial"/>
                <a:sym typeface="Arial"/>
              </a:rPr>
              <a:t>ناقشوا المثال المحلي عن الآثار السلبية ثم استكملوا الإجابات.</a:t>
            </a:r>
          </a:p>
          <a:p>
            <a:pPr marL="0" marR="0" algn="just" rtl="1">
              <a:lnSpc>
                <a:spcPct val="106000"/>
              </a:lnSpc>
              <a:spcBef>
                <a:spcPts val="0"/>
              </a:spcBef>
              <a:spcAft>
                <a:spcPts val="800"/>
              </a:spcAft>
            </a:pPr>
            <a:r>
              <a:rPr lang="ar-LB" dirty="0">
                <a:latin typeface="Arial" panose="020B0604020202020204" pitchFamily="34" charset="0"/>
                <a:ea typeface="Arial"/>
                <a:cs typeface="Arial" panose="020B0604020202020204" pitchFamily="34" charset="0"/>
                <a:sym typeface="Arial"/>
              </a:rPr>
              <a:t>← </a:t>
            </a:r>
            <a:r>
              <a:rPr lang="ar-SA" sz="1800" dirty="0">
                <a:effectLst/>
                <a:ea typeface="Calibri" panose="020F0502020204030204" pitchFamily="34" charset="0"/>
                <a:cs typeface="Simplified Arabic" panose="02020603050405020304" pitchFamily="18" charset="-78"/>
              </a:rPr>
              <a:t>يترك النقص في الوصول إلى التعليم آثارًا سلبية مباشرة على رفاه الأطفال ونموهم</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a:t>
            </a:r>
            <a:r>
              <a:rPr lang="ar-LB" sz="1800" dirty="0">
                <a:effectLst/>
                <a:ea typeface="Calibri" panose="020F0502020204030204" pitchFamily="34" charset="0"/>
                <a:cs typeface="Simplified Arabic" panose="02020603050405020304" pitchFamily="18" charset="-78"/>
              </a:rPr>
              <a:t>يمكن أن </a:t>
            </a:r>
            <a:r>
              <a:rPr lang="ar-SA" sz="1800" dirty="0">
                <a:effectLst/>
                <a:ea typeface="Calibri" panose="020F0502020204030204" pitchFamily="34" charset="0"/>
                <a:cs typeface="Simplified Arabic" panose="02020603050405020304" pitchFamily="18" charset="-78"/>
              </a:rPr>
              <a:t>يواجه الأطفال غير الملتحقين بالمدارس مخاطر أكبر تتعلق بحماية الطفل</a:t>
            </a:r>
            <a:r>
              <a:rPr lang="ar-LB" sz="1800" dirty="0">
                <a:effectLst/>
                <a:ea typeface="Calibri" panose="020F0502020204030204" pitchFamily="34" charset="0"/>
                <a:cs typeface="Simplified Arabic" panose="02020603050405020304" pitchFamily="18" charset="-78"/>
              </a:rPr>
              <a:t> (عمالة الأطفال، الانخراط في أنشطة غير مشروعة وفي الجماعات المسلحة، وفي تجارة الجنس، إلخ)</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يمكن للشواغل المتعلقة بحماية الطفل أن تمنع الأطفال من الوصول إلى التعليم أو يمكنها أن تسبب انخفاضًا في النتائج التعليمية</a:t>
            </a:r>
            <a:r>
              <a:rPr lang="ar-SY" sz="1800" dirty="0">
                <a:effectLst/>
                <a:ea typeface="Calibri" panose="020F0502020204030204" pitchFamily="34" charset="0"/>
                <a:cs typeface="Simplified Arabic" panose="02020603050405020304" pitchFamily="18" charset="-78"/>
              </a:rPr>
              <a:t>.</a:t>
            </a:r>
            <a:endParaRPr lang="ar-LB" dirty="0">
              <a:latin typeface="Arial" panose="020B0604020202020204" pitchFamily="34" charset="0"/>
              <a:ea typeface="Arial"/>
              <a:cs typeface="Arial" panose="020B0604020202020204" pitchFamily="34" charset="0"/>
              <a:sym typeface="Arial"/>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5</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23 على ما يلي: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يتمكن جميع الأطفال من الوصول إلى التعليم الجيد الذي يكون حاميًا وشاملًا للجميع والذي يعزز الكرامة والمشاركة عبر جميع الأنشطة الأساسية.</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a:p>
            <a:pPr marL="0" marR="0" lvl="0" indent="0" algn="r" rtl="1">
              <a:lnSpc>
                <a:spcPct val="100000"/>
              </a:lnSpc>
              <a:spcBef>
                <a:spcPts val="0"/>
              </a:spcBef>
              <a:spcAft>
                <a:spcPts val="0"/>
              </a:spcAft>
              <a:buClr>
                <a:schemeClr val="dk1"/>
              </a:buClr>
              <a:buSzPts val="1200"/>
              <a:buFont typeface="Calibri"/>
              <a:buNone/>
            </a:pPr>
            <a:endParaRPr lang="en-US" sz="1200" b="0" i="0" u="none" strike="noStrike" baseline="0" dirty="0">
              <a:latin typeface="Calibri"/>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يمكن للتعاون المعزز بين الجهات الفاعلة في مجالَي التعليم وحماية الطفل أن</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يزيد من مرونة الأطفال؛</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يدعم التطور النفسي الاجتماعي، والمعرفي، والجسدي؛</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يحد من المخاطر المتعلقة بالحماية؛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يدعم العلاقة الإيجابية والتماسك الاجتماعي بين الأقران؛</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ي</a:t>
            </a:r>
            <a:r>
              <a:rPr lang="ar-SA" sz="1100" dirty="0">
                <a:solidFill>
                  <a:srgbClr val="000000"/>
                </a:solidFill>
                <a:effectLst/>
                <a:latin typeface="Noto Sans Symbols"/>
                <a:ea typeface="Noto Sans Symbols"/>
                <a:cs typeface="Simplified Arabic" panose="02020603050405020304" pitchFamily="18" charset="-78"/>
              </a:rPr>
              <a:t>عزز المهارات الحياتية الأساسية التي تدعم قدرات الأطفال وثقتهم</a:t>
            </a:r>
            <a:r>
              <a:rPr lang="ar-LB" sz="1100" dirty="0">
                <a:solidFill>
                  <a:srgbClr val="000000"/>
                </a:solidFill>
                <a:effectLst/>
                <a:latin typeface="Noto Sans Symbols"/>
                <a:ea typeface="Noto Sans Symbols"/>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يساعد في تحديد وإحالة الأطفال غير الملتحقين بالمدرسة إلى المدارس، وتلقي الدعم التعليمي الذي يحتاجون إليه؛</a:t>
            </a:r>
          </a:p>
          <a:p>
            <a:pPr marL="0" marR="0" lvl="0" indent="-22860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LB" sz="1100" dirty="0">
                <a:solidFill>
                  <a:srgbClr val="000000"/>
                </a:solidFill>
                <a:effectLst/>
                <a:latin typeface="Noto Sans Symbols"/>
                <a:ea typeface="Noto Sans Symbols"/>
                <a:cs typeface="Simplified Arabic" panose="02020603050405020304" pitchFamily="18" charset="-78"/>
              </a:rPr>
              <a:t>يساعد في تحديد وإحالة الأطفال الملتحقين بالمدرسة، الذين يحتاجون إلى خدمات حماية متخصصة. ينبغي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وضع مسارات إحالة متعددة القطاعات، وتدريب العاملين في مجال التعليم على كيفية إحالة الأطفال ذوي احتياجات الحماية بأمان</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rtl="1">
              <a:lnSpc>
                <a:spcPct val="106000"/>
              </a:lnSpc>
              <a:spcBef>
                <a:spcPts val="0"/>
              </a:spcBef>
              <a:spcAft>
                <a:spcPts val="800"/>
              </a:spcAft>
              <a:buFont typeface="Arial" panose="020B0604020202020204" pitchFamily="34" charset="0"/>
              <a:buNone/>
            </a:pPr>
            <a:endParaRPr lang="ar-LB" sz="1100" dirty="0">
              <a:solidFill>
                <a:srgbClr val="000000"/>
              </a:solidFill>
              <a:effectLst/>
              <a:latin typeface="Noto Sans Symbols"/>
              <a:ea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sz="1100" dirty="0">
                <a:solidFill>
                  <a:srgbClr val="000000"/>
                </a:solidFill>
                <a:effectLst/>
                <a:latin typeface="Noto Sans Symbols"/>
                <a:ea typeface="Noto Sans Symbols"/>
                <a:cs typeface="Simplified Arabic" panose="02020603050405020304" pitchFamily="18" charset="-78"/>
              </a:rPr>
              <a:t>مثاليًا، ينبغي أن تكون المدرسة </a:t>
            </a:r>
            <a:r>
              <a:rPr lang="ar-SA" sz="1800" dirty="0">
                <a:effectLst/>
                <a:ea typeface="Calibri" panose="020F0502020204030204" pitchFamily="34" charset="0"/>
                <a:cs typeface="Simplified Arabic" panose="02020603050405020304" pitchFamily="18" charset="-78"/>
              </a:rPr>
              <a:t>بيئ</a:t>
            </a:r>
            <a:r>
              <a:rPr lang="ar-LB" sz="1800" dirty="0">
                <a:effectLst/>
                <a:ea typeface="Calibri" panose="020F0502020204030204" pitchFamily="34" charset="0"/>
                <a:cs typeface="Simplified Arabic" panose="02020603050405020304" pitchFamily="18" charset="-78"/>
              </a:rPr>
              <a:t>ة</a:t>
            </a:r>
            <a:r>
              <a:rPr lang="ar-SA" sz="1800" dirty="0">
                <a:effectLst/>
                <a:ea typeface="Calibri" panose="020F0502020204030204" pitchFamily="34" charset="0"/>
                <a:cs typeface="Simplified Arabic" panose="02020603050405020304" pitchFamily="18" charset="-78"/>
              </a:rPr>
              <a:t> تعلّم حامية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شاملة، تعزز سلامة ومشاركة واحترام جميع الأطفال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ويجب أن يتلقى المعلمون تدريبًا على الوسائل التعليمية التشاركية التي تتمحور حول الطفل، وعلى إدارة الفصول الدراسية التي تراعي النوع الاجتماعي والإعاقة، وعلى التأديب الإيجابي</a:t>
            </a:r>
            <a:r>
              <a:rPr lang="ar-SY" sz="1800" dirty="0">
                <a:effectLst/>
                <a:ea typeface="Calibri" panose="020F0502020204030204" pitchFamily="34" charset="0"/>
                <a:cs typeface="Simplified Arabic" panose="02020603050405020304" pitchFamily="18" charset="-78"/>
              </a:rPr>
              <a:t>.</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endParaRPr lang="ar-LB" sz="1100" dirty="0">
              <a:solidFill>
                <a:srgbClr val="000000"/>
              </a:solidFill>
              <a:effectLst/>
              <a:latin typeface="Noto Sans Symbols"/>
              <a:ea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sz="1100" dirty="0">
                <a:latin typeface="Arial" panose="020B0604020202020204" pitchFamily="34" charset="0"/>
                <a:ea typeface="Arial"/>
                <a:cs typeface="Arial" panose="020B0604020202020204" pitchFamily="34" charset="0"/>
                <a:sym typeface="Arial"/>
              </a:rPr>
              <a:t>←</a:t>
            </a:r>
            <a:r>
              <a:rPr lang="ar-LB" sz="1100" dirty="0">
                <a:solidFill>
                  <a:srgbClr val="000000"/>
                </a:solidFill>
                <a:effectLst/>
                <a:latin typeface="Noto Sans Symbols"/>
                <a:ea typeface="Arial"/>
                <a:cs typeface="Simplified Arabic" panose="02020603050405020304" pitchFamily="18" charset="-78"/>
                <a:sym typeface="Arial"/>
              </a:rPr>
              <a:t> في ما يتعلق بالتنفيذ، يمكن للتعاون أن يعزز فعالية تقديم البرامج واتساقها وكفاءتها، من خلال التخفيف من التكرار، وزيادة الكفاءة إلى حدها الأقصى عبر استخدام المساحات والموارد البشرية المشتركة، إلخ، ويمكن للأطفال أن يتلقوا خدمات أفضل جودة وأكثر شمولاً. </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000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يتسم دعم وضمان رفاه المعلمين والموظفين في مجال التعليم بأهمية كبيرة في تعزيز بيئات التعلم الحامية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ويمكن أن تشمل الأنشطة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تزويد المعلمين بدعم الأقران، والتقدم المهني المستمر؛</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توفير خدمات الصحّة العقلية والدعم النفسي والاجتماعي للمعلمين الذين تعرضوا لأحداث صادمة؛ وتخفيض حجم الفصل الدراسي؛ وتجنب التوقعات غير الواقعية للمعلمين</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4000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المرونة في طريقة إدارة المدارس يمكن أن تؤدي إلى زيادة الالتحاق بالمدارس والبقاء فيها</a:t>
            </a:r>
            <a:r>
              <a:rPr lang="ar-SY" sz="1800" dirty="0">
                <a:effectLst/>
                <a:ea typeface="Calibri" panose="020F0502020204030204" pitchFamily="34" charset="0"/>
                <a:cs typeface="Simplified Arabic" panose="02020603050405020304" pitchFamily="18" charset="-78"/>
              </a:rPr>
              <a:t>.</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وقد يكون من الممكن تعديل جداول الحصص الدراسية، ومواعيد السنة الدراسية، وتصميم المرافق</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ويجب اتّخاذ القرارات المتعلقة بالموقع، والتكلفة، والمرافق التعليمية المؤقتة أو الدائمة بالتعاون مع الأطفال، وعائلاتهم، والمجتمع المحلي، والسلطات المختصة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وإذا كانت رحلة الأطفال إلى المدارس أو تجمعهم في مجموعات غير آمنَين بالنسبة إليهم، </a:t>
            </a:r>
            <a:r>
              <a:rPr lang="ar-LB" sz="1800" dirty="0">
                <a:effectLst/>
                <a:ea typeface="Calibri" panose="020F0502020204030204" pitchFamily="34" charset="0"/>
                <a:cs typeface="Simplified Arabic" panose="02020603050405020304" pitchFamily="18" charset="-78"/>
              </a:rPr>
              <a:t>ف</a:t>
            </a:r>
            <a:r>
              <a:rPr lang="ar-SA" sz="1800" dirty="0">
                <a:effectLst/>
                <a:ea typeface="Calibri" panose="020F0502020204030204" pitchFamily="34" charset="0"/>
                <a:cs typeface="Simplified Arabic" panose="02020603050405020304" pitchFamily="18" charset="-78"/>
              </a:rPr>
              <a:t>قد يكون من الملائم توفير بدائل أكثر مرنة مثل الفصول الدراسية المتنقلة</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ar-LB" sz="1800" dirty="0">
              <a:effectLst/>
              <a:latin typeface="Calibri" panose="020F0502020204030204" pitchFamily="34" charset="0"/>
              <a:ea typeface="Calibri" panose="020F0502020204030204" pitchFamily="34" charset="0"/>
              <a:cs typeface="Simplified Arabic" panose="02020603050405020304" pitchFamily="18" charset="-78"/>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sz="1800" b="1" dirty="0">
                <a:effectLst/>
                <a:latin typeface="Calibri" panose="020F0502020204030204" pitchFamily="34" charset="0"/>
                <a:ea typeface="Calibri" panose="020F0502020204030204" pitchFamily="34" charset="0"/>
                <a:cs typeface="Simplified Arabic" panose="02020603050405020304" pitchFamily="18" charset="-78"/>
              </a:rPr>
              <a:t>إجراءات الاستجابة:</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latin typeface="Simplified Arabic" panose="02020603050405020304" pitchFamily="18" charset="-78"/>
                <a:ea typeface="Calibri" panose="020F0502020204030204" pitchFamily="34" charset="0"/>
              </a:rPr>
              <a:t>علينا </a:t>
            </a:r>
            <a:r>
              <a:rPr lang="ar-SA" sz="1800" dirty="0">
                <a:effectLst/>
                <a:ea typeface="Calibri" panose="020F0502020204030204" pitchFamily="34" charset="0"/>
                <a:cs typeface="Simplified Arabic" panose="02020603050405020304" pitchFamily="18" charset="-78"/>
              </a:rPr>
              <a:t>أن </a:t>
            </a:r>
            <a:r>
              <a:rPr lang="ar-LB" sz="1800" dirty="0">
                <a:effectLst/>
                <a:ea typeface="Calibri" panose="020F0502020204030204" pitchFamily="34" charset="0"/>
                <a:cs typeface="Simplified Arabic" panose="02020603050405020304" pitchFamily="18" charset="-78"/>
              </a:rPr>
              <a:t>ن</a:t>
            </a:r>
            <a:r>
              <a:rPr lang="ar-SA" sz="1800" dirty="0">
                <a:effectLst/>
                <a:ea typeface="Calibri" panose="020F0502020204030204" pitchFamily="34" charset="0"/>
                <a:cs typeface="Simplified Arabic" panose="02020603050405020304" pitchFamily="18" charset="-78"/>
              </a:rPr>
              <a:t>طبق تدابير صديقة للطفل من أجل منع أي شكل من أشكال سوء المعاملة أو الاستغلال أو المضايقات، والاستجابة لها، بما في ذلك الإساءة عبر الإنترنت</a:t>
            </a:r>
            <a:r>
              <a:rPr lang="ar-LB" sz="1800" dirty="0">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مسارات للإحالة والإبلاغ آمنة وصديقة للمستخدم؛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تدريب مجتمعي على أين وكيف يتمّ الإبلاغ عن الأحداث أو منعها؛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استجابات آمنة وفورية وأخلاقية للإبلاغات عن سوء المعاملة التي يرتكبها العاملون في مجال التعليم، أو الطلاب، أو غيرهم؛ والتوعية المجتمعية بمدونات قواعد السلوك ذات الصلة</a:t>
            </a:r>
            <a:r>
              <a:rPr lang="ar-LB" sz="1800" dirty="0">
                <a:solidFill>
                  <a:srgbClr val="000000"/>
                </a:solidFill>
                <a:effectLst/>
                <a:ea typeface="Calibri" panose="020F0502020204030204" pitchFamily="34" charset="0"/>
                <a:cs typeface="Simplified Arabic" panose="02020603050405020304" pitchFamily="18" charset="-78"/>
              </a:rPr>
              <a:t>).</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تطوير ورصد وتقييم آليات التغذية الراجعة والإبلاغ</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rPr>
              <a:t>يتعين على الموظفين في مجالَي التعليم وحماية الطفل أن يهدفوا إلى إزالة </a:t>
            </a:r>
            <a:r>
              <a:rPr lang="ar-SA" sz="1800" dirty="0">
                <a:solidFill>
                  <a:srgbClr val="000000"/>
                </a:solidFill>
                <a:effectLst/>
                <a:ea typeface="Calibri" panose="020F0502020204030204" pitchFamily="34" charset="0"/>
                <a:cs typeface="Simplified Arabic" panose="02020603050405020304" pitchFamily="18" charset="-78"/>
              </a:rPr>
              <a:t>عوائق الوصول إلى التعليم، بما في ذلك شواغل الحماية في بيئات التعلم وحولها</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rPr>
              <a:t>يمكن </a:t>
            </a:r>
            <a:r>
              <a:rPr lang="ar-SA" sz="1800" dirty="0">
                <a:solidFill>
                  <a:srgbClr val="000000"/>
                </a:solidFill>
                <a:effectLst/>
                <a:latin typeface="Noto Sans Symbols"/>
                <a:ea typeface="Noto Sans Symbols"/>
                <a:cs typeface="Simplified Arabic" panose="02020603050405020304" pitchFamily="18" charset="-78"/>
              </a:rPr>
              <a:t>دعم مقدّمي الرعاية الرئيسيين، ومجالس الأهالي والمعلمين، والمجموعات الأخرى</a:t>
            </a:r>
            <a:r>
              <a:rPr lang="ar-LB" sz="1800" dirty="0">
                <a:solidFill>
                  <a:srgbClr val="000000"/>
                </a:solidFill>
                <a:effectLst/>
                <a:latin typeface="Noto Sans Symbols"/>
                <a:ea typeface="Noto Sans Symbols"/>
                <a:cs typeface="Simplified Arabic" panose="02020603050405020304" pitchFamily="18" charset="-78"/>
              </a:rPr>
              <a:t>،</a:t>
            </a:r>
            <a:r>
              <a:rPr lang="ar-SA" sz="1800" dirty="0">
                <a:solidFill>
                  <a:srgbClr val="000000"/>
                </a:solidFill>
                <a:effectLst/>
                <a:latin typeface="Noto Sans Symbols"/>
                <a:ea typeface="Noto Sans Symbols"/>
                <a:cs typeface="Simplified Arabic" panose="02020603050405020304" pitchFamily="18" charset="-78"/>
              </a:rPr>
              <a:t> كي تعلم بشأن تقديم الرعاية الإيجابية للأطفال؛ </a:t>
            </a:r>
            <a:r>
              <a:rPr lang="ar-SY" sz="1800" dirty="0">
                <a:solidFill>
                  <a:srgbClr val="000000"/>
                </a:solidFill>
                <a:effectLst/>
                <a:latin typeface="Noto Sans Symbols"/>
                <a:ea typeface="Noto Sans Symbols"/>
                <a:cs typeface="Simplified Arabic" panose="02020603050405020304" pitchFamily="18" charset="-78"/>
              </a:rPr>
              <a:t>و</a:t>
            </a:r>
            <a:r>
              <a:rPr lang="ar-SA" sz="1800" dirty="0">
                <a:solidFill>
                  <a:srgbClr val="000000"/>
                </a:solidFill>
                <a:effectLst/>
                <a:latin typeface="Noto Sans Symbols"/>
                <a:ea typeface="Noto Sans Symbols"/>
                <a:cs typeface="Simplified Arabic" panose="02020603050405020304" pitchFamily="18" charset="-78"/>
              </a:rPr>
              <a:t>التدخّلات المناهضة للتنمّر والمناهضة للتمييز؛ </a:t>
            </a:r>
            <a:r>
              <a:rPr lang="ar-SY" sz="1800" dirty="0">
                <a:solidFill>
                  <a:srgbClr val="000000"/>
                </a:solidFill>
                <a:effectLst/>
                <a:latin typeface="Noto Sans Symbols"/>
                <a:ea typeface="Noto Sans Symbols"/>
                <a:cs typeface="Simplified Arabic" panose="02020603050405020304" pitchFamily="18" charset="-78"/>
              </a:rPr>
              <a:t>و</a:t>
            </a:r>
            <a:r>
              <a:rPr lang="ar-SA" sz="1800" dirty="0">
                <a:solidFill>
                  <a:srgbClr val="000000"/>
                </a:solidFill>
                <a:effectLst/>
                <a:latin typeface="Noto Sans Symbols"/>
                <a:ea typeface="Noto Sans Symbols"/>
                <a:cs typeface="Simplified Arabic" panose="02020603050405020304" pitchFamily="18" charset="-78"/>
              </a:rPr>
              <a:t>الموضوعات الأخرى المتعلقة بحماية الطفل</a:t>
            </a:r>
            <a:r>
              <a:rPr lang="ar-SY" sz="1800" dirty="0">
                <a:solidFill>
                  <a:srgbClr val="000000"/>
                </a:solidFill>
                <a:effectLst/>
                <a:latin typeface="Noto Sans Symbols"/>
                <a:ea typeface="Noto Sans Symbols"/>
                <a:cs typeface="Simplified Arabic" panose="02020603050405020304" pitchFamily="18" charset="-78"/>
              </a:rPr>
              <a:t>.</a:t>
            </a:r>
            <a:endParaRPr lang="ar-LB" sz="1800" dirty="0">
              <a:solidFill>
                <a:srgbClr val="000000"/>
              </a:solidFill>
              <a:effectLst/>
              <a:latin typeface="Noto Sans Symbols"/>
              <a:ea typeface="Noto Sans Symbols"/>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b="1" dirty="0">
                <a:solidFill>
                  <a:srgbClr val="000000"/>
                </a:solidFill>
                <a:effectLst/>
                <a:latin typeface="Noto Sans Symbols"/>
                <a:ea typeface="Noto Sans Symbols"/>
                <a:cs typeface="Simplified Arabic" panose="02020603050405020304" pitchFamily="18" charset="-78"/>
              </a:rPr>
              <a:t>الصورة: </a:t>
            </a:r>
            <a:r>
              <a:rPr lang="ar-LB" sz="1800" dirty="0">
                <a:solidFill>
                  <a:srgbClr val="000000"/>
                </a:solidFill>
                <a:effectLst/>
                <a:latin typeface="Noto Sans Symbols"/>
                <a:ea typeface="Noto Sans Symbols"/>
                <a:cs typeface="Simplified Arabic" panose="02020603050405020304" pitchFamily="18" charset="-78"/>
              </a:rPr>
              <a:t>ينفذ التحالف و</a:t>
            </a:r>
            <a:r>
              <a:rPr lang="ar-SA" sz="1800" dirty="0">
                <a:effectLst/>
                <a:ea typeface="Calibri" panose="020F0502020204030204" pitchFamily="34" charset="0"/>
                <a:cs typeface="Simplified Arabic" panose="02020603050405020304" pitchFamily="18" charset="-78"/>
              </a:rPr>
              <a:t>الشبكة المشتركة لوكالات التعليم في حالات الطوارئ INEE </a:t>
            </a:r>
            <a:r>
              <a:rPr lang="ar-LB" sz="1800" dirty="0">
                <a:effectLst/>
                <a:ea typeface="Calibri" panose="020F0502020204030204" pitchFamily="34" charset="0"/>
                <a:cs typeface="Simplified Arabic" panose="02020603050405020304" pitchFamily="18" charset="-78"/>
              </a:rPr>
              <a:t>مشروعًا مشتركًا حول التعاون بين مجالَي حماية الطفل والتعليم في حالات الطوارئ. وتتوفر مسودة لرزمة أدوات. وهذه الرزمة تغوص أكثر في تحديد الأولويات في الاستجابة/المجالات، وفي التعمق في إطارات بناء القدرات. لا تترددوا في الاطلاع عليها للحصول على المزيد من المعلومات حول التعليم في حالات الطوارئ/حماية الطفل في حالات الطوارئ. </a:t>
            </a:r>
            <a:endParaRPr lang="en-US" sz="1800" dirty="0">
              <a:effectLst/>
              <a:latin typeface="Noto Sans Symbols"/>
              <a:ea typeface="Noto Sans Symbols"/>
              <a:cs typeface="Noto Sans Symbols"/>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31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LB" dirty="0"/>
              <a:t>يمكن أن تشتمل الإجراءات المشتركة أيضًا على ما يلي:</a:t>
            </a:r>
          </a:p>
          <a:p>
            <a:pPr marL="514350" indent="-285750" algn="r" rtl="1">
              <a:buFontTx/>
              <a:buChar char="-"/>
            </a:pPr>
            <a:r>
              <a:rPr lang="ar-SA" sz="1800" dirty="0">
                <a:solidFill>
                  <a:srgbClr val="000000"/>
                </a:solidFill>
                <a:effectLst/>
                <a:ea typeface="Calibri" panose="020F0502020204030204" pitchFamily="34" charset="0"/>
                <a:cs typeface="Simplified Arabic" panose="02020603050405020304" pitchFamily="18" charset="-78"/>
              </a:rPr>
              <a:t>تحسين وصول الأطفال إلى المرافق التعليمية بأمان وكرامة</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مثل مرافق </a:t>
            </a:r>
            <a:r>
              <a:rPr lang="ar-LB" sz="1800" dirty="0">
                <a:solidFill>
                  <a:srgbClr val="000000"/>
                </a:solidFill>
                <a:effectLst/>
                <a:ea typeface="Calibri" panose="020F0502020204030204" pitchFamily="34" charset="0"/>
                <a:cs typeface="Simplified Arabic" panose="02020603050405020304" pitchFamily="18" charset="-78"/>
              </a:rPr>
              <a:t>الصرف الصحي</a:t>
            </a:r>
            <a:r>
              <a:rPr lang="ar-SA" sz="1800" dirty="0">
                <a:solidFill>
                  <a:srgbClr val="000000"/>
                </a:solidFill>
                <a:effectLst/>
                <a:ea typeface="Calibri" panose="020F0502020204030204" pitchFamily="34" charset="0"/>
                <a:cs typeface="Simplified Arabic" panose="02020603050405020304" pitchFamily="18" charset="-78"/>
              </a:rPr>
              <a:t> الملائمة</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يمكن أن يقلل أيضًا من خطر ترك المدرسة.</a:t>
            </a:r>
          </a:p>
          <a:p>
            <a:pPr marL="514350" indent="-285750" algn="r" rtl="1">
              <a:buFontTx/>
              <a:buChar char="-"/>
            </a:pPr>
            <a:r>
              <a:rPr lang="ar-LB" sz="1800" dirty="0">
                <a:solidFill>
                  <a:srgbClr val="000000"/>
                </a:solidFill>
                <a:effectLst/>
                <a:ea typeface="Calibri" panose="020F0502020204030204" pitchFamily="34" charset="0"/>
                <a:cs typeface="Simplified Arabic" panose="02020603050405020304" pitchFamily="18" charset="-78"/>
              </a:rPr>
              <a:t> تدريب المعلمين على المواضيع المتعلقة بحماية الطفل والتربية الوالدية الإيجابية</a:t>
            </a:r>
          </a:p>
          <a:p>
            <a:pPr marL="514350" indent="-285750" algn="r" rtl="1">
              <a:buFontTx/>
              <a:buChar char="-"/>
            </a:pPr>
            <a:r>
              <a:rPr lang="ar-LB" sz="1800" dirty="0">
                <a:solidFill>
                  <a:srgbClr val="000000"/>
                </a:solidFill>
                <a:effectLst/>
                <a:ea typeface="Calibri" panose="020F0502020204030204" pitchFamily="34" charset="0"/>
                <a:cs typeface="Simplified Arabic" panose="02020603050405020304" pitchFamily="18" charset="-78"/>
              </a:rPr>
              <a:t>العمل المشترك على الصحة العقلية والدعم النفسي الاجتماعي: تحديد مَن يقوم بماذا بين خدمات المدرسة وما بعد المدرسة، والحرص على تغطية كل طبقة من طبقات هرم الصحة العقلية والدعم النفسي الاجتماعي (والإحالات بين الطبقات).  </a:t>
            </a:r>
          </a:p>
          <a:p>
            <a:pPr marL="514350" indent="-285750" algn="r" rtl="1">
              <a:buFontTx/>
              <a:buChar char="-"/>
            </a:pPr>
            <a:r>
              <a:rPr lang="ar-LB" sz="1800" dirty="0">
                <a:solidFill>
                  <a:srgbClr val="000000"/>
                </a:solidFill>
                <a:effectLst/>
                <a:ea typeface="Calibri" panose="020F0502020204030204" pitchFamily="34" charset="0"/>
                <a:cs typeface="Simplified Arabic" panose="02020603050405020304" pitchFamily="18" charset="-78"/>
              </a:rPr>
              <a:t>العمل المشترك على جعل المدرسة بيئة آمنة، بما في ذلك التأديب الإيجابي وقواعد السلوك (داخلي، من خلال تدريب المعلمين) وآمنة من العوامل الخارجية، بما فيها الهجمات على المرافق التعليمية، والاستعداد للكوارث الطبيعية / الحوادث الأمنية.</a:t>
            </a:r>
          </a:p>
          <a:p>
            <a:pPr marL="514350" indent="-285750" algn="r" rtl="1">
              <a:buFontTx/>
              <a:buChar char="-"/>
            </a:pPr>
            <a:r>
              <a:rPr lang="ar-SA" sz="1800" dirty="0">
                <a:effectLst/>
                <a:ea typeface="Calibri" panose="020F0502020204030204" pitchFamily="34" charset="0"/>
                <a:cs typeface="Simplified Arabic" panose="02020603050405020304" pitchFamily="18" charset="-78"/>
              </a:rPr>
              <a:t>يتطلب الإنصاف في التعليم إجراء تعديلات ليناسب الأطفال الذين لديهم موارد شخصية أو اقتصادية أو اجتماعية مختلفة، تؤثر على وصولهم إلى التعليم وقدرتهم على التعلم</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228600" indent="0" algn="r" rtl="1">
              <a:buFontTx/>
              <a:buNone/>
            </a:pPr>
            <a:endParaRPr lang="ar-LB" sz="1800" dirty="0">
              <a:effectLst/>
              <a:ea typeface="Calibri" panose="020F0502020204030204" pitchFamily="34" charset="0"/>
              <a:cs typeface="Simplified Arabic" panose="02020603050405020304" pitchFamily="18" charset="-78"/>
            </a:endParaRPr>
          </a:p>
          <a:p>
            <a:pPr marL="228600" indent="0" algn="r" rtl="1">
              <a:buFontTx/>
              <a:buNone/>
            </a:pPr>
            <a:r>
              <a:rPr lang="ar-LB" sz="1800" b="1" dirty="0">
                <a:effectLst/>
                <a:ea typeface="Calibri" panose="020F0502020204030204" pitchFamily="34" charset="0"/>
                <a:cs typeface="Simplified Arabic" panose="02020603050405020304" pitchFamily="18" charset="-78"/>
              </a:rPr>
              <a:t>إطلاق المناقشة: </a:t>
            </a:r>
            <a:r>
              <a:rPr lang="ar-LB" sz="1800" dirty="0">
                <a:effectLst/>
                <a:ea typeface="Calibri" panose="020F0502020204030204" pitchFamily="34" charset="0"/>
                <a:cs typeface="Simplified Arabic" panose="02020603050405020304" pitchFamily="18" charset="-78"/>
              </a:rPr>
              <a:t>بأي طرق يمكن تعديل التعليم ليعزز الإنصاف؟</a:t>
            </a:r>
          </a:p>
          <a:p>
            <a:pPr marL="0" marR="0" algn="just" rtl="1">
              <a:lnSpc>
                <a:spcPct val="106000"/>
              </a:lnSpc>
              <a:spcBef>
                <a:spcPts val="0"/>
              </a:spcBef>
              <a:spcAft>
                <a:spcPts val="800"/>
              </a:spcAft>
            </a:pPr>
            <a:r>
              <a:rPr lang="ar-LB" sz="1800" dirty="0">
                <a:latin typeface="Arial" panose="020B0604020202020204" pitchFamily="34" charset="0"/>
                <a:ea typeface="Arial"/>
                <a:cs typeface="Arial" panose="020B0604020202020204" pitchFamily="34" charset="0"/>
                <a:sym typeface="Arial"/>
              </a:rPr>
              <a:t>←</a:t>
            </a:r>
            <a:r>
              <a:rPr lang="ar-LB" sz="1800" dirty="0">
                <a:effectLst/>
                <a:latin typeface="Arial" panose="020B0604020202020204" pitchFamily="34" charset="0"/>
                <a:ea typeface="Arial"/>
                <a:cs typeface="Simplified Arabic" panose="02020603050405020304" pitchFamily="18" charset="-78"/>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تشمل التعديلات التي تعزز الإنصاف ما يلي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مراجعة المناهج الدراسية لتعديل المحتوى الذي ينطوي على تمييز و</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أو إيذاء؛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توفير المواد التعليمية للأطفال بالمجان؛</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توفير منتجات النظافة الصحية المتعلقة بالدورة الشهرية والتوعية بها؛</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دعم المعلمين من أجل زيادة فعاليتهم في تعليم الأطفال الذين يحتاجون إلى مساعد</a:t>
            </a:r>
            <a:r>
              <a:rPr lang="ar-LB" sz="1100" dirty="0">
                <a:solidFill>
                  <a:srgbClr val="000000"/>
                </a:solidFill>
                <a:effectLst/>
                <a:latin typeface="Noto Sans Symbols"/>
                <a:ea typeface="Noto Sans Symbols"/>
                <a:cs typeface="Simplified Arabic" panose="02020603050405020304" pitchFamily="18" charset="-78"/>
              </a:rPr>
              <a:t>ة</a:t>
            </a:r>
            <a:r>
              <a:rPr lang="ar-SA" sz="1100" dirty="0">
                <a:solidFill>
                  <a:srgbClr val="000000"/>
                </a:solidFill>
                <a:effectLst/>
                <a:latin typeface="Noto Sans Symbols"/>
                <a:ea typeface="Noto Sans Symbols"/>
                <a:cs typeface="Simplified Arabic" panose="02020603050405020304" pitchFamily="18" charset="-78"/>
              </a:rPr>
              <a:t> إضافية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مثل</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توفير مساعدين للمعلمين، أو موظّفين للدعم الأسري موجودين في المدرسة</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التعاون مع الاختصاصيين في مجالَي حماية الطفل والعنف الجندري للتشجيع على إجراء التغيير الاجتماعي الإيجابي، لا سيما في ما يتعلق بالمساواة والوصول الآمن إلى التعليم بالنسبة إلى</a:t>
            </a:r>
            <a:r>
              <a:rPr lang="ar-LB"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الفتيات؛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الأطفال من مختلف الميول الجنسية، والهويات والتعبيرات الجندرية، والخصائص الجنسية؛</a:t>
            </a:r>
            <a:r>
              <a:rPr lang="ar-LB" sz="1100" dirty="0">
                <a:solidFill>
                  <a:srgbClr val="000000"/>
                </a:solidFill>
                <a:effectLst/>
                <a:latin typeface="Noto Sans Symbols"/>
                <a:ea typeface="Noto Sans Symbols"/>
                <a:cs typeface="Simplified Arabic" panose="02020603050405020304" pitchFamily="18" charset="-78"/>
              </a:rPr>
              <a:t> و</a:t>
            </a:r>
            <a:r>
              <a:rPr lang="ar-SA" sz="1100" dirty="0">
                <a:solidFill>
                  <a:srgbClr val="000000"/>
                </a:solidFill>
                <a:effectLst/>
                <a:latin typeface="Noto Sans Symbols"/>
                <a:ea typeface="Noto Sans Symbols"/>
                <a:cs typeface="Simplified Arabic" panose="02020603050405020304" pitchFamily="18" charset="-78"/>
              </a:rPr>
              <a:t>الأطفال المحتكين مع القانون؛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الأطفال المتهمين بممارسة السحر؛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الأطفال ذوي الإعاقة؛</a:t>
            </a:r>
            <a:r>
              <a:rPr lang="ar-SY" sz="1100" dirty="0">
                <a:solidFill>
                  <a:srgbClr val="000000"/>
                </a:solidFill>
                <a:effectLst/>
                <a:latin typeface="Noto Sans Symbols"/>
                <a:ea typeface="Noto Sans Symbols"/>
                <a:cs typeface="Simplified Arabic" panose="02020603050405020304" pitchFamily="18" charset="-78"/>
              </a:rPr>
              <a:t>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الأطفال اللاجئين أو النازحين أو المهاجرين؛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أي أطفال آخرين قد تكون مجتمعاتهم المحلية قد وصمتهم بالعار</a:t>
            </a:r>
            <a:r>
              <a:rPr lang="ar-SY" sz="1100" dirty="0">
                <a:solidFill>
                  <a:srgbClr val="000000"/>
                </a:solidFill>
                <a:effectLst/>
                <a:latin typeface="Noto Sans Symbols"/>
                <a:ea typeface="Noto Sans Symbols"/>
                <a:cs typeface="Simplified Arabic" panose="02020603050405020304" pitchFamily="18" charset="-78"/>
              </a:rPr>
              <a:t>.</a:t>
            </a:r>
            <a:endParaRPr lang="ar-LB" sz="1100" dirty="0">
              <a:solidFill>
                <a:srgbClr val="000000"/>
              </a:solidFill>
              <a:effectLst/>
              <a:latin typeface="Noto Sans Symbols"/>
              <a:ea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endParaRPr lang="ar-LB" sz="1100" dirty="0">
              <a:solidFill>
                <a:srgbClr val="000000"/>
              </a:solidFill>
              <a:effectLst/>
              <a:latin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sz="1100" u="sng" dirty="0">
                <a:solidFill>
                  <a:srgbClr val="000000"/>
                </a:solidFill>
                <a:effectLst/>
                <a:latin typeface="Noto Sans Symbols"/>
                <a:cs typeface="Simplified Arabic" panose="02020603050405020304" pitchFamily="18" charset="-78"/>
              </a:rPr>
              <a:t>تذكير: </a:t>
            </a:r>
            <a:r>
              <a:rPr lang="ar-LB" sz="1100" dirty="0">
                <a:solidFill>
                  <a:srgbClr val="000000"/>
                </a:solidFill>
                <a:effectLst/>
                <a:latin typeface="Noto Sans Symbols"/>
                <a:cs typeface="Simplified Arabic" panose="02020603050405020304" pitchFamily="18" charset="-78"/>
              </a:rPr>
              <a:t>ينبغي لوضع البرامج المشترك والاستجابات المتكاملة أن تتضمن تعاونًا وتخطيطًا مشتركَين بين القطاعات على مستوى المجموعة/القطاع من أجل تحقيق المزيد من التنسيق والمنهجة في الاستجابات المشتركة.</a:t>
            </a:r>
            <a:endParaRPr lang="es-E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41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23</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6147634F-6FFB-84DA-A215-0301DB2FDFFB}"/>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77346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4.jp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36576"/>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911993" y="647016"/>
            <a:ext cx="9890145"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23:</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1145558" y="1606007"/>
            <a:ext cx="7094676" cy="32794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dirty="0"/>
          </a:p>
          <a:p>
            <a:pPr marL="228600" indent="-241934" algn="r" rtl="1">
              <a:buClr>
                <a:schemeClr val="accent3"/>
              </a:buClr>
            </a:pPr>
            <a:r>
              <a:rPr lang="ar-LB" dirty="0">
                <a:solidFill>
                  <a:schemeClr val="bg2"/>
                </a:solidFill>
              </a:rPr>
              <a:t>الكثير من الروابط والأهداف: المرونة، والنمة، والتماسك، والمهارات الحياتية، والقدرات...</a:t>
            </a:r>
          </a:p>
          <a:p>
            <a:pPr marL="228600" indent="-241934" algn="r" rtl="1">
              <a:buClr>
                <a:schemeClr val="accent3"/>
              </a:buClr>
            </a:pPr>
            <a:r>
              <a:rPr lang="ar-LB" dirty="0">
                <a:ea typeface="Calibri" panose="020F0502020204030204" pitchFamily="34" charset="0"/>
                <a:cs typeface="Simplified Arabic" panose="02020603050405020304" pitchFamily="18" charset="-78"/>
              </a:rPr>
              <a:t>النُهُج التشاركية، والدامجة، والخاصة بالتربية الوالدية الإيجابية، والمراعية للمنظور الجندري</a:t>
            </a:r>
          </a:p>
          <a:p>
            <a:pPr marL="228600" indent="-241934" algn="r" rtl="1">
              <a:buClr>
                <a:schemeClr val="accent3"/>
              </a:buClr>
            </a:pPr>
            <a:r>
              <a:rPr lang="ar-LB" dirty="0">
                <a:ea typeface="Calibri" panose="020F0502020204030204" pitchFamily="34" charset="0"/>
                <a:cs typeface="Simplified Arabic" panose="02020603050405020304" pitchFamily="18" charset="-78"/>
              </a:rPr>
              <a:t>البيئات الآمنة والدامجة</a:t>
            </a:r>
            <a:endParaRPr lang="en-US" dirty="0"/>
          </a:p>
        </p:txBody>
      </p:sp>
      <p:grpSp>
        <p:nvGrpSpPr>
          <p:cNvPr id="21" name="Groupe 20">
            <a:extLst>
              <a:ext uri="{FF2B5EF4-FFF2-40B4-BE49-F238E27FC236}">
                <a16:creationId xmlns:a16="http://schemas.microsoft.com/office/drawing/2014/main" id="{14189278-D0D2-4A88-89C6-04D9645D40E1}"/>
              </a:ext>
            </a:extLst>
          </p:cNvPr>
          <p:cNvGrpSpPr/>
          <p:nvPr/>
        </p:nvGrpSpPr>
        <p:grpSpPr>
          <a:xfrm rot="1415781">
            <a:off x="10969457" y="5355583"/>
            <a:ext cx="979340" cy="1040548"/>
            <a:chOff x="10883591" y="5571442"/>
            <a:chExt cx="979340" cy="1040548"/>
          </a:xfrm>
        </p:grpSpPr>
        <p:pic>
          <p:nvPicPr>
            <p:cNvPr id="22" name="Image 21">
              <a:extLst>
                <a:ext uri="{FF2B5EF4-FFF2-40B4-BE49-F238E27FC236}">
                  <a16:creationId xmlns:a16="http://schemas.microsoft.com/office/drawing/2014/main" id="{AB87E249-0055-4B0D-BB29-E5CB34028C32}"/>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23" name="Graphique 22" descr="Point d’interrogation">
              <a:extLst>
                <a:ext uri="{FF2B5EF4-FFF2-40B4-BE49-F238E27FC236}">
                  <a16:creationId xmlns:a16="http://schemas.microsoft.com/office/drawing/2014/main" id="{500606E1-CDFB-4070-BB0B-7259285660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
        <p:nvSpPr>
          <p:cNvPr id="24" name="ZoneTexte 23">
            <a:extLst>
              <a:ext uri="{FF2B5EF4-FFF2-40B4-BE49-F238E27FC236}">
                <a16:creationId xmlns:a16="http://schemas.microsoft.com/office/drawing/2014/main" id="{CDB64372-ED64-46B0-9D62-A296C613C491}"/>
              </a:ext>
            </a:extLst>
          </p:cNvPr>
          <p:cNvSpPr txBox="1"/>
          <p:nvPr/>
        </p:nvSpPr>
        <p:spPr>
          <a:xfrm>
            <a:off x="5355771" y="5460359"/>
            <a:ext cx="5608125" cy="830997"/>
          </a:xfrm>
          <a:prstGeom prst="rect">
            <a:avLst/>
          </a:prstGeom>
          <a:noFill/>
        </p:spPr>
        <p:txBody>
          <a:bodyPr wrap="square">
            <a:spAutoFit/>
          </a:bodyPr>
          <a:lstStyle/>
          <a:p>
            <a:pPr algn="r" rtl="1"/>
            <a:r>
              <a:rPr lang="ar-LB" sz="2400" dirty="0"/>
              <a:t>كيف يمكن أن يؤثر نقص الوصول إلى التعليم على الطفل في الإطار الإنساني؟</a:t>
            </a:r>
            <a:endParaRPr lang="ar-LB" sz="2400" dirty="0">
              <a:latin typeface="Ink Free" panose="03080402000500000000" pitchFamily="66" charset="0"/>
            </a:endParaRPr>
          </a:p>
        </p:txBody>
      </p:sp>
      <p:pic>
        <p:nvPicPr>
          <p:cNvPr id="12" name="Image 11">
            <a:extLst>
              <a:ext uri="{FF2B5EF4-FFF2-40B4-BE49-F238E27FC236}">
                <a16:creationId xmlns:a16="http://schemas.microsoft.com/office/drawing/2014/main" id="{6E9C1EBA-D8F9-4800-8450-6605F2D79801}"/>
              </a:ext>
            </a:extLst>
          </p:cNvPr>
          <p:cNvPicPr>
            <a:picLocks noChangeAspect="1"/>
          </p:cNvPicPr>
          <p:nvPr/>
        </p:nvPicPr>
        <p:blipFill>
          <a:blip r:embed="rId6"/>
          <a:stretch>
            <a:fillRect/>
          </a:stretch>
        </p:blipFill>
        <p:spPr>
          <a:xfrm>
            <a:off x="8701553" y="3167297"/>
            <a:ext cx="606099" cy="693939"/>
          </a:xfrm>
          <a:prstGeom prst="rect">
            <a:avLst/>
          </a:prstGeom>
        </p:spPr>
      </p:pic>
      <p:pic>
        <p:nvPicPr>
          <p:cNvPr id="13" name="Image 12">
            <a:extLst>
              <a:ext uri="{FF2B5EF4-FFF2-40B4-BE49-F238E27FC236}">
                <a16:creationId xmlns:a16="http://schemas.microsoft.com/office/drawing/2014/main" id="{4ED0A2F2-CD96-4137-BF47-B45BD51FB7D2}"/>
              </a:ext>
            </a:extLst>
          </p:cNvPr>
          <p:cNvPicPr>
            <a:picLocks noChangeAspect="1"/>
          </p:cNvPicPr>
          <p:nvPr/>
        </p:nvPicPr>
        <p:blipFill>
          <a:blip r:embed="rId7"/>
          <a:stretch>
            <a:fillRect/>
          </a:stretch>
        </p:blipFill>
        <p:spPr>
          <a:xfrm>
            <a:off x="9786894" y="4005672"/>
            <a:ext cx="761653" cy="721032"/>
          </a:xfrm>
          <a:prstGeom prst="rect">
            <a:avLst/>
          </a:prstGeom>
        </p:spPr>
      </p:pic>
      <p:pic>
        <p:nvPicPr>
          <p:cNvPr id="14" name="Image 13">
            <a:extLst>
              <a:ext uri="{FF2B5EF4-FFF2-40B4-BE49-F238E27FC236}">
                <a16:creationId xmlns:a16="http://schemas.microsoft.com/office/drawing/2014/main" id="{FB3E9F18-0893-47B6-BEFA-1BA38E61C204}"/>
              </a:ext>
            </a:extLst>
          </p:cNvPr>
          <p:cNvPicPr>
            <a:picLocks noChangeAspect="1"/>
          </p:cNvPicPr>
          <p:nvPr/>
        </p:nvPicPr>
        <p:blipFill>
          <a:blip r:embed="rId8"/>
          <a:stretch>
            <a:fillRect/>
          </a:stretch>
        </p:blipFill>
        <p:spPr>
          <a:xfrm>
            <a:off x="9193930" y="2172695"/>
            <a:ext cx="655857" cy="594370"/>
          </a:xfrm>
          <a:prstGeom prst="rect">
            <a:avLst/>
          </a:prstGeom>
        </p:spPr>
      </p:pic>
      <p:pic>
        <p:nvPicPr>
          <p:cNvPr id="15" name="Image 14">
            <a:extLst>
              <a:ext uri="{FF2B5EF4-FFF2-40B4-BE49-F238E27FC236}">
                <a16:creationId xmlns:a16="http://schemas.microsoft.com/office/drawing/2014/main" id="{506F1402-EF56-40CB-A00F-D239A704B8DB}"/>
              </a:ext>
            </a:extLst>
          </p:cNvPr>
          <p:cNvPicPr>
            <a:picLocks noChangeAspect="1"/>
          </p:cNvPicPr>
          <p:nvPr/>
        </p:nvPicPr>
        <p:blipFill>
          <a:blip r:embed="rId9"/>
          <a:stretch>
            <a:fillRect/>
          </a:stretch>
        </p:blipFill>
        <p:spPr>
          <a:xfrm>
            <a:off x="10925171" y="3255071"/>
            <a:ext cx="533957" cy="516450"/>
          </a:xfrm>
          <a:prstGeom prst="rect">
            <a:avLst/>
          </a:prstGeom>
        </p:spPr>
      </p:pic>
      <p:pic>
        <p:nvPicPr>
          <p:cNvPr id="16" name="Image 15">
            <a:extLst>
              <a:ext uri="{FF2B5EF4-FFF2-40B4-BE49-F238E27FC236}">
                <a16:creationId xmlns:a16="http://schemas.microsoft.com/office/drawing/2014/main" id="{B33D3D21-E7FB-426B-AFCE-C935DCF18C1F}"/>
              </a:ext>
            </a:extLst>
          </p:cNvPr>
          <p:cNvPicPr>
            <a:picLocks noChangeAspect="1"/>
          </p:cNvPicPr>
          <p:nvPr/>
        </p:nvPicPr>
        <p:blipFill>
          <a:blip r:embed="rId10"/>
          <a:stretch>
            <a:fillRect/>
          </a:stretch>
        </p:blipFill>
        <p:spPr>
          <a:xfrm>
            <a:off x="10429940" y="2206108"/>
            <a:ext cx="533956" cy="543492"/>
          </a:xfrm>
          <a:prstGeom prst="rect">
            <a:avLst/>
          </a:prstGeom>
        </p:spPr>
      </p:pic>
      <p:pic>
        <p:nvPicPr>
          <p:cNvPr id="3" name="Picture 2">
            <a:extLst>
              <a:ext uri="{FF2B5EF4-FFF2-40B4-BE49-F238E27FC236}">
                <a16:creationId xmlns:a16="http://schemas.microsoft.com/office/drawing/2014/main" id="{C20597CF-52E3-E10D-64DD-B4183F404DCF}"/>
              </a:ext>
            </a:extLst>
          </p:cNvPr>
          <p:cNvPicPr>
            <a:picLocks noChangeAspect="1"/>
          </p:cNvPicPr>
          <p:nvPr/>
        </p:nvPicPr>
        <p:blipFill>
          <a:blip r:embed="rId11"/>
          <a:stretch>
            <a:fillRect/>
          </a:stretch>
        </p:blipFill>
        <p:spPr>
          <a:xfrm>
            <a:off x="1145558" y="4726704"/>
            <a:ext cx="1435174" cy="1168460"/>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717587" y="953882"/>
            <a:ext cx="5214910" cy="2357584"/>
          </a:xfrm>
        </p:spPr>
        <p:txBody>
          <a:bodyPr>
            <a:normAutofit/>
          </a:bodyPr>
          <a:lstStyle/>
          <a:p>
            <a:pPr marL="50800" indent="0" algn="ctr" rtl="1">
              <a:buNone/>
            </a:pPr>
            <a:r>
              <a:rPr lang="ar-LB" sz="3200" dirty="0">
                <a:solidFill>
                  <a:schemeClr val="bg2"/>
                </a:solidFill>
              </a:rPr>
              <a:t>المعيار 23</a:t>
            </a:r>
            <a:endParaRPr lang="ar-LB" sz="3200" dirty="0"/>
          </a:p>
          <a:p>
            <a:pPr marL="50800" indent="0" algn="r" rtl="1">
              <a:buNone/>
            </a:pPr>
            <a:r>
              <a:rPr lang="ar-LB" dirty="0"/>
              <a:t>"</a:t>
            </a:r>
            <a:r>
              <a:rPr lang="ar-SA" dirty="0"/>
              <a:t> يتمكن جميع الأطفال من الوصول إلى التعليم الجيد الذي يكون حاميًا وشاملًا للجميع والذي يعزز الكرامة والمشاركة عبر جميع الأنشطة الأساسية.</a:t>
            </a:r>
            <a:r>
              <a:rPr lang="ar-LB" dirty="0"/>
              <a:t>"</a:t>
            </a:r>
            <a:endParaRPr lang="en-US" dirty="0"/>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096000" y="1738166"/>
            <a:ext cx="5679610" cy="4399662"/>
          </a:xfrm>
        </p:spPr>
        <p:txBody>
          <a:bodyPr>
            <a:normAutofit/>
          </a:bodyPr>
          <a:lstStyle/>
          <a:p>
            <a:pPr algn="r" rtl="1"/>
            <a:r>
              <a:rPr lang="ar-LB" dirty="0"/>
              <a:t>المرونة</a:t>
            </a:r>
          </a:p>
          <a:p>
            <a:pPr algn="r" rtl="1"/>
            <a:r>
              <a:rPr lang="ar-LB" dirty="0"/>
              <a:t>النمو</a:t>
            </a:r>
          </a:p>
          <a:p>
            <a:pPr algn="r" rtl="1"/>
            <a:r>
              <a:rPr lang="ar-LB" dirty="0"/>
              <a:t>التخفيف من المخاطر</a:t>
            </a:r>
          </a:p>
          <a:p>
            <a:pPr algn="r" rtl="1"/>
            <a:r>
              <a:rPr lang="ar-LB" dirty="0"/>
              <a:t>العلاقات والتماسك</a:t>
            </a:r>
          </a:p>
          <a:p>
            <a:pPr algn="r" rtl="1"/>
            <a:r>
              <a:rPr lang="ar-LB" dirty="0"/>
              <a:t>المهارات الحياتية</a:t>
            </a:r>
          </a:p>
          <a:p>
            <a:pPr algn="r" rtl="1"/>
            <a:r>
              <a:rPr lang="ar-LB" dirty="0"/>
              <a:t>تحديد الأطفال غير الملتحقين بالمدرسة</a:t>
            </a:r>
          </a:p>
          <a:p>
            <a:pPr algn="r" rtl="1"/>
            <a:r>
              <a:rPr lang="ar-LB" dirty="0"/>
              <a:t>التحديد والإحالة الآمنة</a:t>
            </a:r>
            <a:endParaRPr lang="en-US" dirty="0"/>
          </a:p>
        </p:txBody>
      </p:sp>
      <p:pic>
        <p:nvPicPr>
          <p:cNvPr id="6" name="Image 5">
            <a:extLst>
              <a:ext uri="{FF2B5EF4-FFF2-40B4-BE49-F238E27FC236}">
                <a16:creationId xmlns:a16="http://schemas.microsoft.com/office/drawing/2014/main" id="{001499D1-072D-452F-96A0-0572E2D91533}"/>
              </a:ext>
            </a:extLst>
          </p:cNvPr>
          <p:cNvPicPr>
            <a:picLocks noChangeAspect="1"/>
          </p:cNvPicPr>
          <p:nvPr/>
        </p:nvPicPr>
        <p:blipFill>
          <a:blip r:embed="rId3">
            <a:duotone>
              <a:schemeClr val="accent2">
                <a:shade val="45000"/>
                <a:satMod val="135000"/>
              </a:schemeClr>
              <a:prstClr val="white"/>
            </a:duotone>
          </a:blip>
          <a:stretch>
            <a:fillRect/>
          </a:stretch>
        </p:blipFill>
        <p:spPr>
          <a:xfrm>
            <a:off x="7518050" y="448724"/>
            <a:ext cx="1641946" cy="1010316"/>
          </a:xfrm>
          <a:prstGeom prst="rect">
            <a:avLst/>
          </a:prstGeom>
        </p:spPr>
      </p:pic>
      <p:pic>
        <p:nvPicPr>
          <p:cNvPr id="4" name="Picture 3">
            <a:extLst>
              <a:ext uri="{FF2B5EF4-FFF2-40B4-BE49-F238E27FC236}">
                <a16:creationId xmlns:a16="http://schemas.microsoft.com/office/drawing/2014/main" id="{1B65FFB3-15EF-37D9-9D0D-6A10BE02E46E}"/>
              </a:ext>
            </a:extLst>
          </p:cNvPr>
          <p:cNvPicPr>
            <a:picLocks noChangeAspect="1"/>
          </p:cNvPicPr>
          <p:nvPr/>
        </p:nvPicPr>
        <p:blipFill>
          <a:blip r:embed="rId4"/>
          <a:stretch>
            <a:fillRect/>
          </a:stretch>
        </p:blipFill>
        <p:spPr>
          <a:xfrm>
            <a:off x="0" y="5553598"/>
            <a:ext cx="1435174" cy="1168460"/>
          </a:xfrm>
          <a:prstGeom prst="rect">
            <a:avLst/>
          </a:prstGeom>
        </p:spPr>
      </p:pic>
      <p:pic>
        <p:nvPicPr>
          <p:cNvPr id="9" name="Picture 8">
            <a:extLst>
              <a:ext uri="{FF2B5EF4-FFF2-40B4-BE49-F238E27FC236}">
                <a16:creationId xmlns:a16="http://schemas.microsoft.com/office/drawing/2014/main" id="{2B052D2D-632B-4C0A-955C-74C2C3FC345A}"/>
              </a:ext>
            </a:extLst>
          </p:cNvPr>
          <p:cNvPicPr>
            <a:picLocks noChangeAspect="1"/>
          </p:cNvPicPr>
          <p:nvPr/>
        </p:nvPicPr>
        <p:blipFill>
          <a:blip r:embed="rId5"/>
          <a:srcRect/>
          <a:stretch/>
        </p:blipFill>
        <p:spPr>
          <a:xfrm>
            <a:off x="1980775" y="3958959"/>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29498CB-C595-4B84-8721-23C1E1014474}"/>
              </a:ext>
            </a:extLst>
          </p:cNvPr>
          <p:cNvSpPr>
            <a:spLocks noGrp="1"/>
          </p:cNvSpPr>
          <p:nvPr>
            <p:ph type="title"/>
          </p:nvPr>
        </p:nvSpPr>
        <p:spPr>
          <a:xfrm>
            <a:off x="838200" y="365125"/>
            <a:ext cx="9356725" cy="1325563"/>
          </a:xfrm>
        </p:spPr>
        <p:txBody>
          <a:bodyPr>
            <a:normAutofit/>
          </a:bodyPr>
          <a:lstStyle/>
          <a:p>
            <a:pPr algn="r" rtl="1"/>
            <a:r>
              <a:rPr lang="ar-LB" dirty="0"/>
              <a:t>إجراءات الاستجابة المشتركة</a:t>
            </a:r>
            <a:endParaRPr lang="fr-FR" dirty="0"/>
          </a:p>
        </p:txBody>
      </p:sp>
      <p:sp>
        <p:nvSpPr>
          <p:cNvPr id="6" name="Espace réservé du contenu 2">
            <a:extLst>
              <a:ext uri="{FF2B5EF4-FFF2-40B4-BE49-F238E27FC236}">
                <a16:creationId xmlns:a16="http://schemas.microsoft.com/office/drawing/2014/main" id="{4400633B-481F-4A4F-8BF1-151B483CB122}"/>
              </a:ext>
            </a:extLst>
          </p:cNvPr>
          <p:cNvSpPr txBox="1">
            <a:spLocks/>
          </p:cNvSpPr>
          <p:nvPr/>
        </p:nvSpPr>
        <p:spPr>
          <a:xfrm>
            <a:off x="6693222" y="1843473"/>
            <a:ext cx="5181600" cy="109022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r" rtl="1"/>
            <a:r>
              <a:rPr lang="ar-LB" dirty="0"/>
              <a:t>تدريب ورفاه الموظفين في التعليم</a:t>
            </a:r>
          </a:p>
          <a:p>
            <a:pPr algn="r" rtl="1"/>
            <a:r>
              <a:rPr lang="ar-LB" dirty="0"/>
              <a:t>المرونة والتكييف</a:t>
            </a:r>
          </a:p>
        </p:txBody>
      </p:sp>
      <p:pic>
        <p:nvPicPr>
          <p:cNvPr id="4" name="Image 3">
            <a:extLst>
              <a:ext uri="{FF2B5EF4-FFF2-40B4-BE49-F238E27FC236}">
                <a16:creationId xmlns:a16="http://schemas.microsoft.com/office/drawing/2014/main" id="{4C58B721-0236-4615-89AF-12F448FB078A}"/>
              </a:ext>
            </a:extLst>
          </p:cNvPr>
          <p:cNvPicPr>
            <a:picLocks noChangeAspect="1"/>
          </p:cNvPicPr>
          <p:nvPr/>
        </p:nvPicPr>
        <p:blipFill>
          <a:blip r:embed="rId3"/>
          <a:stretch>
            <a:fillRect/>
          </a:stretch>
        </p:blipFill>
        <p:spPr>
          <a:xfrm>
            <a:off x="8058558" y="3189691"/>
            <a:ext cx="2450928" cy="3157905"/>
          </a:xfrm>
          <a:prstGeom prst="rect">
            <a:avLst/>
          </a:prstGeom>
          <a:effectLst>
            <a:outerShdw blurRad="63500" sx="102000" sy="102000" algn="ctr" rotWithShape="0">
              <a:schemeClr val="tx2">
                <a:lumMod val="90000"/>
                <a:alpha val="60000"/>
              </a:schemeClr>
            </a:outerShdw>
          </a:effectLst>
        </p:spPr>
      </p:pic>
      <p:pic>
        <p:nvPicPr>
          <p:cNvPr id="7" name="Picture 6">
            <a:extLst>
              <a:ext uri="{FF2B5EF4-FFF2-40B4-BE49-F238E27FC236}">
                <a16:creationId xmlns:a16="http://schemas.microsoft.com/office/drawing/2014/main" id="{7A44E2D6-2BC5-D17F-20BD-722B6C907D7F}"/>
              </a:ext>
            </a:extLst>
          </p:cNvPr>
          <p:cNvPicPr>
            <a:picLocks noChangeAspect="1"/>
          </p:cNvPicPr>
          <p:nvPr/>
        </p:nvPicPr>
        <p:blipFill>
          <a:blip r:embed="rId4"/>
          <a:stretch>
            <a:fillRect/>
          </a:stretch>
        </p:blipFill>
        <p:spPr>
          <a:xfrm>
            <a:off x="0" y="5559959"/>
            <a:ext cx="1435174" cy="1168460"/>
          </a:xfrm>
          <a:prstGeom prst="rect">
            <a:avLst/>
          </a:prstGeom>
        </p:spPr>
      </p:pic>
      <p:sp>
        <p:nvSpPr>
          <p:cNvPr id="8" name="Marcador de contenido 7">
            <a:extLst>
              <a:ext uri="{FF2B5EF4-FFF2-40B4-BE49-F238E27FC236}">
                <a16:creationId xmlns:a16="http://schemas.microsoft.com/office/drawing/2014/main" id="{049508F2-B36A-2A3D-A834-24485C7F234F}"/>
              </a:ext>
            </a:extLst>
          </p:cNvPr>
          <p:cNvSpPr>
            <a:spLocks noGrp="1"/>
          </p:cNvSpPr>
          <p:nvPr>
            <p:ph sz="half" idx="1"/>
          </p:nvPr>
        </p:nvSpPr>
        <p:spPr/>
        <p:txBody>
          <a:bodyPr>
            <a:normAutofit/>
          </a:bodyPr>
          <a:lstStyle/>
          <a:p>
            <a:pPr algn="r" rtl="1"/>
            <a:r>
              <a:rPr lang="ar-LB" dirty="0"/>
              <a:t>تدابير صديقة للطفل</a:t>
            </a:r>
          </a:p>
          <a:p>
            <a:pPr algn="r" rtl="1"/>
            <a:r>
              <a:rPr lang="ar-LB" dirty="0"/>
              <a:t>آليات التغذية الراجعة والإبلاغ</a:t>
            </a:r>
          </a:p>
          <a:p>
            <a:pPr algn="r" rtl="1"/>
            <a:r>
              <a:rPr lang="ar-LB" dirty="0"/>
              <a:t>إزالة العوائق أمام الوصول إلى التعليم، بما في ذلك شواغل الحماية</a:t>
            </a:r>
          </a:p>
          <a:p>
            <a:pPr algn="r" rtl="1"/>
            <a:r>
              <a:rPr lang="ar-LB" dirty="0"/>
              <a:t>مقدمو الرعاية، ومجالس الأهالي والمعلمين، والمجموعات الأخرى</a:t>
            </a:r>
            <a:endParaRPr lang="es-ES_tradnl" dirty="0"/>
          </a:p>
        </p:txBody>
      </p:sp>
    </p:spTree>
    <p:extLst>
      <p:ext uri="{BB962C8B-B14F-4D97-AF65-F5344CB8AC3E}">
        <p14:creationId xmlns:p14="http://schemas.microsoft.com/office/powerpoint/2010/main" val="12895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E3B9CD1-D75D-4391-8D9D-16496C76D0EC}"/>
              </a:ext>
            </a:extLst>
          </p:cNvPr>
          <p:cNvSpPr>
            <a:spLocks noGrp="1"/>
          </p:cNvSpPr>
          <p:nvPr>
            <p:ph sz="half" idx="1"/>
          </p:nvPr>
        </p:nvSpPr>
        <p:spPr>
          <a:xfrm>
            <a:off x="838200" y="1825625"/>
            <a:ext cx="5181600" cy="3213495"/>
          </a:xfrm>
        </p:spPr>
        <p:txBody>
          <a:bodyPr>
            <a:normAutofit/>
          </a:bodyPr>
          <a:lstStyle/>
          <a:p>
            <a:pPr algn="r" rtl="1"/>
            <a:r>
              <a:rPr lang="ar-LB" dirty="0"/>
              <a:t>تحسين المرافق التعليمية</a:t>
            </a:r>
          </a:p>
          <a:p>
            <a:pPr algn="r" rtl="1"/>
            <a:r>
              <a:rPr lang="ar-LB" dirty="0"/>
              <a:t>مواضيع حماية الطفل والتأديب الإيجابي</a:t>
            </a:r>
          </a:p>
          <a:p>
            <a:pPr algn="r" rtl="1"/>
            <a:r>
              <a:rPr lang="ar-LB" dirty="0"/>
              <a:t>العمل المشترك في مجال الصحة العقلية والدعم النفسي الاجتماعي</a:t>
            </a:r>
          </a:p>
          <a:p>
            <a:pPr algn="r" rtl="1"/>
            <a:r>
              <a:rPr lang="ar-LB" dirty="0"/>
              <a:t>جعل المدرسة بيئة آمنة</a:t>
            </a:r>
          </a:p>
          <a:p>
            <a:pPr algn="r" rtl="1"/>
            <a:r>
              <a:rPr lang="ar-LB" dirty="0"/>
              <a:t>تعزيز الإنصاف</a:t>
            </a:r>
          </a:p>
        </p:txBody>
      </p:sp>
      <p:sp>
        <p:nvSpPr>
          <p:cNvPr id="4" name="Espace réservé du contenu 3">
            <a:extLst>
              <a:ext uri="{FF2B5EF4-FFF2-40B4-BE49-F238E27FC236}">
                <a16:creationId xmlns:a16="http://schemas.microsoft.com/office/drawing/2014/main" id="{71D6B492-DB3F-4F2F-8160-6787B89A5783}"/>
              </a:ext>
            </a:extLst>
          </p:cNvPr>
          <p:cNvSpPr>
            <a:spLocks noGrp="1"/>
          </p:cNvSpPr>
          <p:nvPr>
            <p:ph sz="half" idx="2"/>
          </p:nvPr>
        </p:nvSpPr>
        <p:spPr>
          <a:xfrm>
            <a:off x="6340690" y="1520626"/>
            <a:ext cx="5181600" cy="4351338"/>
          </a:xfrm>
        </p:spPr>
        <p:txBody>
          <a:bodyPr>
            <a:normAutofit/>
          </a:bodyPr>
          <a:lstStyle/>
          <a:p>
            <a:pPr marL="50800" indent="0">
              <a:buNone/>
            </a:pPr>
            <a:endParaRPr lang="en-US" dirty="0"/>
          </a:p>
          <a:p>
            <a:pPr marL="50800" indent="0">
              <a:buNone/>
            </a:pPr>
            <a:endParaRPr lang="en-US" dirty="0"/>
          </a:p>
          <a:p>
            <a:pPr marL="50800" indent="0">
              <a:buNone/>
            </a:pPr>
            <a:endParaRPr lang="en-US" dirty="0"/>
          </a:p>
          <a:p>
            <a:pPr marL="50800" indent="0" algn="r" rtl="1">
              <a:buNone/>
            </a:pPr>
            <a:endParaRPr lang="ar-LB" dirty="0"/>
          </a:p>
          <a:p>
            <a:pPr marL="50800" indent="0" algn="r" rtl="1">
              <a:buNone/>
            </a:pPr>
            <a:r>
              <a:rPr lang="ar-LB" dirty="0"/>
              <a:t>التنسيق بين المجموعة/القطاع/فرقة العمل لتحديد أفضل طريقة ليعمل القطاعان معًا</a:t>
            </a:r>
          </a:p>
        </p:txBody>
      </p:sp>
      <p:sp>
        <p:nvSpPr>
          <p:cNvPr id="5" name="Titre 1">
            <a:extLst>
              <a:ext uri="{FF2B5EF4-FFF2-40B4-BE49-F238E27FC236}">
                <a16:creationId xmlns:a16="http://schemas.microsoft.com/office/drawing/2014/main" id="{1ED64386-1501-4135-925C-42C800B5CEE4}"/>
              </a:ext>
            </a:extLst>
          </p:cNvPr>
          <p:cNvSpPr>
            <a:spLocks noGrp="1"/>
          </p:cNvSpPr>
          <p:nvPr>
            <p:ph type="title"/>
          </p:nvPr>
        </p:nvSpPr>
        <p:spPr>
          <a:xfrm>
            <a:off x="838200" y="365125"/>
            <a:ext cx="9356725" cy="1325563"/>
          </a:xfrm>
        </p:spPr>
        <p:txBody>
          <a:bodyPr>
            <a:normAutofit/>
          </a:bodyPr>
          <a:lstStyle/>
          <a:p>
            <a:pPr algn="r" rtl="1"/>
            <a:r>
              <a:rPr lang="ar-LB" sz="4000" dirty="0"/>
              <a:t>إجراءات الاستجابة المشتركة/2</a:t>
            </a:r>
            <a:endParaRPr lang="fr-FR" sz="4000" dirty="0"/>
          </a:p>
        </p:txBody>
      </p:sp>
      <p:sp>
        <p:nvSpPr>
          <p:cNvPr id="8" name="Phylactère : pensées 7">
            <a:extLst>
              <a:ext uri="{FF2B5EF4-FFF2-40B4-BE49-F238E27FC236}">
                <a16:creationId xmlns:a16="http://schemas.microsoft.com/office/drawing/2014/main" id="{0AAF7971-54D2-4398-8CA1-06DDB593153D}"/>
              </a:ext>
            </a:extLst>
          </p:cNvPr>
          <p:cNvSpPr/>
          <p:nvPr/>
        </p:nvSpPr>
        <p:spPr>
          <a:xfrm>
            <a:off x="7520184" y="1690687"/>
            <a:ext cx="2225616" cy="1325563"/>
          </a:xfrm>
          <a:prstGeom prst="cloudCallout">
            <a:avLst>
              <a:gd name="adj1" fmla="val 32932"/>
              <a:gd name="adj2" fmla="val 100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1800" b="1" dirty="0"/>
              <a:t>تذكروا...</a:t>
            </a:r>
            <a:endParaRPr lang="es-ES" sz="1800" b="1" dirty="0"/>
          </a:p>
        </p:txBody>
      </p:sp>
      <p:grpSp>
        <p:nvGrpSpPr>
          <p:cNvPr id="9" name="Groupe 8">
            <a:extLst>
              <a:ext uri="{FF2B5EF4-FFF2-40B4-BE49-F238E27FC236}">
                <a16:creationId xmlns:a16="http://schemas.microsoft.com/office/drawing/2014/main" id="{BE12A5DC-1BC2-41B0-A761-F956F890A936}"/>
              </a:ext>
            </a:extLst>
          </p:cNvPr>
          <p:cNvGrpSpPr/>
          <p:nvPr/>
        </p:nvGrpSpPr>
        <p:grpSpPr>
          <a:xfrm rot="1415781">
            <a:off x="11045341" y="5540250"/>
            <a:ext cx="979340" cy="1040548"/>
            <a:chOff x="10883591" y="5571442"/>
            <a:chExt cx="979340" cy="1040548"/>
          </a:xfrm>
        </p:grpSpPr>
        <p:pic>
          <p:nvPicPr>
            <p:cNvPr id="10" name="Image 9">
              <a:extLst>
                <a:ext uri="{FF2B5EF4-FFF2-40B4-BE49-F238E27FC236}">
                  <a16:creationId xmlns:a16="http://schemas.microsoft.com/office/drawing/2014/main" id="{8C7F60DB-277B-4ECF-A9A6-964D24E98CAD}"/>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D81F539-E215-4131-B413-8479A6B526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
        <p:nvSpPr>
          <p:cNvPr id="12" name="ZoneTexte 11">
            <a:extLst>
              <a:ext uri="{FF2B5EF4-FFF2-40B4-BE49-F238E27FC236}">
                <a16:creationId xmlns:a16="http://schemas.microsoft.com/office/drawing/2014/main" id="{519A0629-D932-4020-83E5-EAF4C3974C50}"/>
              </a:ext>
            </a:extLst>
          </p:cNvPr>
          <p:cNvSpPr txBox="1"/>
          <p:nvPr/>
        </p:nvSpPr>
        <p:spPr>
          <a:xfrm>
            <a:off x="5060859" y="5708045"/>
            <a:ext cx="5814473" cy="830997"/>
          </a:xfrm>
          <a:prstGeom prst="rect">
            <a:avLst/>
          </a:prstGeom>
          <a:noFill/>
        </p:spPr>
        <p:txBody>
          <a:bodyPr wrap="square">
            <a:spAutoFit/>
          </a:bodyPr>
          <a:lstStyle/>
          <a:p>
            <a:pPr algn="r" rtl="1"/>
            <a:r>
              <a:rPr lang="ar-LB" sz="2400" dirty="0">
                <a:ea typeface="Calibri" panose="020F0502020204030204" pitchFamily="34" charset="0"/>
                <a:cs typeface="Simplified Arabic" panose="02020603050405020304" pitchFamily="18" charset="-78"/>
              </a:rPr>
              <a:t>بأي طرق يمكن تعديل التعليم ليعزز الإنصاف </a:t>
            </a:r>
            <a:r>
              <a:rPr lang="ar-LB" sz="2400">
                <a:ea typeface="Calibri" panose="020F0502020204030204" pitchFamily="34" charset="0"/>
                <a:cs typeface="Simplified Arabic" panose="02020603050405020304" pitchFamily="18" charset="-78"/>
              </a:rPr>
              <a:t>في الإطار الإنساني</a:t>
            </a:r>
            <a:r>
              <a:rPr lang="ar-LB" sz="2400" dirty="0">
                <a:ea typeface="Calibri" panose="020F0502020204030204" pitchFamily="34" charset="0"/>
                <a:cs typeface="Simplified Arabic" panose="02020603050405020304" pitchFamily="18" charset="-78"/>
              </a:rPr>
              <a:t>؟</a:t>
            </a:r>
            <a:endParaRPr lang="ar-LB" sz="2400" dirty="0">
              <a:latin typeface="Ink Free" panose="03080402000500000000" pitchFamily="66" charset="0"/>
            </a:endParaRPr>
          </a:p>
        </p:txBody>
      </p:sp>
      <p:pic>
        <p:nvPicPr>
          <p:cNvPr id="6" name="Picture 5">
            <a:extLst>
              <a:ext uri="{FF2B5EF4-FFF2-40B4-BE49-F238E27FC236}">
                <a16:creationId xmlns:a16="http://schemas.microsoft.com/office/drawing/2014/main" id="{7E946B40-4BA3-3A7E-AF5D-19BF97DB7FE2}"/>
              </a:ext>
            </a:extLst>
          </p:cNvPr>
          <p:cNvPicPr>
            <a:picLocks noChangeAspect="1"/>
          </p:cNvPicPr>
          <p:nvPr/>
        </p:nvPicPr>
        <p:blipFill>
          <a:blip r:embed="rId6"/>
          <a:stretch>
            <a:fillRect/>
          </a:stretch>
        </p:blipFill>
        <p:spPr>
          <a:xfrm>
            <a:off x="838200" y="4892064"/>
            <a:ext cx="1435174" cy="1168460"/>
          </a:xfrm>
          <a:prstGeom prst="rect">
            <a:avLst/>
          </a:prstGeom>
        </p:spPr>
      </p:pic>
    </p:spTree>
    <p:extLst>
      <p:ext uri="{BB962C8B-B14F-4D97-AF65-F5344CB8AC3E}">
        <p14:creationId xmlns:p14="http://schemas.microsoft.com/office/powerpoint/2010/main" val="5501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23</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23</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23</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7119</TotalTime>
  <Words>3178</Words>
  <Application>Microsoft Macintosh PowerPoint</Application>
  <PresentationFormat>Panorámica</PresentationFormat>
  <Paragraphs>221</Paragraphs>
  <Slides>10</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Calibri</vt:lpstr>
      <vt:lpstr>Helvetica Neue</vt:lpstr>
      <vt:lpstr>Ink Free</vt:lpstr>
      <vt:lpstr>Noto Sans Symbols</vt:lpstr>
      <vt:lpstr>Simplified Arabic</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عامة عن المعيار 23:</vt:lpstr>
      <vt:lpstr>Presentación de PowerPoint</vt:lpstr>
      <vt:lpstr>إجراءات الاستجابة المشتركة</vt:lpstr>
      <vt:lpstr>إجراءات الاستجابة المشتركة/2</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223</cp:revision>
  <dcterms:created xsi:type="dcterms:W3CDTF">2017-12-20T18:51:03Z</dcterms:created>
  <dcterms:modified xsi:type="dcterms:W3CDTF">2023-01-20T12:09:32Z</dcterms:modified>
</cp:coreProperties>
</file>