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92" r:id="rId2"/>
    <p:sldId id="298" r:id="rId3"/>
    <p:sldId id="294" r:id="rId4"/>
    <p:sldId id="288" r:id="rId5"/>
    <p:sldId id="290" r:id="rId6"/>
    <p:sldId id="261" r:id="rId7"/>
    <p:sldId id="291" r:id="rId8"/>
    <p:sldId id="295" r:id="rId9"/>
    <p:sldId id="296"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Helvetica Neue" panose="020B0604020202020204" charset="0"/>
      <p:regular r:id="rId16"/>
      <p:bold r:id="rId17"/>
      <p:italic r:id="rId18"/>
      <p:boldItalic r:id="rId19"/>
    </p:embeddedFont>
    <p:embeddedFont>
      <p:font typeface="Ink Free" panose="03080402000500000000" pitchFamily="66"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48594" autoAdjust="0"/>
  </p:normalViewPr>
  <p:slideViewPr>
    <p:cSldViewPr snapToGrid="0">
      <p:cViewPr varScale="1">
        <p:scale>
          <a:sx n="38" d="100"/>
          <a:sy n="38" d="100"/>
        </p:scale>
        <p:origin x="1560" y="40"/>
      </p:cViewPr>
      <p:guideLst>
        <p:guide orient="horz" pos="2160"/>
        <p:guide pos="384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fr/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18</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1 : Standards pour assurer une réponse de qualité </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fait partie du pilier 3 des SMPE, qui est axé sur les Standards qui visent à renforcer des stratégies, approches et interventions adaptées pour prévenir les risques liés à la protection de l’enfance présentés dans le </a:t>
            </a:r>
            <a:r>
              <a:rPr lang="fr-FR" sz="12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pilier 2</a:t>
            </a:r>
            <a:r>
              <a:rPr lang="fr-FR" sz="1200" dirty="0">
                <a:effectLst/>
                <a:latin typeface="Calibri" panose="020F0502020204030204" pitchFamily="34" charset="0"/>
                <a:ea typeface="Calibri" panose="020F0502020204030204" pitchFamily="34" charset="0"/>
                <a:cs typeface="Arial" panose="020B0604020202020204" pitchFamily="34" charset="0"/>
              </a:rPr>
              <a:t>. Sa structure repose sur le modèle </a:t>
            </a:r>
            <a:r>
              <a:rPr lang="fr-FR" sz="12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200" dirty="0">
                <a:effectLst/>
                <a:latin typeface="Calibri" panose="020F0502020204030204" pitchFamily="34" charset="0"/>
                <a:ea typeface="Calibri" panose="020F0502020204030204" pitchFamily="34" charset="0"/>
                <a:cs typeface="Arial" panose="020B0604020202020204" pitchFamily="34" charset="0"/>
              </a:rPr>
              <a:t>, et il est aligné sur le kit INSPIRE, le cas échéant, et s’appuie sur ses stratégies fondées sur des données probantes pour prévenir la violence envers les enfants, d’où l’ICÔNE dans l’angle. Le kit INSPIRE a un objectif similaire : des stratégies fondées sur des données probantes pour prévenir la violence envers les enfants. Vous trouverez plus d’informations sur les stratégies INSPIRE à l’adresse suivante : http://inspire-strategies.org/.</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Calibri"/>
              <a:ea typeface="Arial"/>
              <a:cs typeface="Calibri"/>
              <a:sym typeface="Calibri"/>
            </a:endParaRPr>
          </a:p>
          <a:p>
            <a:pPr algn="l"/>
            <a:r>
              <a:rPr lang="en-US" dirty="0">
                <a:latin typeface="Calibri"/>
                <a:ea typeface="Arial"/>
                <a:cs typeface="Calibri"/>
                <a:sym typeface="Calibri"/>
              </a:rPr>
              <a:t>DEF: </a:t>
            </a:r>
            <a:r>
              <a:rPr lang="fr-FR" sz="1800" b="0" i="0" u="none" strike="noStrike" baseline="0" dirty="0">
                <a:latin typeface="HelveticaNeue-Light-Identity-H"/>
              </a:rPr>
              <a:t>La gestion de cas est une approche visant à répondre aux besoins d’un enfant en particulier courant un risque de subir ou ayant subi des préjudices. Un gestionnaire de cas vient en aide à l’enfant et à sa famille de manière systématique et rapide par le biais d’un soutien direct et de référencements. La gestion de cas offre un soutien individualisé, coordonné, holistique et multi-sectoriel à des problèmes complexes et souvent liés à la protection de </a:t>
            </a:r>
            <a:r>
              <a:rPr lang="es-ES" sz="1800" b="0" i="0" u="none" strike="noStrike" baseline="0" dirty="0" err="1">
                <a:latin typeface="HelveticaNeue-Light-Identity-H"/>
              </a:rPr>
              <a:t>l’enfance</a:t>
            </a:r>
            <a:r>
              <a:rPr lang="es-ES" sz="1800" b="0" i="0" u="none" strike="noStrike" baseline="0" dirty="0">
                <a:latin typeface="HelveticaNeue-Light-Identity-H"/>
              </a:rPr>
              <a:t>.</a:t>
            </a:r>
          </a:p>
          <a:p>
            <a:pPr algn="l"/>
            <a:endParaRPr lang="en-US" dirty="0">
              <a:latin typeface="Calibri"/>
              <a:ea typeface="Arial"/>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L’objectif est de répondre aux besoins grâce à un processus de gestion de cas (GC) individualisé, soit par le biais d'un soutien direct de personne à personne et/ou via la mise en relation avec les prestataires de services pertinents.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Les systèmes de gestion des cas sont une partie essentielle de la réponse de protection de l'enfant et de l'adolescent. La gestion de cas est efficace à trois niveaux du modèle socio-écologique : l’enfant, la famille/personnes en charge et la communauté.</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Cependant, avant de commencer les services de GC, la </a:t>
            </a:r>
            <a:r>
              <a:rPr lang="fr-FR" sz="1200" b="1" dirty="0"/>
              <a:t>préparation</a:t>
            </a:r>
            <a:r>
              <a:rPr lang="fr-FR" sz="1200" dirty="0"/>
              <a:t> est un élément important. Avant de se concentrer sur les étapes et les formulaire de GC, il est essentiel de:</a:t>
            </a:r>
          </a:p>
          <a:p>
            <a:pPr marL="171450" marR="0" lvl="0" indent="-171450" algn="l" rtl="0">
              <a:lnSpc>
                <a:spcPct val="100000"/>
              </a:lnSpc>
              <a:spcBef>
                <a:spcPts val="0"/>
              </a:spcBef>
              <a:spcAft>
                <a:spcPts val="0"/>
              </a:spcAft>
              <a:buClr>
                <a:schemeClr val="dk1"/>
              </a:buClr>
              <a:buSzPts val="1200"/>
              <a:buFontTx/>
              <a:buChar char="-"/>
            </a:pPr>
            <a:r>
              <a:rPr lang="fr-FR" sz="1200" dirty="0"/>
              <a:t>déterminer si la GC est une lacune actuelle et si elle est appropriée au contexte et quelle approche est la plus appropriée ; </a:t>
            </a:r>
          </a:p>
          <a:p>
            <a:pPr marL="171450" marR="0" lvl="0" indent="-171450" algn="l" rtl="0">
              <a:lnSpc>
                <a:spcPct val="100000"/>
              </a:lnSpc>
              <a:spcBef>
                <a:spcPts val="0"/>
              </a:spcBef>
              <a:spcAft>
                <a:spcPts val="0"/>
              </a:spcAft>
              <a:buClr>
                <a:schemeClr val="dk1"/>
              </a:buClr>
              <a:buSzPts val="1200"/>
              <a:buFontTx/>
              <a:buChar char="-"/>
            </a:pPr>
            <a:r>
              <a:rPr lang="fr-FR" sz="1200" dirty="0"/>
              <a:t>d’adapter les processus et outils de gestion de cas standardisés au contexte </a:t>
            </a:r>
            <a:r>
              <a:rPr lang="fr-FR" dirty="0"/>
              <a:t>(y compris les SOP, les formulaires de gestion des cas, les voies de référencement, le partage d'informations et les politiques de protection des données) ;</a:t>
            </a:r>
            <a:endParaRPr lang="fr-FR" sz="1200" dirty="0"/>
          </a:p>
          <a:p>
            <a:pPr marL="171450" marR="0" lvl="0" indent="-171450" algn="l" rtl="0">
              <a:lnSpc>
                <a:spcPct val="100000"/>
              </a:lnSpc>
              <a:spcBef>
                <a:spcPts val="0"/>
              </a:spcBef>
              <a:spcAft>
                <a:spcPts val="0"/>
              </a:spcAft>
              <a:buClr>
                <a:schemeClr val="dk1"/>
              </a:buClr>
              <a:buSzPts val="1200"/>
              <a:buFontTx/>
              <a:buChar char="-"/>
            </a:pPr>
            <a:r>
              <a:rPr lang="fr-FR" sz="1200" dirty="0"/>
              <a:t>de mettre en œuvre un plan de formation par étapes pour le personnel </a:t>
            </a:r>
            <a:r>
              <a:rPr lang="fr-FR" dirty="0"/>
              <a:t>(sur les descriptions de poste, les rôles et les responsabilités ; les connaissances et les compétences en matière de communication avec les enfants et les familles, le processus de gestion des cas, la protection des données, la confidentialité, la vie privée et l'identification et les références en toute sécurité) ;</a:t>
            </a:r>
            <a:endParaRPr lang="fr-FR" sz="1200" dirty="0"/>
          </a:p>
          <a:p>
            <a:pPr marL="171450" marR="0" lvl="0" indent="-171450" algn="l" rtl="0">
              <a:lnSpc>
                <a:spcPct val="100000"/>
              </a:lnSpc>
              <a:spcBef>
                <a:spcPts val="0"/>
              </a:spcBef>
              <a:spcAft>
                <a:spcPts val="0"/>
              </a:spcAft>
              <a:buClr>
                <a:schemeClr val="dk1"/>
              </a:buClr>
              <a:buSzPts val="1200"/>
              <a:buFontTx/>
              <a:buChar char="-"/>
            </a:pPr>
            <a:r>
              <a:rPr lang="fr-FR" sz="1200" dirty="0"/>
              <a:t>de les superviser et les former à la gestion des cas afin de promouvoir les compétences et la pratique techniques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Icônes : Alignement avec INSPIRE Stratégies : Services de lutte et d’appui</a:t>
            </a:r>
            <a:endParaRPr lang="fr-FR" sz="1000" b="1"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err="1">
                <a:latin typeface="Arial"/>
                <a:ea typeface="Arial"/>
                <a:cs typeface="Arial"/>
                <a:sym typeface="Arial"/>
              </a:rPr>
              <a:t>Sujet</a:t>
            </a:r>
            <a:r>
              <a:rPr lang="en-US" b="1" dirty="0">
                <a:latin typeface="Arial"/>
                <a:ea typeface="Arial"/>
                <a:cs typeface="Arial"/>
                <a:sym typeface="Arial"/>
              </a:rPr>
              <a:t> de discussion:</a:t>
            </a:r>
            <a:r>
              <a:rPr lang="en-US" dirty="0"/>
              <a:t>.</a:t>
            </a:r>
            <a:r>
              <a:rPr lang="fr-FR" sz="1200" dirty="0">
                <a:latin typeface="Ink Free" panose="03080402000500000000" pitchFamily="66" charset="0"/>
              </a:rPr>
              <a:t> </a:t>
            </a:r>
            <a:r>
              <a:rPr lang="fr-FR" dirty="0"/>
              <a:t>Quels principes sont essentiels au processus de GC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-&gt; </a:t>
            </a:r>
            <a:r>
              <a:rPr lang="fr-FR" sz="1800" b="0" i="0" u="none" strike="noStrike" baseline="0" dirty="0">
                <a:latin typeface="HelveticaNeue-Light-Identity-H"/>
              </a:rPr>
              <a:t>Les points de vue et les décisions des enfants et de leur famille devraient orienter le processus de gestion de cas.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1800" b="0" i="0" u="none" strike="noStrike" baseline="0" dirty="0">
                <a:latin typeface="HelveticaNeue-Light-Identity-H"/>
              </a:rPr>
              <a:t>-&gt; L’ intérêt supérieur de l’enfant est une </a:t>
            </a:r>
            <a:r>
              <a:rPr lang="es-ES" sz="1800" b="0" i="0" u="none" strike="noStrike" baseline="0" dirty="0" err="1">
                <a:latin typeface="HelveticaNeue-Light-Identity-H"/>
              </a:rPr>
              <a:t>considération</a:t>
            </a:r>
            <a:r>
              <a:rPr lang="es-ES" sz="1800" b="0" i="0" u="none" strike="noStrike" baseline="0" dirty="0">
                <a:latin typeface="HelveticaNeue-Light-Identity-H"/>
              </a:rPr>
              <a:t> </a:t>
            </a:r>
            <a:r>
              <a:rPr lang="es-ES" sz="1800" b="0" i="0" u="none" strike="noStrike" baseline="0" dirty="0" err="1">
                <a:latin typeface="HelveticaNeue-Light-Identity-H"/>
              </a:rPr>
              <a:t>primordiale</a:t>
            </a:r>
            <a:r>
              <a:rPr lang="es-ES" sz="1800" b="0" i="0" u="none" strike="noStrike" baseline="0" dirty="0">
                <a:latin typeface="HelveticaNeue-Light-Identity-H"/>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sz="1800" b="0" i="0" u="none" strike="noStrike" baseline="0" dirty="0">
                <a:latin typeface="HelveticaNeue-Light-Identity-H"/>
              </a:rPr>
              <a:t>-&gt; </a:t>
            </a:r>
            <a:r>
              <a:rPr lang="fr-FR" sz="1800" b="0" i="0" u="none" strike="noStrike" baseline="0" dirty="0">
                <a:latin typeface="HelveticaNeue-Light-Identity-H"/>
              </a:rPr>
              <a:t>La gestion de cas nécessite des garanties procédurales adéquates</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i="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endParaRPr lang="en-US" dirty="0"/>
          </a:p>
          <a:p>
            <a:pPr>
              <a:buFont typeface="Arial" panose="020B0604020202020204" pitchFamily="34" charset="0"/>
              <a:buChar char="•"/>
            </a:pPr>
            <a:r>
              <a:rPr lang="fr-FR" dirty="0"/>
              <a:t>Le processus de gestion de cas comporte un certain nombre d'étapes fondamentales, comme le montre le diagramme. </a:t>
            </a:r>
            <a:r>
              <a:rPr lang="fr-FR" i="1" dirty="0"/>
              <a:t>Voici une description détaillée de chaque étape, si besoin, mais nous conseillons plutôt de discuter de chacune d'entre elles avec le groupe :</a:t>
            </a:r>
            <a:r>
              <a:rPr lang="fr-FR" dirty="0"/>
              <a:t> </a:t>
            </a:r>
            <a:endParaRPr lang="en-US" i="1" dirty="0">
              <a:effectLst/>
              <a:latin typeface="Arial" panose="020B0604020202020204" pitchFamily="34" charset="0"/>
            </a:endParaRPr>
          </a:p>
          <a:p>
            <a:pPr marL="457200" indent="-228600">
              <a:buFont typeface="Arial" panose="020B0604020202020204" pitchFamily="34" charset="0"/>
              <a:buAutoNum type="arabicPeriod"/>
            </a:pPr>
            <a:r>
              <a:rPr lang="fr-FR" dirty="0">
                <a:effectLst/>
                <a:latin typeface="Arial" panose="020B0604020202020204" pitchFamily="34" charset="0"/>
              </a:rPr>
              <a:t>IDENTIFICATION &amp; ENREGISTREMENT - Un enfant nécessitant des services de gestion de cas peut être identifié de plusieurs manières. Les membres du personnel chargés de la protection de l’enfance et/ou ceux d’autres programmes peuvent identifier un enfant au cours de leurs activités habituelles, ou une organisation ou un membre de la communauté peut orienter l’enfant vers des services de gestion de cas. Dans certains cas, l’enfant et sa famille peuvent se présenter eux-mêmes directement. Chaque programme qui inclut des services de gestion de cas doit établir des critères spécifiques de vulnérabilité pour guider le processus d’identification et sensibiliser la communauté à ce sujet. L’enregistrement est l’étape au cours de laquelle l’enfant est reconnu comme correspondant aux critères du projet/plan (c’est-à-dire qu’il correspond au critère de vulnérabilité ou de risque nécessaire pour admettre l’enfant dans le programme), et où sa famille et lui donnent leur </a:t>
            </a:r>
            <a:br>
              <a:rPr lang="fr-FR" dirty="0"/>
            </a:br>
            <a:r>
              <a:rPr lang="fr-FR" dirty="0">
                <a:effectLst/>
                <a:latin typeface="Arial" panose="020B0604020202020204" pitchFamily="34" charset="0"/>
              </a:rPr>
              <a:t>consentement éclairé. L’enregistrement implique également qu’une collecte préalable de données concernant l’enfant a été effectuée. </a:t>
            </a:r>
            <a:endParaRPr lang="en-US" dirty="0">
              <a:effectLst/>
              <a:latin typeface="Arial" panose="020B0604020202020204" pitchFamily="34" charset="0"/>
            </a:endParaRPr>
          </a:p>
          <a:p>
            <a:pPr marL="457200" indent="-228600">
              <a:buFont typeface="Arial" panose="020B0604020202020204" pitchFamily="34" charset="0"/>
              <a:buAutoNum type="arabicPeriod"/>
            </a:pPr>
            <a:r>
              <a:rPr lang="fr-FR" dirty="0">
                <a:effectLst/>
                <a:latin typeface="Arial" panose="020B0604020202020204" pitchFamily="34" charset="0"/>
              </a:rPr>
              <a:t>ÉVALUATION - C’est l’évaluation systématique de la situation de l’enfant. Elle doit prendre en considération les facteurs de risque, de vulnérabilité, et de danger, ainsi que les facteurs de protection, les forces et la résilience de l’enfant et de sa famille. En situation d’urgence, </a:t>
            </a:r>
            <a:br>
              <a:rPr lang="fr-FR" dirty="0"/>
            </a:br>
            <a:r>
              <a:rPr lang="fr-FR" dirty="0">
                <a:effectLst/>
                <a:latin typeface="Arial" panose="020B0604020202020204" pitchFamily="34" charset="0"/>
              </a:rPr>
              <a:t>le processus peut s’avérer relativement rapide, direct et focalisé sur les besoins élémentaires (par exemple de la nourriture et un abri). Lorsque l’enfant est exposé à un risque immédiat (par exemple s’il vit avec l’auteur de l’abus ou de la violence), une intervention immédiate sera planifiée en priorité avant l’évaluation détaillée et l’élaboration d’un plan de prise en charge. Ensuite, une évaluation ultérieure (plus approfondie) sera effectuée pour avoir une compréhension holistique de la situation de l’enfant. Les besoins holistiques de l’enfant sont toujours pris en compte, même si l’organisation n’est pas en mesure de gérer chaque problème directement. Dans une telle situation, le dossier sera orienté vers une autre organisation ou un autre prestataire de services capable de résoudre des problèmes spécifiques. (Voir les sections sur les référencements).</a:t>
            </a:r>
            <a:endParaRPr lang="en-US" dirty="0">
              <a:effectLst/>
              <a:latin typeface="Arial" panose="020B0604020202020204" pitchFamily="34" charset="0"/>
            </a:endParaRPr>
          </a:p>
          <a:p>
            <a:pPr marL="457200" indent="-228600">
              <a:buFont typeface="Arial" panose="020B0604020202020204" pitchFamily="34" charset="0"/>
              <a:buAutoNum type="arabicPeriod"/>
            </a:pPr>
            <a:r>
              <a:rPr lang="fr-FR" dirty="0">
                <a:effectLst/>
                <a:latin typeface="Arial" panose="020B0604020202020204" pitchFamily="34" charset="0"/>
              </a:rPr>
              <a:t>PLAN DE PRISE EN CHARGE – Le plan de prise en charge répertorie les besoins identifiés au cours de l’évaluation et élabore une stratégie pour y répondre en fournissant des services directs, des référencements et/ou des programmes à base communautaires. En ce qui concerne les dossiers complexes, une conférence de prise en charge multidisciplinaire inter agences peut être organisée pour élaborer un plan de prise en charge. Des objectifs spécifiques, mesurables et limités dans le temps seront établis et doivent être atteints idéalement avant la clôture du </a:t>
            </a:r>
            <a:br>
              <a:rPr lang="fr-FR" dirty="0"/>
            </a:br>
            <a:r>
              <a:rPr lang="fr-FR" dirty="0">
                <a:effectLst/>
                <a:latin typeface="Arial" panose="020B0604020202020204" pitchFamily="34" charset="0"/>
              </a:rPr>
              <a:t>dossier. Les plans de prise en charge sont des documents flexibles qui peuvent être révisés à n’importe quel moment si la situation ou les besoins de l’enfant changent. </a:t>
            </a:r>
          </a:p>
          <a:p>
            <a:pPr marL="457200" indent="-228600">
              <a:buFont typeface="Arial" panose="020B0604020202020204" pitchFamily="34" charset="0"/>
              <a:buAutoNum type="arabicPeriod"/>
            </a:pPr>
            <a:r>
              <a:rPr lang="fr-FR" dirty="0">
                <a:effectLst/>
                <a:latin typeface="Arial" panose="020B0604020202020204" pitchFamily="34" charset="0"/>
              </a:rPr>
              <a:t>MISE EN ŒUVRE D’UN PLAN DE PRISE EN CHARGE – Il s’agit de l’ensemble des actions menées en vue de la réalisation du plan, y compris le soutien et les services directs, ainsi que le référencement vers d’autres organisations/prestataires de service si besoin. Le travailleur social ou le responsable a pour rôle de coordonner tous ces services, de donner des informations sur leur évolution, et de s’assurer que les objectifs sont effectivement atteints</a:t>
            </a:r>
            <a:endParaRPr lang="en-US" dirty="0">
              <a:effectLst/>
              <a:latin typeface="Arial" panose="020B0604020202020204" pitchFamily="34" charset="0"/>
            </a:endParaRPr>
          </a:p>
          <a:p>
            <a:pPr marL="457200" indent="-228600">
              <a:buFont typeface="Arial" panose="020B0604020202020204" pitchFamily="34" charset="0"/>
              <a:buAutoNum type="arabicPeriod"/>
            </a:pPr>
            <a:r>
              <a:rPr lang="fr-FR" dirty="0">
                <a:effectLst/>
                <a:latin typeface="Arial" panose="020B0604020202020204" pitchFamily="34" charset="0"/>
              </a:rPr>
              <a:t>SUIVI ET REVUE DU DOSSIER – Le suivi consiste à vérifier que les besoins de l’enfant et sa famille sont pris en charge à travers les services et un soutien adéquats. Le suivi peut être utilisé pour vérifier que le soutien et les services directs et les référencements sont effectués de manière appropriée et d’identifier les changements dans la vie de l’enfant et de sa famille. Le suivi s’étend sur toute la durée du processus de gestion de cas, de l’enregistrement à la clôture. La revue de dossier est un reflet de l’évolution de la mise en œuvre du plan. Elle permet de vérifier si les objectifs du plan de prise en charge ont été atteints et si ce dernier reste pertinent; si tel n’est pas le cas, elle permet de procéder aux ajustements nécessaires.</a:t>
            </a:r>
          </a:p>
          <a:p>
            <a:pPr marL="457200" indent="-228600">
              <a:buFont typeface="Arial" panose="020B0604020202020204" pitchFamily="34" charset="0"/>
              <a:buAutoNum type="arabicPeriod"/>
            </a:pPr>
            <a:r>
              <a:rPr lang="fr-FR" dirty="0">
                <a:effectLst/>
                <a:latin typeface="Arial" panose="020B0604020202020204" pitchFamily="34" charset="0"/>
              </a:rPr>
              <a:t>CLÔTURE DE DOSSIER – C’est le point où le travail avec l’enfant prend fin. Un dossier peut être clôturé pour plusieurs raisons – par exemple si le problème est résolu (c’est-à-dire que le plan de prise en charge est terminé et que l’enfant n’a plus besoin de soutien). Dans certains dossiers, une organisation peut clôturer un dossier et transférer l’enfant vers une autre organisation - par exemple si l’enfant se déplace vers un autre lieu, en cas de situation d’urgence ou si l’organisation ne travaille plus dans cette zone. Un dossier peut également être clôturé si l’enfant atteint l’âge de 18 ans (sauf s’il y a de bonnes raisons de rester impliqué, comme des vulnérabilités supplémentaires) ou s’il décède</a:t>
            </a:r>
          </a:p>
          <a:p>
            <a:pPr marL="228600" indent="0">
              <a:buFont typeface="Arial" panose="020B0604020202020204" pitchFamily="34" charset="0"/>
              <a:buNone/>
            </a:pPr>
            <a:endParaRPr lang="en-US" dirty="0">
              <a:effectLst/>
              <a:latin typeface="Arial" panose="020B0604020202020204" pitchFamily="34" charset="0"/>
            </a:endParaRPr>
          </a:p>
          <a:p>
            <a:pPr>
              <a:buFont typeface="Arial" panose="020B0604020202020204" pitchFamily="34" charset="0"/>
              <a:buChar char="•"/>
            </a:pPr>
            <a:r>
              <a:rPr lang="fr-FR" sz="1800" b="0" i="0" u="none" strike="noStrike" baseline="0" dirty="0">
                <a:latin typeface="HelveticaNeue-Light-Identity-H"/>
              </a:rPr>
              <a:t>La gestion de cas pour la protection de l’enfance n’est pas un processus linéaire. </a:t>
            </a:r>
          </a:p>
          <a:p>
            <a:pPr>
              <a:buFont typeface="Arial" panose="020B0604020202020204" pitchFamily="34" charset="0"/>
              <a:buChar char="•"/>
            </a:pPr>
            <a:r>
              <a:rPr lang="fr-FR" sz="1800" b="0" i="0" u="none" strike="noStrike" baseline="0" dirty="0">
                <a:latin typeface="HelveticaNeue-Light-Identity-H"/>
              </a:rPr>
              <a:t>Les étapes ci-dessous sont interconnectées et chacune d’elles peut nécessiter un retour à une étape antérieure du processus. </a:t>
            </a:r>
          </a:p>
          <a:p>
            <a:pPr>
              <a:buFont typeface="Arial" panose="020B0604020202020204" pitchFamily="34" charset="0"/>
              <a:buChar char="•"/>
            </a:pPr>
            <a:r>
              <a:rPr lang="fr-FR" sz="1800" b="0" i="0" u="none" strike="noStrike" baseline="0" dirty="0">
                <a:latin typeface="HelveticaNeue-Light-Identity-H"/>
              </a:rPr>
              <a:t>Des étapes peuvent être répétées plusieurs fois avant qu’un cas ne soit clos.</a:t>
            </a:r>
            <a:endParaRPr lang="en-US" dirty="0"/>
          </a:p>
          <a:p>
            <a:pPr>
              <a:buFont typeface="Arial" panose="020B0604020202020204" pitchFamily="34" charset="0"/>
              <a:buChar char="•"/>
            </a:pPr>
            <a:endParaRPr lang="en-US" dirty="0"/>
          </a:p>
          <a:p>
            <a:pPr algn="l"/>
            <a:r>
              <a:rPr lang="fr-FR" b="1" dirty="0"/>
              <a:t>Icône</a:t>
            </a:r>
            <a:r>
              <a:rPr lang="fr-FR" dirty="0"/>
              <a:t> : Développer et mettre en œuvre des mécanismes de feedback et de signalement accessibles, réactifs et confidentiels pour les enfants et les familles garantissent une GC de qualité et une protection adéquate.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77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18 </a:t>
            </a:r>
            <a:r>
              <a:rPr lang="fr-FR" dirty="0"/>
              <a:t>énonce exactement ce qui suit:</a:t>
            </a:r>
            <a:r>
              <a:rPr lang="en-US" sz="1200" b="0" i="0" u="none" strike="noStrike" baseline="0" dirty="0">
                <a:latin typeface="+mn-lt"/>
              </a:rPr>
              <a:t> </a:t>
            </a:r>
            <a:r>
              <a:rPr lang="en-US" dirty="0"/>
              <a:t>“</a:t>
            </a:r>
            <a:r>
              <a:rPr lang="fr-FR" sz="1800" b="0" i="0" u="none" strike="noStrike" baseline="0" dirty="0">
                <a:solidFill>
                  <a:srgbClr val="FFFFFF"/>
                </a:solidFill>
                <a:latin typeface="HelveticaNeue-Roman-Identity-H"/>
              </a:rPr>
              <a:t>Les familles et les enfants confrontés à des problèmes de protection de l’enfance en situation de crise humanitaire sont identifiés et bénéficient du soutien nécessaire adapté à leurs besoins par le biais de la gestion de cas individualisée, y compris un soutien individuel direct et une mise en relation avec les prestataires de services </a:t>
            </a:r>
            <a:r>
              <a:rPr lang="es-ES" sz="1800" b="0" i="0" u="none" strike="noStrike" baseline="0" dirty="0" err="1">
                <a:solidFill>
                  <a:srgbClr val="FFFFFF"/>
                </a:solidFill>
                <a:latin typeface="HelveticaNeue-Roman-Identity-H"/>
              </a:rPr>
              <a:t>pertinents</a:t>
            </a:r>
            <a:r>
              <a:rPr lang="es-ES" sz="1800" b="0" i="0" u="none" strike="noStrike" baseline="0" dirty="0">
                <a:solidFill>
                  <a:srgbClr val="FFFFFF"/>
                </a:solidFill>
                <a:latin typeface="HelveticaNeue-Roman-Identity-H"/>
              </a:rPr>
              <a:t>.</a:t>
            </a: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latin typeface="Arial"/>
              <a:ea typeface="Arial"/>
              <a:cs typeface="Arial"/>
              <a:sym typeface="Arial"/>
            </a:endParaRPr>
          </a:p>
          <a:p>
            <a:pPr>
              <a:buFont typeface="Arial" panose="020B0604020202020204" pitchFamily="34" charset="0"/>
              <a:buChar char="•"/>
            </a:pPr>
            <a:r>
              <a:rPr lang="es-ES" sz="1800" b="0" i="0" u="none" strike="noStrike" baseline="0" dirty="0" err="1">
                <a:solidFill>
                  <a:srgbClr val="000000"/>
                </a:solidFill>
                <a:latin typeface="HelveticaNeue-Light-Identity-H"/>
              </a:rPr>
              <a:t>Il</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est</a:t>
            </a:r>
            <a:r>
              <a:rPr lang="es-ES" sz="1800" b="0" i="0" u="none" strike="noStrike" baseline="0" dirty="0">
                <a:solidFill>
                  <a:srgbClr val="000000"/>
                </a:solidFill>
                <a:latin typeface="HelveticaNeue-Light-Identity-H"/>
              </a:rPr>
              <a:t> primordial de </a:t>
            </a:r>
            <a:r>
              <a:rPr lang="fr-FR" sz="1800" b="0" i="0" u="none" strike="noStrike" baseline="0" dirty="0">
                <a:solidFill>
                  <a:srgbClr val="000000"/>
                </a:solidFill>
                <a:latin typeface="HelveticaNeue-Light-Identity-H"/>
              </a:rPr>
              <a:t>comprendre et de s’appuyer sur des systèmes formels et informels existants et émergents et des structures de services protégeant déjà les enfants. Cela inclut les pratiques parentales et de prises en charge traditionnelles de l’enfant ainsi que tous les systèmes de gestion de cas existants. Harmoniser et intégrer les activités des acteurs humanitaires avec celles du personnel des services sociaux locaux de longue durée:</a:t>
            </a: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éviter les systèmes de gestion de cas en double ou en parallèle;</a:t>
            </a:r>
            <a:r>
              <a:rPr lang="es-ES" sz="1800" b="0" i="1" u="none" strike="noStrike" baseline="0" dirty="0">
                <a:solidFill>
                  <a:srgbClr val="8521B8"/>
                </a:solidFill>
                <a:latin typeface="CMSY9"/>
              </a:rPr>
              <a:t> </a:t>
            </a:r>
            <a:r>
              <a:rPr lang="es-ES" sz="1800" b="0" i="0" u="none" strike="noStrike" baseline="0" dirty="0">
                <a:solidFill>
                  <a:srgbClr val="000000"/>
                </a:solidFill>
                <a:latin typeface="HelveticaNeue-Light-Identity-H"/>
              </a:rPr>
              <a:t>garantir la </a:t>
            </a:r>
            <a:r>
              <a:rPr lang="es-ES" sz="1800" b="0" i="0" u="none" strike="noStrike" baseline="0" dirty="0" err="1">
                <a:solidFill>
                  <a:srgbClr val="000000"/>
                </a:solidFill>
                <a:latin typeface="HelveticaNeue-Light-Identity-H"/>
              </a:rPr>
              <a:t>durabilité</a:t>
            </a:r>
            <a:r>
              <a:rPr lang="es-ES" sz="1800" b="0" i="0" u="none" strike="noStrike" baseline="0" dirty="0">
                <a:solidFill>
                  <a:srgbClr val="000000"/>
                </a:solidFill>
                <a:latin typeface="HelveticaNeue-Light-Identity-H"/>
              </a:rPr>
              <a:t>;</a:t>
            </a:r>
            <a:r>
              <a:rPr lang="fr-FR" sz="1800" b="0" i="1" u="none" strike="noStrike" baseline="0" dirty="0">
                <a:solidFill>
                  <a:srgbClr val="8521B8"/>
                </a:solidFill>
                <a:latin typeface="CMSY9"/>
              </a:rPr>
              <a:t> et p</a:t>
            </a:r>
            <a:r>
              <a:rPr lang="fr-FR" sz="1800" b="0" i="0" u="none" strike="noStrike" baseline="0" dirty="0">
                <a:solidFill>
                  <a:srgbClr val="000000"/>
                </a:solidFill>
                <a:latin typeface="HelveticaNeue-Light-Identity-H"/>
              </a:rPr>
              <a:t>romouvoir des stratégies de transition et de sortie efficaces.</a:t>
            </a:r>
            <a:endParaRPr lang="en-US" sz="1800" b="0" i="0" u="none" strike="noStrike" baseline="0" dirty="0">
              <a:solidFill>
                <a:srgbClr val="000000"/>
              </a:solidFill>
              <a:latin typeface="HelveticaNeue-Light-Identity-H"/>
            </a:endParaRPr>
          </a:p>
          <a:p>
            <a:pPr>
              <a:buFont typeface="Arial" panose="020B0604020202020204" pitchFamily="34" charset="0"/>
              <a:buChar char="•"/>
            </a:pPr>
            <a:r>
              <a:rPr lang="fr-FR" sz="1800" b="0" i="0" u="none" strike="noStrike" baseline="0" dirty="0">
                <a:latin typeface="HelveticaNeue-Light-Identity-H"/>
              </a:rPr>
              <a:t>Les procédures opérationnelles standardisées orientent la gestion de cas dans des situations de crise humanitaire, permettant aux prestataires de services des différents secteurs et organismes d’harmoniser et d’uniformiser leurs services et leurs approches. Les Procédures opérationnelles standardisées doivent être élaborées dans un délai convenable, en collaboration avec tous les acteurs de gestion de cas pour la protection de </a:t>
            </a:r>
            <a:r>
              <a:rPr lang="es-ES" sz="1800" b="0" i="0" u="none" strike="noStrike" baseline="0" dirty="0" err="1">
                <a:latin typeface="HelveticaNeue-Light-Identity-H"/>
              </a:rPr>
              <a:t>l’enfance</a:t>
            </a:r>
            <a:r>
              <a:rPr lang="es-ES" sz="1800" b="0" i="0" u="none" strike="noStrike" baseline="0" dirty="0">
                <a:latin typeface="HelveticaNeue-Light-Identity-H"/>
              </a:rPr>
              <a:t> et </a:t>
            </a:r>
            <a:r>
              <a:rPr lang="es-ES" sz="1800" b="0" i="0" u="none" strike="noStrike" baseline="0" dirty="0" err="1">
                <a:latin typeface="HelveticaNeue-Light-Identity-H"/>
              </a:rPr>
              <a:t>doit</a:t>
            </a:r>
            <a:r>
              <a:rPr lang="es-ES" sz="1800" b="0" i="0" u="none" strike="noStrike" baseline="0" dirty="0">
                <a:latin typeface="HelveticaNeue-Light-Identity-H"/>
              </a:rPr>
              <a:t> </a:t>
            </a:r>
            <a:r>
              <a:rPr lang="es-ES" sz="1800" b="0" i="0" u="none" strike="noStrike" baseline="0" dirty="0" err="1">
                <a:latin typeface="HelveticaNeue-Light-Identity-H"/>
              </a:rPr>
              <a:t>être</a:t>
            </a:r>
            <a:r>
              <a:rPr lang="es-ES" sz="1800" b="0" i="0" u="none" strike="noStrike" baseline="0" dirty="0">
                <a:latin typeface="HelveticaNeue-Light-Identity-H"/>
              </a:rPr>
              <a:t> </a:t>
            </a:r>
            <a:r>
              <a:rPr lang="es-ES" sz="1800" b="0" i="0" u="none" strike="noStrike" baseline="0" dirty="0" err="1">
                <a:latin typeface="HelveticaNeue-Light-Identity-H"/>
              </a:rPr>
              <a:t>être</a:t>
            </a:r>
            <a:r>
              <a:rPr lang="es-ES" sz="1800" b="0" i="0" u="none" strike="noStrike" baseline="0" dirty="0">
                <a:latin typeface="HelveticaNeue-Light-Identity-H"/>
              </a:rPr>
              <a:t> </a:t>
            </a:r>
            <a:r>
              <a:rPr lang="es-ES" sz="1800" b="0" i="0" u="none" strike="noStrike" baseline="0" dirty="0" err="1">
                <a:latin typeface="HelveticaNeue-Light-Identity-H"/>
              </a:rPr>
              <a:t>revues</a:t>
            </a:r>
            <a:r>
              <a:rPr lang="es-ES" sz="1800" b="0" i="0" u="none" strike="noStrike" baseline="0" dirty="0">
                <a:latin typeface="HelveticaNeue-Light-Identity-H"/>
              </a:rPr>
              <a:t> </a:t>
            </a:r>
            <a:r>
              <a:rPr lang="es-ES" sz="1800" b="0" i="0" u="none" strike="noStrike" baseline="0" dirty="0" err="1">
                <a:latin typeface="HelveticaNeue-Light-Identity-H"/>
              </a:rPr>
              <a:t>régulièrement</a:t>
            </a:r>
            <a:r>
              <a:rPr lang="es-ES" sz="1800" b="0" i="0" u="none" strike="noStrike" baseline="0" dirty="0">
                <a:latin typeface="HelveticaNeue-Light-Identity-H"/>
              </a:rPr>
              <a:t>. </a:t>
            </a:r>
            <a:endParaRPr lang="en-US" sz="1800" b="0" i="0" u="none" strike="noStrike" baseline="0" dirty="0">
              <a:latin typeface="HelveticaNeue-Light-Identity-H"/>
            </a:endParaRPr>
          </a:p>
          <a:p>
            <a:pPr>
              <a:buFont typeface="Arial" panose="020B0604020202020204" pitchFamily="34" charset="0"/>
              <a:buChar char="•"/>
            </a:pPr>
            <a:r>
              <a:rPr lang="en-US" dirty="0"/>
              <a:t>Nous </a:t>
            </a:r>
            <a:r>
              <a:rPr lang="en-US" dirty="0" err="1"/>
              <a:t>devons</a:t>
            </a:r>
            <a:r>
              <a:rPr lang="en-US" dirty="0"/>
              <a:t> </a:t>
            </a:r>
            <a:r>
              <a:rPr lang="fr-FR" sz="1800" b="0" i="0" u="none" strike="noStrike" baseline="0" dirty="0">
                <a:latin typeface="HelveticaNeue-Light-Identity-H"/>
              </a:rPr>
              <a:t>garder à l’esprit la qualité, l’accessibilité, la continuité et la convivialité des services. Le suivi et l’évaluation permettent d’examiner, d’évaluer et d’ajuster constamment le processus et les méthodes de prestation en fonction des leçons apprises (l’utilisation d’indicateurs appropriés, d’une évaluation régulière du programme, des entretiens de satisfaction avec les enfants et les familles, des mécanismes de feedback et de réponse accessibles et d’un système de supervision et de coaching, le renforcement adéquat et régulier du personnel.)</a:t>
            </a:r>
            <a:endParaRPr lang="en-US" dirty="0"/>
          </a:p>
          <a:p>
            <a:pPr>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b="1" dirty="0">
              <a:latin typeface="Arial"/>
              <a:ea typeface="Arial"/>
              <a:cs typeface="Arial"/>
              <a:sym typeface="Arial"/>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t>Ce schéma n'existe pas en </a:t>
            </a:r>
            <a:r>
              <a:rPr lang="fr-FR" i="1" dirty="0" err="1"/>
              <a:t>francais</a:t>
            </a:r>
            <a:r>
              <a:rPr lang="fr-FR" i="1" dirty="0"/>
              <a:t>. Pour l'expliquer, voici les termes appropriés :</a:t>
            </a:r>
            <a:r>
              <a:rPr lang="fr-FR"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u="sng" dirty="0"/>
              <a:t>Processus BID : Processus relative à la détermination de l'intérêt supérieur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Identification - Identification Évaluation et rapport de l'intérêt supérieur (assistant social)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Évaluation et rapport de l'intérêt supérieur (assistant social)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Examen (Examinateur BID)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Révision (Agent de révision de la détermination de l'intérêt supérieur) BID Panel par consensus (BID </a:t>
            </a:r>
            <a:r>
              <a:rPr lang="fr-FR" dirty="0" err="1"/>
              <a:t>Supervisor</a:t>
            </a:r>
            <a:r>
              <a:rPr lang="fr-FR"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Panel de détermination de l'intérêt supérieur, par consensus (Superviseur de détermination de l'intérêt supérieur)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Mise en œuvre de la recommandation approuvée</a:t>
            </a:r>
            <a:endParaRPr lang="en-US" sz="1200" b="0" i="0" u="none" strike="noStrike" baseline="0" dirty="0">
              <a:latin typeface="HelveticaNeue-Light-Identity-H"/>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baseline="0" dirty="0">
              <a:latin typeface="HelveticaNeue-Light-Identity-H"/>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Tous les acteurs doivent adhérer aux procédures BIC. Il est de la responsabilité de chaque organisation individuelle de (a) s'assurer que des processus existent pour évaluer ce qui est dans l'intérêt supérieur de chaque enfant avant de prendre toute mesure qui affecte cet enfant et (b) de considérer cela comme une considération primordiale dans toute décision.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La procédure de l'intérêt supérieur du HCR est utilisée pour les enfants réfugiés lorsque les procédures de l'État sont inaccessibles et/ou inappropriées [</a:t>
            </a:r>
            <a:r>
              <a:rPr lang="en-US" sz="1200" i="1" dirty="0">
                <a:latin typeface="Arial"/>
                <a:ea typeface="Arial"/>
                <a:cs typeface="Arial"/>
                <a:sym typeface="Wingdings" panose="05000000000000000000" pitchFamily="2" charset="2"/>
              </a:rPr>
              <a:t></a:t>
            </a:r>
            <a:r>
              <a:rPr lang="en-US" sz="1200" i="1" dirty="0">
                <a:latin typeface="Arial"/>
                <a:ea typeface="Arial"/>
                <a:cs typeface="Arial"/>
                <a:sym typeface="Arial"/>
              </a:rPr>
              <a:t> </a:t>
            </a:r>
            <a:r>
              <a:rPr lang="fr-FR" dirty="0"/>
              <a:t>l'icône du </a:t>
            </a:r>
            <a:r>
              <a:rPr lang="fr-FR" b="1" dirty="0"/>
              <a:t>déplacement</a:t>
            </a:r>
            <a:r>
              <a:rPr lang="fr-FR" dirty="0"/>
              <a:t>] Il s'agit d'une procédure distincte qui peut être utilisée à tout moment pendant le processus de gestion des cas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t>Ici vous pouvez voir les étapes du processus : pour plus d'informations sur chacune, veuillez consulter la section correspondante à partir de la p.66 dans les </a:t>
            </a:r>
            <a:r>
              <a:rPr lang="fr-FR" u="sng" dirty="0"/>
              <a:t>Directives relatives à la procédure d'intérêt supérieur du HCR 2021 : évaluer et déterminer l'intérêt supérieur de l'enfant : </a:t>
            </a:r>
            <a:r>
              <a:rPr lang="en-US" dirty="0"/>
              <a:t>https://casemanagement.alliancecpha.org/en/system/tdf/library/attachments/unhcr_2021_bip_guidelines-final_reduced_size.pdf?file=1&amp;type=node&amp;id=32335</a:t>
            </a:r>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31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5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3" r:id="rId14"/>
    <p:sldLayoutId id="2147483674" r:id="rId15"/>
    <p:sldLayoutId id="2147483675" r:id="rId16"/>
    <p:sldLayoutId id="2147483676" r:id="rId17"/>
    <p:sldLayoutId id="2147483677" r:id="rId18"/>
    <p:sldLayoutId id="2147483678" r:id="rId19"/>
    <p:sldLayoutId id="2147483681"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10409192" y="98783"/>
            <a:ext cx="1889216" cy="1365463"/>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a:t>
            </a:r>
            <a:r>
              <a:rPr lang="en-US" dirty="0" err="1"/>
              <a:t>générale</a:t>
            </a:r>
            <a:r>
              <a:rPr lang="en-US" dirty="0"/>
              <a:t> au Standard 18</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661660" y="1558036"/>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Stratégies, approches et interventions clé</a:t>
            </a:r>
          </a:p>
          <a:p>
            <a:r>
              <a:rPr lang="es-ES" dirty="0" err="1"/>
              <a:t>Prévention</a:t>
            </a:r>
            <a:r>
              <a:rPr lang="es-ES" dirty="0"/>
              <a:t> et </a:t>
            </a:r>
            <a:r>
              <a:rPr lang="es-ES" dirty="0" err="1"/>
              <a:t>réponse</a:t>
            </a:r>
            <a:r>
              <a:rPr lang="es-ES" dirty="0"/>
              <a:t> </a:t>
            </a:r>
            <a:r>
              <a:rPr lang="es-ES" dirty="0" err="1"/>
              <a:t>pour</a:t>
            </a:r>
            <a:r>
              <a:rPr lang="es-ES" dirty="0"/>
              <a:t> la PE </a:t>
            </a:r>
          </a:p>
          <a:p>
            <a:endParaRPr lang="en-US" dirty="0"/>
          </a:p>
          <a:p>
            <a:pPr lvl="0">
              <a:buClr>
                <a:schemeClr val="accent5"/>
              </a:buClr>
              <a:buSzPct val="100000"/>
            </a:pPr>
            <a:r>
              <a:rPr lang="fr-FR" dirty="0"/>
              <a:t>Soutien individualisé, coordonné, holistique et multi-sectoriel </a:t>
            </a:r>
            <a:r>
              <a:rPr lang="en-US" dirty="0">
                <a:sym typeface="Arial"/>
              </a:rPr>
              <a:t>+ </a:t>
            </a:r>
            <a:r>
              <a:rPr lang="fr-FR" dirty="0"/>
              <a:t>relation avec les prestataires</a:t>
            </a:r>
          </a:p>
          <a:p>
            <a:pPr lvl="0">
              <a:buClr>
                <a:schemeClr val="accent5"/>
              </a:buClr>
              <a:buSzPct val="100000"/>
            </a:pPr>
            <a:r>
              <a:rPr lang="fr-FR" dirty="0"/>
              <a:t>Efficace à trois niveaux du modèle socio-écologique</a:t>
            </a:r>
          </a:p>
          <a:p>
            <a:pPr lvl="0">
              <a:buClr>
                <a:schemeClr val="accent5"/>
              </a:buClr>
              <a:buSzPct val="100000"/>
            </a:pPr>
            <a:r>
              <a:rPr lang="fr-FR" dirty="0"/>
              <a:t>Préparation est clé !</a:t>
            </a:r>
            <a:endParaRPr lang="en-GB" dirty="0"/>
          </a:p>
          <a:p>
            <a:pPr marL="50800" indent="0">
              <a:buNone/>
            </a:pPr>
            <a:endParaRPr lang="en-GB" dirty="0"/>
          </a:p>
          <a:p>
            <a:pPr marL="342900" lvl="1" indent="-342900">
              <a:buFont typeface="Arial" panose="020B0604020202020204" pitchFamily="34" charset="0"/>
              <a:buChar char="•"/>
            </a:pPr>
            <a:endParaRPr lang="en-GB" sz="2800" dirty="0"/>
          </a:p>
          <a:p>
            <a:endParaRPr lang="en-GB" dirty="0"/>
          </a:p>
          <a:p>
            <a:pPr marL="50800" indent="0">
              <a:buNone/>
            </a:pPr>
            <a:endParaRPr lang="en-US" dirty="0"/>
          </a:p>
        </p:txBody>
      </p:sp>
      <p:sp>
        <p:nvSpPr>
          <p:cNvPr id="12" name="ZoneTexte 11">
            <a:extLst>
              <a:ext uri="{FF2B5EF4-FFF2-40B4-BE49-F238E27FC236}">
                <a16:creationId xmlns:a16="http://schemas.microsoft.com/office/drawing/2014/main" id="{9A8E890E-890D-4514-9EBC-3387FE96FB2C}"/>
              </a:ext>
            </a:extLst>
          </p:cNvPr>
          <p:cNvSpPr txBox="1"/>
          <p:nvPr/>
        </p:nvSpPr>
        <p:spPr>
          <a:xfrm>
            <a:off x="6641464" y="5644577"/>
            <a:ext cx="4322432" cy="830997"/>
          </a:xfrm>
          <a:prstGeom prst="rect">
            <a:avLst/>
          </a:prstGeom>
          <a:noFill/>
        </p:spPr>
        <p:txBody>
          <a:bodyPr wrap="square">
            <a:spAutoFit/>
          </a:bodyPr>
          <a:lstStyle/>
          <a:p>
            <a:pPr algn="r"/>
            <a:r>
              <a:rPr lang="fr-FR" sz="2400" dirty="0">
                <a:latin typeface="Ink Free" panose="03080402000500000000" pitchFamily="66" charset="0"/>
              </a:rPr>
              <a:t>Quels principes sont essentiels au processus de CM ?</a:t>
            </a:r>
            <a:endParaRPr lang="en-US" sz="2400" dirty="0">
              <a:latin typeface="Ink Free" panose="03080402000500000000" pitchFamily="66" charset="0"/>
            </a:endParaRPr>
          </a:p>
        </p:txBody>
      </p:sp>
      <p:grpSp>
        <p:nvGrpSpPr>
          <p:cNvPr id="13" name="Groupe 12">
            <a:extLst>
              <a:ext uri="{FF2B5EF4-FFF2-40B4-BE49-F238E27FC236}">
                <a16:creationId xmlns:a16="http://schemas.microsoft.com/office/drawing/2014/main" id="{F78BD5A3-7C95-4B7B-B950-68131481C4AA}"/>
              </a:ext>
            </a:extLst>
          </p:cNvPr>
          <p:cNvGrpSpPr/>
          <p:nvPr/>
        </p:nvGrpSpPr>
        <p:grpSpPr>
          <a:xfrm rot="1415781">
            <a:off x="11045341" y="5664942"/>
            <a:ext cx="979340" cy="1040548"/>
            <a:chOff x="10883591" y="5571442"/>
            <a:chExt cx="979340" cy="1040548"/>
          </a:xfrm>
        </p:grpSpPr>
        <p:pic>
          <p:nvPicPr>
            <p:cNvPr id="14" name="Image 13">
              <a:extLst>
                <a:ext uri="{FF2B5EF4-FFF2-40B4-BE49-F238E27FC236}">
                  <a16:creationId xmlns:a16="http://schemas.microsoft.com/office/drawing/2014/main" id="{5E07854F-8427-4ED9-8E87-636A7990140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5" name="Graphique 14" descr="Point d’interrogation">
              <a:extLst>
                <a:ext uri="{FF2B5EF4-FFF2-40B4-BE49-F238E27FC236}">
                  <a16:creationId xmlns:a16="http://schemas.microsoft.com/office/drawing/2014/main" id="{4E6DD14E-3CA3-4692-8A41-8D01F2699E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9" name="Image 18">
            <a:extLst>
              <a:ext uri="{FF2B5EF4-FFF2-40B4-BE49-F238E27FC236}">
                <a16:creationId xmlns:a16="http://schemas.microsoft.com/office/drawing/2014/main" id="{D29DA38E-C4AE-4F90-B1CB-BF04790ED29A}"/>
              </a:ext>
            </a:extLst>
          </p:cNvPr>
          <p:cNvPicPr>
            <a:picLocks noChangeAspect="1"/>
          </p:cNvPicPr>
          <p:nvPr/>
        </p:nvPicPr>
        <p:blipFill>
          <a:blip r:embed="rId6"/>
          <a:stretch>
            <a:fillRect/>
          </a:stretch>
        </p:blipFill>
        <p:spPr>
          <a:xfrm>
            <a:off x="3121240" y="5512432"/>
            <a:ext cx="1045385" cy="978659"/>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BC42745-4BE7-40A5-9D62-5981B1335707}"/>
              </a:ext>
            </a:extLst>
          </p:cNvPr>
          <p:cNvSpPr>
            <a:spLocks noGrp="1"/>
          </p:cNvSpPr>
          <p:nvPr>
            <p:ph type="title"/>
          </p:nvPr>
        </p:nvSpPr>
        <p:spPr>
          <a:xfrm>
            <a:off x="1787855" y="220746"/>
            <a:ext cx="9565943" cy="1325563"/>
          </a:xfrm>
        </p:spPr>
        <p:txBody>
          <a:bodyPr/>
          <a:lstStyle/>
          <a:p>
            <a:r>
              <a:rPr lang="fr-FR" dirty="0"/>
              <a:t>Etapes de la gestion de cas</a:t>
            </a:r>
          </a:p>
        </p:txBody>
      </p:sp>
      <p:sp>
        <p:nvSpPr>
          <p:cNvPr id="6" name="Espace réservé du contenu 5">
            <a:extLst>
              <a:ext uri="{FF2B5EF4-FFF2-40B4-BE49-F238E27FC236}">
                <a16:creationId xmlns:a16="http://schemas.microsoft.com/office/drawing/2014/main" id="{89C7F45D-F5B3-423E-80EF-C6B00F81F43F}"/>
              </a:ext>
            </a:extLst>
          </p:cNvPr>
          <p:cNvSpPr>
            <a:spLocks noGrp="1"/>
          </p:cNvSpPr>
          <p:nvPr>
            <p:ph idx="1"/>
          </p:nvPr>
        </p:nvSpPr>
        <p:spPr>
          <a:xfrm>
            <a:off x="6908633" y="2855997"/>
            <a:ext cx="4969410" cy="2704849"/>
          </a:xfrm>
        </p:spPr>
        <p:txBody>
          <a:bodyPr/>
          <a:lstStyle/>
          <a:p>
            <a:r>
              <a:rPr lang="fr-FR" dirty="0">
                <a:latin typeface="HelveticaNeue-Light-Identity-H"/>
              </a:rPr>
              <a:t>Pas un processus linéaire</a:t>
            </a:r>
          </a:p>
          <a:p>
            <a:r>
              <a:rPr lang="fr-FR" dirty="0">
                <a:latin typeface="HelveticaNeue-Light-Identity-H"/>
              </a:rPr>
              <a:t>Etapes interconnectées</a:t>
            </a:r>
          </a:p>
          <a:p>
            <a:r>
              <a:rPr lang="fr-FR" dirty="0"/>
              <a:t>Répétition jusqu’à la clôture</a:t>
            </a:r>
          </a:p>
        </p:txBody>
      </p:sp>
      <p:pic>
        <p:nvPicPr>
          <p:cNvPr id="3" name="Image 2">
            <a:extLst>
              <a:ext uri="{FF2B5EF4-FFF2-40B4-BE49-F238E27FC236}">
                <a16:creationId xmlns:a16="http://schemas.microsoft.com/office/drawing/2014/main" id="{856500F4-7E33-4AFF-868E-E9AAE3A503CE}"/>
              </a:ext>
            </a:extLst>
          </p:cNvPr>
          <p:cNvPicPr>
            <a:picLocks noChangeAspect="1"/>
          </p:cNvPicPr>
          <p:nvPr/>
        </p:nvPicPr>
        <p:blipFill>
          <a:blip r:embed="rId3"/>
          <a:stretch>
            <a:fillRect/>
          </a:stretch>
        </p:blipFill>
        <p:spPr>
          <a:xfrm>
            <a:off x="8875890" y="4865988"/>
            <a:ext cx="1034895" cy="1389716"/>
          </a:xfrm>
          <a:prstGeom prst="rect">
            <a:avLst/>
          </a:prstGeom>
        </p:spPr>
      </p:pic>
      <p:pic>
        <p:nvPicPr>
          <p:cNvPr id="4" name="Image 3">
            <a:extLst>
              <a:ext uri="{FF2B5EF4-FFF2-40B4-BE49-F238E27FC236}">
                <a16:creationId xmlns:a16="http://schemas.microsoft.com/office/drawing/2014/main" id="{7D37C7CD-86B6-4D43-A51C-6E7FFDAA6481}"/>
              </a:ext>
            </a:extLst>
          </p:cNvPr>
          <p:cNvPicPr>
            <a:picLocks noChangeAspect="1"/>
          </p:cNvPicPr>
          <p:nvPr/>
        </p:nvPicPr>
        <p:blipFill rotWithShape="1">
          <a:blip r:embed="rId4"/>
          <a:srcRect t="5756"/>
          <a:stretch/>
        </p:blipFill>
        <p:spPr>
          <a:xfrm>
            <a:off x="1787854" y="1309243"/>
            <a:ext cx="5090557" cy="5328011"/>
          </a:xfrm>
          <a:prstGeom prst="rect">
            <a:avLst/>
          </a:prstGeom>
        </p:spPr>
      </p:pic>
    </p:spTree>
    <p:extLst>
      <p:ext uri="{BB962C8B-B14F-4D97-AF65-F5344CB8AC3E}">
        <p14:creationId xmlns:p14="http://schemas.microsoft.com/office/powerpoint/2010/main" val="187704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514013"/>
            <a:ext cx="6076521" cy="3381667"/>
          </a:xfrm>
        </p:spPr>
        <p:txBody>
          <a:bodyPr>
            <a:normAutofit fontScale="92500" lnSpcReduction="20000"/>
          </a:bodyPr>
          <a:lstStyle/>
          <a:p>
            <a:pPr marL="50800" indent="0" algn="ctr">
              <a:buNone/>
            </a:pPr>
            <a:r>
              <a:rPr lang="en-US" sz="2400" dirty="0">
                <a:solidFill>
                  <a:schemeClr val="bg2"/>
                </a:solidFill>
              </a:rPr>
              <a:t>“</a:t>
            </a:r>
            <a:r>
              <a:rPr lang="fr-FR" dirty="0"/>
              <a:t>Les familles et les enfants confrontés à des problèmes de protection de l’enfance en situation de crise humanitaire sont identifiés et bénéficient du soutien nécessaire adapté à leurs besoins par le biais de la gestion de cas individualisée, y compris un soutien individuel direct et une mise en relation avec les prestataires de services </a:t>
            </a:r>
            <a:r>
              <a:rPr lang="es-ES" dirty="0" err="1"/>
              <a:t>pertinents</a:t>
            </a:r>
            <a:r>
              <a:rPr lang="en-US" sz="2400" dirty="0"/>
              <a:t>.”</a:t>
            </a:r>
            <a:endParaRPr lang="fr-FR" sz="2400" dirty="0">
              <a:solidFill>
                <a:schemeClr val="bg2"/>
              </a:solidFill>
            </a:endParaRPr>
          </a:p>
        </p:txBody>
      </p:sp>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561926" y="2706052"/>
            <a:ext cx="5181600" cy="3144807"/>
          </a:xfrm>
        </p:spPr>
        <p:txBody>
          <a:bodyPr>
            <a:normAutofit fontScale="92500" lnSpcReduction="20000"/>
          </a:bodyPr>
          <a:lstStyle/>
          <a:p>
            <a:r>
              <a:rPr lang="en-US" dirty="0"/>
              <a:t>Existing and emerging formal and informal systems and structures -&gt; sustainability, effective transition </a:t>
            </a:r>
          </a:p>
          <a:p>
            <a:r>
              <a:rPr lang="en-US" dirty="0"/>
              <a:t>Based on </a:t>
            </a:r>
            <a:r>
              <a:rPr lang="en-US" dirty="0" err="1"/>
              <a:t>SoPs</a:t>
            </a:r>
            <a:endParaRPr lang="en-US" dirty="0"/>
          </a:p>
          <a:p>
            <a:r>
              <a:rPr lang="en-US" dirty="0"/>
              <a:t>Quality</a:t>
            </a:r>
          </a:p>
          <a:p>
            <a:r>
              <a:rPr lang="en-US" dirty="0"/>
              <a:t>Best Interest Procedures </a:t>
            </a:r>
          </a:p>
          <a:p>
            <a:endParaRPr lang="en-GB" dirty="0"/>
          </a:p>
        </p:txBody>
      </p:sp>
      <p:pic>
        <p:nvPicPr>
          <p:cNvPr id="3" name="Image 2">
            <a:extLst>
              <a:ext uri="{FF2B5EF4-FFF2-40B4-BE49-F238E27FC236}">
                <a16:creationId xmlns:a16="http://schemas.microsoft.com/office/drawing/2014/main" id="{A92A56A9-78CF-43D9-B30F-5C3E7738A46B}"/>
              </a:ext>
            </a:extLst>
          </p:cNvPr>
          <p:cNvPicPr>
            <a:picLocks noChangeAspect="1"/>
          </p:cNvPicPr>
          <p:nvPr/>
        </p:nvPicPr>
        <p:blipFill>
          <a:blip r:embed="rId3"/>
          <a:stretch>
            <a:fillRect/>
          </a:stretch>
        </p:blipFill>
        <p:spPr>
          <a:xfrm>
            <a:off x="2410109" y="538876"/>
            <a:ext cx="2149785" cy="574210"/>
          </a:xfrm>
          <a:prstGeom prst="rect">
            <a:avLst/>
          </a:prstGeom>
        </p:spPr>
      </p:pic>
      <p:pic>
        <p:nvPicPr>
          <p:cNvPr id="6" name="Image 5">
            <a:extLst>
              <a:ext uri="{FF2B5EF4-FFF2-40B4-BE49-F238E27FC236}">
                <a16:creationId xmlns:a16="http://schemas.microsoft.com/office/drawing/2014/main" id="{294E11EA-4E03-4066-8977-27390A5E327B}"/>
              </a:ext>
            </a:extLst>
          </p:cNvPr>
          <p:cNvPicPr>
            <a:picLocks noChangeAspect="1"/>
          </p:cNvPicPr>
          <p:nvPr/>
        </p:nvPicPr>
        <p:blipFill>
          <a:blip r:embed="rId4"/>
          <a:stretch>
            <a:fillRect/>
          </a:stretch>
        </p:blipFill>
        <p:spPr>
          <a:xfrm>
            <a:off x="2637950" y="4677819"/>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A04FF-02A1-40CC-9CC0-265AEF2D09BA}"/>
              </a:ext>
            </a:extLst>
          </p:cNvPr>
          <p:cNvSpPr>
            <a:spLocks noGrp="1"/>
          </p:cNvSpPr>
          <p:nvPr>
            <p:ph type="title"/>
          </p:nvPr>
        </p:nvSpPr>
        <p:spPr/>
        <p:txBody>
          <a:bodyPr/>
          <a:lstStyle/>
          <a:p>
            <a:r>
              <a:rPr lang="fr-FR" dirty="0"/>
              <a:t>Best </a:t>
            </a:r>
            <a:r>
              <a:rPr lang="fr-FR" dirty="0" err="1"/>
              <a:t>Interest</a:t>
            </a:r>
            <a:r>
              <a:rPr lang="fr-FR" dirty="0"/>
              <a:t> </a:t>
            </a:r>
            <a:r>
              <a:rPr lang="fr-FR" dirty="0" err="1"/>
              <a:t>Determination</a:t>
            </a:r>
            <a:endParaRPr lang="fr-FR" dirty="0"/>
          </a:p>
        </p:txBody>
      </p:sp>
      <p:pic>
        <p:nvPicPr>
          <p:cNvPr id="6" name="Espace réservé du contenu 5">
            <a:extLst>
              <a:ext uri="{FF2B5EF4-FFF2-40B4-BE49-F238E27FC236}">
                <a16:creationId xmlns:a16="http://schemas.microsoft.com/office/drawing/2014/main" id="{E8628245-AEA0-4BFA-AC72-06FCF9EF33D3}"/>
              </a:ext>
            </a:extLst>
          </p:cNvPr>
          <p:cNvPicPr>
            <a:picLocks noGrp="1" noChangeAspect="1"/>
          </p:cNvPicPr>
          <p:nvPr>
            <p:ph sz="half" idx="1"/>
          </p:nvPr>
        </p:nvPicPr>
        <p:blipFill>
          <a:blip r:embed="rId3"/>
          <a:stretch>
            <a:fillRect/>
          </a:stretch>
        </p:blipFill>
        <p:spPr>
          <a:xfrm>
            <a:off x="1456056" y="1950307"/>
            <a:ext cx="7351503" cy="4101972"/>
          </a:xfrm>
        </p:spPr>
      </p:pic>
      <p:pic>
        <p:nvPicPr>
          <p:cNvPr id="8" name="Espace réservé du contenu 7">
            <a:extLst>
              <a:ext uri="{FF2B5EF4-FFF2-40B4-BE49-F238E27FC236}">
                <a16:creationId xmlns:a16="http://schemas.microsoft.com/office/drawing/2014/main" id="{DF348437-08DA-4456-B6BC-BF64424E8FC5}"/>
              </a:ext>
            </a:extLst>
          </p:cNvPr>
          <p:cNvPicPr>
            <a:picLocks noGrp="1" noChangeAspect="1"/>
          </p:cNvPicPr>
          <p:nvPr>
            <p:ph sz="half" idx="2"/>
          </p:nvPr>
        </p:nvPicPr>
        <p:blipFill>
          <a:blip r:embed="rId4"/>
          <a:stretch>
            <a:fillRect/>
          </a:stretch>
        </p:blipFill>
        <p:spPr>
          <a:xfrm>
            <a:off x="10059521" y="4001293"/>
            <a:ext cx="1898748" cy="2673487"/>
          </a:xfrm>
        </p:spPr>
      </p:pic>
      <p:pic>
        <p:nvPicPr>
          <p:cNvPr id="5" name="Image 4">
            <a:extLst>
              <a:ext uri="{FF2B5EF4-FFF2-40B4-BE49-F238E27FC236}">
                <a16:creationId xmlns:a16="http://schemas.microsoft.com/office/drawing/2014/main" id="{1D07D15E-5CCD-42FD-B0E5-5A123757BD84}"/>
              </a:ext>
            </a:extLst>
          </p:cNvPr>
          <p:cNvPicPr>
            <a:picLocks noChangeAspect="1"/>
          </p:cNvPicPr>
          <p:nvPr/>
        </p:nvPicPr>
        <p:blipFill>
          <a:blip r:embed="rId5"/>
          <a:stretch>
            <a:fillRect/>
          </a:stretch>
        </p:blipFill>
        <p:spPr>
          <a:xfrm>
            <a:off x="9632837" y="2406644"/>
            <a:ext cx="853367" cy="900126"/>
          </a:xfrm>
          <a:prstGeom prst="rect">
            <a:avLst/>
          </a:prstGeom>
        </p:spPr>
      </p:pic>
    </p:spTree>
    <p:extLst>
      <p:ext uri="{BB962C8B-B14F-4D97-AF65-F5344CB8AC3E}">
        <p14:creationId xmlns:p14="http://schemas.microsoft.com/office/powerpoint/2010/main" val="4051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850E04FA-150E-1DD7-2225-B61308443022}"/>
              </a:ext>
            </a:extLst>
          </p:cNvPr>
          <p:cNvPicPr preferRelativeResize="0"/>
          <p:nvPr/>
        </p:nvPicPr>
        <p:blipFill>
          <a:blip r:embed="rId6">
            <a:alphaModFix/>
          </a:blip>
          <a:stretch>
            <a:fillRect/>
          </a:stretch>
        </p:blipFill>
        <p:spPr>
          <a:xfrm>
            <a:off x="9296325" y="2817116"/>
            <a:ext cx="3279798" cy="2370526"/>
          </a:xfrm>
          <a:prstGeom prst="rect">
            <a:avLst/>
          </a:prstGeom>
          <a:noFill/>
          <a:ln>
            <a:noFill/>
          </a:ln>
        </p:spPr>
      </p:pic>
    </p:spTree>
    <p:extLst>
      <p:ext uri="{BB962C8B-B14F-4D97-AF65-F5344CB8AC3E}">
        <p14:creationId xmlns:p14="http://schemas.microsoft.com/office/powerpoint/2010/main" val="2304582952"/>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6619</TotalTime>
  <Words>3833</Words>
  <Application>Microsoft Office PowerPoint</Application>
  <PresentationFormat>Widescreen</PresentationFormat>
  <Paragraphs>187</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HelveticaNeue-Light-Identity-H</vt:lpstr>
      <vt:lpstr>Helvetica Neue</vt:lpstr>
      <vt:lpstr>Ink Free</vt:lpstr>
      <vt:lpstr>Arial</vt:lpstr>
      <vt:lpstr>HelveticaNeue-Roman-Identity-H</vt:lpstr>
      <vt:lpstr>Symbol</vt:lpstr>
      <vt:lpstr>CMSY9</vt:lpstr>
      <vt:lpstr>Calibri</vt:lpstr>
      <vt:lpstr>Wingdings</vt:lpstr>
      <vt:lpstr>Times New Roman</vt:lpstr>
      <vt:lpstr>Office Theme</vt:lpstr>
      <vt:lpstr>Standards Minimums pour la Protection de l’Enfance dans l’Action Humanitaire. - SMPE -</vt:lpstr>
      <vt:lpstr>But des Standards </vt:lpstr>
      <vt:lpstr>PowerPoint Presentation</vt:lpstr>
      <vt:lpstr>Intro générale au Standard 18</vt:lpstr>
      <vt:lpstr>Etapes de la gestion de cas</vt:lpstr>
      <vt:lpstr>PowerPoint Presentation</vt:lpstr>
      <vt:lpstr>Best Interest Determination</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186</cp:revision>
  <dcterms:created xsi:type="dcterms:W3CDTF">2017-12-20T18:51:03Z</dcterms:created>
  <dcterms:modified xsi:type="dcterms:W3CDTF">2022-12-06T05:58:56Z</dcterms:modified>
</cp:coreProperties>
</file>