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1"/>
  </p:notesMasterIdLst>
  <p:sldIdLst>
    <p:sldId id="285" r:id="rId2"/>
    <p:sldId id="292" r:id="rId3"/>
    <p:sldId id="293" r:id="rId4"/>
    <p:sldId id="259" r:id="rId5"/>
    <p:sldId id="260" r:id="rId6"/>
    <p:sldId id="261" r:id="rId7"/>
    <p:sldId id="262" r:id="rId8"/>
    <p:sldId id="294" r:id="rId9"/>
    <p:sldId id="295"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h6TR1lIZriMVkrnjHKbgXXxvbbi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98"/>
    <p:restoredTop sz="88980" autoAdjust="0"/>
  </p:normalViewPr>
  <p:slideViewPr>
    <p:cSldViewPr snapToGrid="0">
      <p:cViewPr varScale="1">
        <p:scale>
          <a:sx n="109" d="100"/>
          <a:sy n="109" d="100"/>
        </p:scale>
        <p:origin x="880" y="184"/>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customschemas.google.com/relationships/presentationmetadata" Target="metadata"/><Relationship Id="rId5" Type="http://schemas.openxmlformats.org/officeDocument/2006/relationships/slide" Target="slides/slide4.xml"/><Relationship Id="rId28"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file:///C:/Users/Caudy/Desktop/CPMS%20ref%20group%20comments/CPMS%20complete%20for%20final%20delivery%20with%20ref%20group%20comments%20included.docx#_meukdy"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file:///C:/Users/Caudy/Desktop/CPMS%20ref%20group%20comments/CPMS%20complete%20for%20final%20delivery%20with%20ref%20group%20comments%20included.docx#_3fwokq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refworld.org/docid/5c18d7254.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lvl="0" indent="0" algn="r" rtl="0">
              <a:spcBef>
                <a:spcPts val="0"/>
              </a:spcBef>
              <a:spcAft>
                <a:spcPts val="0"/>
              </a:spcAft>
              <a:buNone/>
            </a:pPr>
            <a:r>
              <a:rPr lang="ar" b="1" dirty="0"/>
              <a:t>للميسّرين:</a:t>
            </a:r>
            <a:endParaRPr lang="en-US" dirty="0"/>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تتوجّه هذه الإحاطة إلى </a:t>
            </a:r>
            <a:r>
              <a:rPr lang="ar-SA" sz="1800" u="sng" dirty="0">
                <a:effectLst/>
                <a:latin typeface="Calibri" panose="020F0502020204030204" pitchFamily="34" charset="0"/>
                <a:ea typeface="MS Mincho" panose="02020609040205080304" pitchFamily="49" charset="-128"/>
                <a:cs typeface="Arial" panose="020B0604020202020204" pitchFamily="34" charset="0"/>
              </a:rPr>
              <a:t>أيّ مستخدم محتمل</a:t>
            </a:r>
            <a:r>
              <a:rPr lang="ar-SA" sz="1800" dirty="0">
                <a:effectLst/>
                <a:latin typeface="Calibri" panose="020F0502020204030204" pitchFamily="34" charset="0"/>
                <a:ea typeface="MS Mincho" panose="02020609040205080304" pitchFamily="49" charset="-128"/>
                <a:cs typeface="Arial" panose="020B0604020202020204" pitchFamily="34" charset="0"/>
              </a:rPr>
              <a:t> للمعايير الدنيا لحماية الطفل</a:t>
            </a:r>
            <a:r>
              <a:rPr lang="ar-LB" sz="1800" dirty="0">
                <a:effectLst/>
                <a:latin typeface="Calibri" panose="020F0502020204030204" pitchFamily="34" charset="0"/>
                <a:ea typeface="MS Mincho" panose="02020609040205080304" pitchFamily="49" charset="-128"/>
                <a:cs typeface="Arial" panose="020B0604020202020204" pitchFamily="34" charset="0"/>
              </a:rPr>
              <a:t>. </a:t>
            </a:r>
            <a:r>
              <a:rPr lang="ar-SA" sz="1800" dirty="0">
                <a:effectLst/>
                <a:latin typeface="Calibri" panose="020F0502020204030204" pitchFamily="34" charset="0"/>
                <a:ea typeface="MS Mincho" panose="02020609040205080304" pitchFamily="49" charset="-128"/>
                <a:cs typeface="Arial" panose="020B0604020202020204" pitchFamily="34" charset="0"/>
              </a:rPr>
              <a:t>وهي موجّهة بشكل أساسي إلى</a:t>
            </a:r>
            <a:r>
              <a:rPr lang="ar-LB" sz="1800" dirty="0">
                <a:effectLst/>
                <a:latin typeface="Calibri" panose="020F0502020204030204" pitchFamily="34" charset="0"/>
                <a:ea typeface="MS Mincho" panose="02020609040205080304" pitchFamily="49" charset="-128"/>
                <a:cs typeface="Arial" panose="020B0604020202020204" pitchFamily="34" charset="0"/>
              </a:rPr>
              <a:t> الموّظفين</a:t>
            </a:r>
            <a:r>
              <a:rPr lang="ar-SA" sz="1800" dirty="0">
                <a:effectLst/>
                <a:latin typeface="Calibri" panose="020F0502020204030204" pitchFamily="34" charset="0"/>
                <a:ea typeface="MS Mincho" panose="02020609040205080304" pitchFamily="49" charset="-128"/>
                <a:cs typeface="Arial" panose="020B0604020202020204" pitchFamily="34" charset="0"/>
              </a:rPr>
              <a:t> العاملين في مجال حماية الطفل، لذلك، فكّروا في توسيع إطار بعض الأسئلة أو إعطاء تفاصيل أكثر، في حال انضمّ إليكم زملاء من قطاعات أخرى.</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نفترض أنّ كلّ مجموعة ستتألّف من 20 شخصًا تقريبًا، وأنّ جميع الحاضرين في القاعة يعرفون بعضهم البعض (ربّما يكونون زملاء من وكالتكم أو من مجموعة تنسيق حماية الطفل). إذا كانوا لا يعرفون بعضهم البعض، أضيفوا 5 دقائق للتعارف السريع.</a:t>
            </a: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LB" sz="1800" dirty="0">
                <a:effectLst/>
                <a:latin typeface="Calibri" panose="020F0502020204030204" pitchFamily="34" charset="0"/>
                <a:ea typeface="MS Mincho" panose="02020609040205080304" pitchFamily="49" charset="-128"/>
                <a:cs typeface="Arial" panose="020B0604020202020204" pitchFamily="34" charset="0"/>
              </a:rPr>
              <a:t>حضروا: لوح</a:t>
            </a:r>
            <a:r>
              <a:rPr lang="ar-SA" sz="1800" dirty="0">
                <a:effectLst/>
                <a:latin typeface="Calibri" panose="020F0502020204030204" pitchFamily="34" charset="0"/>
                <a:ea typeface="MS Mincho" panose="02020609040205080304" pitchFamily="49" charset="-128"/>
                <a:cs typeface="Arial" panose="020B0604020202020204" pitchFamily="34" charset="0"/>
              </a:rPr>
              <a:t> قلاّب </a:t>
            </a:r>
            <a:r>
              <a:rPr lang="ar-LB" sz="1800" dirty="0">
                <a:effectLst/>
                <a:latin typeface="Calibri" panose="020F0502020204030204" pitchFamily="34" charset="0"/>
                <a:ea typeface="MS Mincho" panose="02020609040205080304" pitchFamily="49" charset="-128"/>
                <a:cs typeface="Arial" panose="020B0604020202020204" pitchFamily="34" charset="0"/>
              </a:rPr>
              <a:t>ي</a:t>
            </a:r>
            <a:r>
              <a:rPr lang="ar-SA" sz="1800" dirty="0">
                <a:effectLst/>
                <a:latin typeface="Calibri" panose="020F0502020204030204" pitchFamily="34" charset="0"/>
                <a:ea typeface="MS Mincho" panose="02020609040205080304" pitchFamily="49" charset="-128"/>
                <a:cs typeface="Arial" panose="020B0604020202020204" pitchFamily="34" charset="0"/>
              </a:rPr>
              <a:t>بيّن </a:t>
            </a:r>
            <a:r>
              <a:rPr lang="ar-SA" sz="1800" b="1" dirty="0">
                <a:effectLst/>
                <a:latin typeface="Calibri" panose="020F0502020204030204" pitchFamily="34" charset="0"/>
                <a:ea typeface="MS Mincho" panose="02020609040205080304" pitchFamily="49" charset="-128"/>
                <a:cs typeface="Arial" panose="020B0604020202020204" pitchFamily="34" charset="0"/>
              </a:rPr>
              <a:t>أهداف</a:t>
            </a:r>
            <a:r>
              <a:rPr lang="ar-SA" sz="1800" dirty="0">
                <a:effectLst/>
                <a:latin typeface="Calibri" panose="020F0502020204030204" pitchFamily="34" charset="0"/>
                <a:ea typeface="MS Mincho" panose="02020609040205080304" pitchFamily="49" charset="-128"/>
                <a:cs typeface="Arial" panose="020B0604020202020204" pitchFamily="34" charset="0"/>
              </a:rPr>
              <a:t> الجلسة </a:t>
            </a:r>
            <a:endParaRPr lang="ar-LB" sz="1800" b="0" i="0" dirty="0">
              <a:solidFill>
                <a:srgbClr val="1B2733"/>
              </a:solidFill>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b="0" i="0" dirty="0">
              <a:solidFill>
                <a:srgbClr val="1B2733"/>
              </a:solidFill>
              <a:effectLst/>
              <a:latin typeface="Calibri" panose="020F0502020204030204" pitchFamily="34" charset="0"/>
              <a:cs typeface="Calibri" panose="020F0502020204030204" pitchFamily="34" charset="0"/>
            </a:endParaRPr>
          </a:p>
          <a:p>
            <a:pPr marL="0" lvl="0" indent="0" algn="r" rtl="0">
              <a:spcBef>
                <a:spcPts val="0"/>
              </a:spcBef>
              <a:spcAft>
                <a:spcPts val="0"/>
              </a:spcAft>
              <a:buNone/>
            </a:pPr>
            <a:r>
              <a:rPr lang="ar" b="0" i="0" dirty="0">
                <a:solidFill>
                  <a:srgbClr val="1B2733"/>
                </a:solidFill>
                <a:effectLst/>
                <a:latin typeface="Calibri" panose="020F0502020204030204" pitchFamily="34" charset="0"/>
                <a:cs typeface="Calibri" panose="020F0502020204030204" pitchFamily="34" charset="0"/>
              </a:rPr>
              <a:t>في نهاية هذه الجلسة، سيكون المشاركون قادرين على:</a:t>
            </a:r>
            <a:endParaRPr lang="en-US" dirty="0">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وصف محتوى </a:t>
            </a:r>
            <a:r>
              <a:rPr lang="ar-LB" b="0" i="0" dirty="0">
                <a:solidFill>
                  <a:srgbClr val="1B2733"/>
                </a:solidFill>
                <a:effectLst/>
                <a:latin typeface="Calibri" panose="020F0502020204030204" pitchFamily="34" charset="0"/>
                <a:cs typeface="Calibri" panose="020F0502020204030204" pitchFamily="34" charset="0"/>
              </a:rPr>
              <a:t>المعيار 18</a:t>
            </a:r>
          </a:p>
          <a:p>
            <a:pPr marL="171450" lvl="0" indent="-171450" algn="r" rtl="1">
              <a:spcBef>
                <a:spcPts val="0"/>
              </a:spcBef>
              <a:spcAft>
                <a:spcPts val="0"/>
              </a:spcAft>
              <a:buClr>
                <a:schemeClr val="dk1"/>
              </a:buClr>
              <a:buSzPts val="1200"/>
              <a:buFont typeface="Arial"/>
              <a:buChar char="•"/>
            </a:pPr>
            <a:r>
              <a:rPr lang="ar-LB" b="0" i="0" dirty="0">
                <a:solidFill>
                  <a:srgbClr val="1B2733"/>
                </a:solidFill>
                <a:effectLst/>
                <a:latin typeface="Calibri" panose="020F0502020204030204" pitchFamily="34" charset="0"/>
                <a:cs typeface="Calibri" panose="020F0502020204030204" pitchFamily="34" charset="0"/>
              </a:rPr>
              <a:t>شرح وتشارك الرسائل الأساسية</a:t>
            </a:r>
            <a:endParaRPr lang="ar"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تبيان كيف ولماذا نستخدم الدليل</a:t>
            </a:r>
          </a:p>
          <a:p>
            <a:pPr marL="0" lvl="0" indent="0" algn="r" rtl="0">
              <a:spcBef>
                <a:spcPts val="0"/>
              </a:spcBef>
              <a:spcAft>
                <a:spcPts val="0"/>
              </a:spcAft>
              <a:buClr>
                <a:schemeClr val="dk1"/>
              </a:buClr>
              <a:buSzPts val="1200"/>
              <a:buFont typeface="Arial"/>
              <a:buNone/>
            </a:pPr>
            <a:endParaRPr lang="en-US" b="1" dirty="0"/>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ar" dirty="0"/>
              <a:t>ملاحظة: إذا كنتم قد عقدتم أصلاً جلسة عن ركيزة (ركائز)،</a:t>
            </a:r>
            <a:r>
              <a:rPr lang="ar-LB" dirty="0"/>
              <a:t> أو مبادئ، أو معيار (معايير)</a:t>
            </a:r>
            <a:r>
              <a:rPr lang="ar" dirty="0"/>
              <a:t> </a:t>
            </a:r>
            <a:r>
              <a:rPr lang="ar-LB" dirty="0"/>
              <a:t>أخرى، ف</a:t>
            </a:r>
            <a:r>
              <a:rPr lang="ar" dirty="0"/>
              <a:t>تخطّوا الشريحتَين</a:t>
            </a:r>
            <a:r>
              <a:rPr lang="ar-LB"/>
              <a:t> </a:t>
            </a:r>
            <a:r>
              <a:rPr lang="ar"/>
              <a:t>2 </a:t>
            </a:r>
            <a:r>
              <a:rPr lang="ar-LB" dirty="0"/>
              <a:t>و9</a:t>
            </a:r>
            <a:endParaRPr lang="ar" dirty="0"/>
          </a:p>
          <a:p>
            <a:pPr algn="r" rtl="0"/>
            <a:endParaRPr lang="fr-FR" b="1" dirty="0"/>
          </a:p>
          <a:p>
            <a:pPr algn="r" rtl="1"/>
            <a:r>
              <a:rPr lang="ar" b="1" dirty="0"/>
              <a:t>نصيحة: الشرائح متحرّكة </a:t>
            </a:r>
            <a:r>
              <a:rPr lang="ar" dirty="0"/>
              <a:t>- مع كلّ نقرة تنقرونها، س</a:t>
            </a:r>
            <a:r>
              <a:rPr lang="ar-LB" dirty="0"/>
              <a:t>ي</a:t>
            </a:r>
            <a:r>
              <a:rPr lang="ar" dirty="0"/>
              <a:t>ظهر </a:t>
            </a:r>
            <a:r>
              <a:rPr lang="ar-LB" dirty="0"/>
              <a:t>عدد من</a:t>
            </a:r>
            <a:r>
              <a:rPr lang="ar" dirty="0"/>
              <a:t> </a:t>
            </a:r>
            <a:r>
              <a:rPr lang="ar-LB" dirty="0"/>
              <a:t>ال</a:t>
            </a:r>
            <a:r>
              <a:rPr lang="ar" dirty="0"/>
              <a:t>كلمات، أو عنوان، أو صورة على الشريحة. </a:t>
            </a:r>
          </a:p>
          <a:p>
            <a:pPr algn="r" rtl="1"/>
            <a:r>
              <a:rPr lang="ar" dirty="0"/>
              <a:t>اقرأوا الملاحظات الملائمة من الملاحظات للميسّرين، قبل أن تعرضوا المحتوى التالي، كي يتسنّى للمشاركين الوقت حتّى يستوعبوا ما تقولونه، و</a:t>
            </a:r>
            <a:r>
              <a:rPr lang="ar-LB" dirty="0"/>
              <a:t>ا</a:t>
            </a:r>
            <a:r>
              <a:rPr lang="ar" dirty="0"/>
              <a:t>قرأوا كلّ نقطة على حدة. </a:t>
            </a:r>
          </a:p>
        </p:txBody>
      </p:sp>
      <p:sp>
        <p:nvSpPr>
          <p:cNvPr id="4" name="Espace réservé du numéro de diapositive 3"/>
          <p:cNvSpPr>
            <a:spLocks noGrp="1"/>
          </p:cNvSpPr>
          <p:nvPr>
            <p:ph type="sldNum" sz="quarter" idx="5"/>
          </p:nvPr>
        </p:nvSpPr>
        <p:spPr/>
        <p:txBody>
          <a:bodyPr rtlCol="1"/>
          <a:lstStyle/>
          <a:p>
            <a:pPr rtl="1"/>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LB" dirty="0"/>
              <a:t>إن </a:t>
            </a:r>
            <a:r>
              <a:rPr lang="ar" dirty="0"/>
              <a:t>الجهات المانحة، والحكومات المحلّية، </a:t>
            </a:r>
            <a:r>
              <a:rPr lang="ar-LB" dirty="0"/>
              <a:t>والزملاء من القطاعات الأخرى، </a:t>
            </a:r>
            <a:r>
              <a:rPr lang="ar" dirty="0"/>
              <a:t>وكذلك المستفيدون من خدماتنا</a:t>
            </a:r>
            <a:r>
              <a:rPr lang="ar-LB" dirty="0"/>
              <a:t>، يريدون</a:t>
            </a:r>
            <a:r>
              <a:rPr lang="ar" dirty="0"/>
              <a:t> أن يعرفوا ما الذي نفعله ولماذا.  وعليه، فإنّ المعايير الدنيا لحماية الطفل هي وثيقتنا المرجعية. ف</a:t>
            </a:r>
            <a:r>
              <a:rPr lang="ar-LB" dirty="0"/>
              <a:t>هذه </a:t>
            </a:r>
            <a:r>
              <a:rPr lang="ar" dirty="0"/>
              <a:t>المعايير تمثّل الطريقة الأساسية لتفعيل حقوق الأطفال أو جعلها </a:t>
            </a:r>
            <a:r>
              <a:rPr lang="ar-LB" dirty="0"/>
              <a:t>فعلية</a:t>
            </a:r>
            <a:r>
              <a:rPr lang="ar" dirty="0"/>
              <a:t> </a:t>
            </a:r>
            <a:r>
              <a:rPr lang="ar-LB" dirty="0"/>
              <a:t>في ممارسة </a:t>
            </a:r>
            <a:r>
              <a:rPr lang="ar" dirty="0"/>
              <a:t>الاستجابة الإنسانية. </a:t>
            </a:r>
            <a:endParaRPr dirty="0"/>
          </a:p>
          <a:p>
            <a:pPr marL="0" lvl="0" indent="0" algn="r" rtl="1">
              <a:spcBef>
                <a:spcPts val="0"/>
              </a:spcBef>
              <a:spcAft>
                <a:spcPts val="0"/>
              </a:spcAft>
              <a:buNone/>
            </a:pPr>
            <a:endParaRPr dirty="0"/>
          </a:p>
          <a:p>
            <a:pPr marL="0" lvl="0" indent="0" algn="r" rtl="1">
              <a:lnSpc>
                <a:spcPct val="115000"/>
              </a:lnSpc>
              <a:spcBef>
                <a:spcPts val="0"/>
              </a:spcBef>
              <a:spcAft>
                <a:spcPts val="0"/>
              </a:spcAft>
              <a:buSzPts val="1100"/>
              <a:buNone/>
            </a:pPr>
            <a:r>
              <a:rPr lang="ar" dirty="0"/>
              <a:t>وهي أداة تعاونية، مشتركة بين الوكالات، تؤمّن الرابط مع المبادرات الأخرى مثل المعيار الإنساني الأساسي، وإنسباير، ومعايير الدمج الإنساني</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حيثما كان ذلك ملائمًا، تماشت المعايير الدنيا لحماية الطفل مع استراتيجيات إنسباير السبع لإنهاء العنف ضد الأطفال - في الواقع، تنتشر رموز هذه المبادرة في الوثيقة بكاملها.  بالإضافة إلى ذلك، يتمّ تسليط الضوء على المعيار الإنساني الأساسي </a:t>
            </a:r>
            <a:r>
              <a:rPr lang="ar-LB" dirty="0"/>
              <a:t>حول</a:t>
            </a:r>
            <a:r>
              <a:rPr lang="ar-LB" baseline="0" dirty="0"/>
              <a:t> ا</a:t>
            </a:r>
            <a:r>
              <a:rPr lang="ar" dirty="0"/>
              <a:t>لجودة والمساءلة في المقدّمة، ثمّ يتكرّر ذكره على امتداد الدليل. </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LB" dirty="0"/>
              <a:t>التكييف وفقًا للسياق </a:t>
            </a:r>
            <a:r>
              <a:rPr lang="ar" dirty="0"/>
              <a:t>أمر محبَّذ ويمكنه أن يخلق تبنّيًا للمعايير على جميع المستويات. فهو يخلق فهمًا أعمق لحماية الطفل في السياق المحدّد بالنسبة إلى مجموعة واسعة من الجهات الفاعلة. وعليه، نشجّع مجموعات التنسيق الوطنية على اعتماد المعايير الدنيا لحماية الطفل. الرجاء أن تطرحوا موضوع اعتماد المعايير مع الزملاء </a:t>
            </a:r>
            <a:r>
              <a:rPr lang="ar-LB" dirty="0"/>
              <a:t>على المستوى ال</a:t>
            </a:r>
            <a:r>
              <a:rPr lang="ar" dirty="0"/>
              <a:t>محلّي، ثمّ اطلبوا التوجيهات من الفريق العالمي للمعايير الدنيا لحماية الطفل. للمزيد من المعلومات، الرجاء مشاهدة الفيديو حو</a:t>
            </a:r>
            <a:r>
              <a:rPr lang="ar-LB" dirty="0"/>
              <a:t>ل التكييف وفقًا للسياق </a:t>
            </a:r>
            <a:r>
              <a:rPr lang="ar" dirty="0"/>
              <a:t>على قناة اليوتيوب الخاصّة بالتحالف.</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المربّع: تهدف المعايير الدنيا لحماية الطفل إلى تحسين جودة ومساءلة برامجنا وإلى زيادة التأثير على حماية الأطفال ورفاههم في العمل الإنساني (في جميع السياقات)، من خلال إرساء مبادئ</a:t>
            </a:r>
            <a:r>
              <a:rPr lang="ar-LB" dirty="0"/>
              <a:t>،</a:t>
            </a:r>
            <a:r>
              <a:rPr lang="ar" dirty="0"/>
              <a:t> وأدلّة، وعمليات وقاية، وأهداف مشتركة.  فهي توفّر مجموعة من الممارسات الجيّدة والدروس المستفادة حتّى الآن.</a:t>
            </a:r>
            <a:endParaRPr dirty="0"/>
          </a:p>
          <a:p>
            <a:pPr marL="0" lvl="0" indent="0" algn="l" rtl="1">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87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endParaRPr lang="en-US" dirty="0"/>
          </a:p>
          <a:p>
            <a:pPr marL="0" lvl="0" indent="0" algn="r" rtl="1">
              <a:spcBef>
                <a:spcPts val="0"/>
              </a:spcBef>
              <a:spcAft>
                <a:spcPts val="0"/>
              </a:spcAft>
              <a:buNone/>
            </a:pPr>
            <a:r>
              <a:rPr lang="ar" dirty="0"/>
              <a:t>هذه لمحة عامّة عن هيكلية المعايير الدنيا لحماية الطفل: فهي تتألّف من 28 معيارًا </a:t>
            </a:r>
            <a:r>
              <a:rPr lang="ar-LB" dirty="0"/>
              <a:t>ضمن </a:t>
            </a:r>
            <a:r>
              <a:rPr lang="ar" dirty="0"/>
              <a:t>4 ركائز، ومن 10 مبادئ لحماية الطفل في العمل الإنساني موزّعة في الدليل بكامله. </a:t>
            </a:r>
          </a:p>
          <a:p>
            <a:pPr marL="0" lvl="0" indent="0" algn="r" rtl="1">
              <a:spcBef>
                <a:spcPts val="0"/>
              </a:spcBef>
              <a:spcAft>
                <a:spcPts val="0"/>
              </a:spcAft>
              <a:buNone/>
            </a:pPr>
            <a:r>
              <a:rPr lang="ar" dirty="0"/>
              <a:t>يمكنكم أن تجدوا هذه اللمحة العامّة في نهاية دليل المعايير الدنيا لحماية الطفل أو في نسخة الدليل على الإنترنت. فهذه طريقة عملية كي تجدوا بسرعة موضوعًا محدّدًا في الدليل.</a:t>
            </a:r>
          </a:p>
          <a:p>
            <a:pPr marL="0" lvl="0" indent="0" algn="r" rtl="1">
              <a:spcBef>
                <a:spcPts val="0"/>
              </a:spcBef>
              <a:spcAft>
                <a:spcPts val="0"/>
              </a:spcAft>
              <a:buNone/>
            </a:pPr>
            <a:endParaRPr lang="en-US"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dirty="0"/>
              <a:t>يركّز هذا العرض على </a:t>
            </a:r>
            <a:r>
              <a:rPr lang="ar-LB" dirty="0"/>
              <a:t>المعيار 18: إدارة الحالات</a:t>
            </a:r>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453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a:buChar char="•"/>
              <a:tabLst/>
              <a:defRPr/>
            </a:pPr>
            <a:r>
              <a:rPr lang="ar-LB" dirty="0"/>
              <a:t>يشكل هذا المعيار جزءًا من الركيزة 3 من المعايير المتعلقة بتطوير استراتيجيات ونُهُج وتدخلات ملائمة للوقاية من والاستجابة لمخاطر حماية الطفل </a:t>
            </a:r>
            <a:r>
              <a:rPr lang="ar-SA" sz="1200" dirty="0">
                <a:effectLst/>
                <a:ea typeface="Calibri" panose="020F0502020204030204" pitchFamily="34" charset="0"/>
                <a:cs typeface="Simplified Arabic" panose="02020603050405020304" pitchFamily="18" charset="-78"/>
              </a:rPr>
              <a:t>المُبيَّنة في </a:t>
            </a:r>
            <a:r>
              <a:rPr lang="ar-SA" sz="1200" u="sng" dirty="0">
                <a:solidFill>
                  <a:srgbClr val="0563C1"/>
                </a:solidFill>
                <a:effectLst/>
                <a:ea typeface="Calibri" panose="020F0502020204030204" pitchFamily="34" charset="0"/>
                <a:cs typeface="Simplified Arabic" panose="02020603050405020304" pitchFamily="18" charset="-78"/>
                <a:hlinkClick r:id="rId3"/>
              </a:rPr>
              <a:t>الركيزة 2</a:t>
            </a:r>
            <a:r>
              <a:rPr lang="ar-LB" dirty="0"/>
              <a:t>. </a:t>
            </a:r>
            <a:r>
              <a:rPr lang="ar-SA" sz="1200" dirty="0">
                <a:effectLst/>
                <a:ea typeface="Calibri" panose="020F0502020204030204" pitchFamily="34" charset="0"/>
                <a:cs typeface="Simplified Arabic" panose="02020603050405020304" pitchFamily="18" charset="-78"/>
              </a:rPr>
              <a:t>وتمّ إعداد الركيزة 3 لتعكس التفكير الموجود في النموذج الاجتماعي الإيكولوجي، وهي تتوافق، عندما يكون ذلك ملائمًا، مع استراتيجيات</a:t>
            </a:r>
            <a:r>
              <a:rPr lang="ar-LB" sz="1200" dirty="0">
                <a:effectLst/>
                <a:ea typeface="Calibri" panose="020F0502020204030204" pitchFamily="34" charset="0"/>
                <a:cs typeface="Simplified Arabic" panose="02020603050405020304" pitchFamily="18" charset="-78"/>
              </a:rPr>
              <a:t> إنسباير، وتبني على </a:t>
            </a:r>
            <a:r>
              <a:rPr lang="ar-SA" sz="1200" dirty="0">
                <a:effectLst/>
                <a:ea typeface="Calibri" panose="020F0502020204030204" pitchFamily="34" charset="0"/>
                <a:cs typeface="Simplified Arabic" panose="02020603050405020304" pitchFamily="18" charset="-78"/>
              </a:rPr>
              <a:t>استراتيجيات</a:t>
            </a:r>
            <a:r>
              <a:rPr lang="ar-LB" sz="1200" dirty="0">
                <a:effectLst/>
                <a:ea typeface="Calibri" panose="020F0502020204030204" pitchFamily="34" charset="0"/>
                <a:cs typeface="Simplified Arabic" panose="02020603050405020304" pitchFamily="18" charset="-78"/>
              </a:rPr>
              <a:t>هما</a:t>
            </a:r>
            <a:r>
              <a:rPr lang="ar-SA" sz="1200" dirty="0">
                <a:effectLst/>
                <a:ea typeface="Calibri" panose="020F0502020204030204" pitchFamily="34" charset="0"/>
                <a:cs typeface="Simplified Arabic" panose="02020603050405020304" pitchFamily="18" charset="-78"/>
              </a:rPr>
              <a:t> </a:t>
            </a:r>
            <a:r>
              <a:rPr lang="ar-LB" sz="1200" dirty="0">
                <a:effectLst/>
                <a:ea typeface="Calibri" panose="020F0502020204030204" pitchFamily="34" charset="0"/>
                <a:cs typeface="Simplified Arabic" panose="02020603050405020304" pitchFamily="18" charset="-78"/>
              </a:rPr>
              <a:t>ال</a:t>
            </a:r>
            <a:r>
              <a:rPr lang="ar-SA" sz="1200" dirty="0">
                <a:effectLst/>
                <a:ea typeface="Calibri" panose="020F0502020204030204" pitchFamily="34" charset="0"/>
                <a:cs typeface="Simplified Arabic" panose="02020603050405020304" pitchFamily="18" charset="-78"/>
              </a:rPr>
              <a:t>قائمة على الأدلّة لمنع العنف ضدّ الأطفال </a:t>
            </a:r>
            <a:r>
              <a:rPr lang="ar-LB" sz="1200" dirty="0">
                <a:effectLst/>
                <a:ea typeface="Calibri" panose="020F0502020204030204" pitchFamily="34" charset="0"/>
                <a:cs typeface="Simplified Arabic" panose="02020603050405020304" pitchFamily="18" charset="-78"/>
              </a:rPr>
              <a:t>. ولهذا السبب، نجد الرمز في الزاوية. </a:t>
            </a:r>
            <a:r>
              <a:rPr lang="ar-SA" sz="1200" dirty="0">
                <a:effectLst/>
                <a:ea typeface="Calibri" panose="020F0502020204030204" pitchFamily="34" charset="0"/>
                <a:cs typeface="Simplified Arabic" panose="02020603050405020304" pitchFamily="18" charset="-78"/>
              </a:rPr>
              <a:t>وتعتمد حزمة</a:t>
            </a:r>
            <a:r>
              <a:rPr lang="ar-LB" sz="1200" dirty="0">
                <a:effectLst/>
                <a:ea typeface="Calibri" panose="020F0502020204030204" pitchFamily="34" charset="0"/>
                <a:cs typeface="Simplified Arabic" panose="02020603050405020304" pitchFamily="18" charset="-78"/>
              </a:rPr>
              <a:t> إنسباير</a:t>
            </a:r>
            <a:r>
              <a:rPr lang="ar-SA" sz="1200" dirty="0">
                <a:effectLst/>
                <a:ea typeface="Calibri" panose="020F0502020204030204" pitchFamily="34" charset="0"/>
                <a:cs typeface="Simplified Arabic" panose="02020603050405020304" pitchFamily="18" charset="-78"/>
              </a:rPr>
              <a:t> غاية مشابهة</a:t>
            </a:r>
            <a:r>
              <a:rPr lang="ar-SY" sz="1200" dirty="0">
                <a:effectLst/>
                <a:ea typeface="Calibri" panose="020F0502020204030204" pitchFamily="34" charset="0"/>
                <a:cs typeface="Simplified Arabic" panose="02020603050405020304" pitchFamily="18" charset="-78"/>
              </a:rPr>
              <a:t>: </a:t>
            </a:r>
            <a:r>
              <a:rPr lang="ar-SA" sz="1200" dirty="0">
                <a:effectLst/>
                <a:ea typeface="Calibri" panose="020F0502020204030204" pitchFamily="34" charset="0"/>
                <a:cs typeface="Simplified Arabic" panose="02020603050405020304" pitchFamily="18" charset="-78"/>
              </a:rPr>
              <a:t>استراتيجيات قائمة على الأدلّة لمنع العنف ضدّ الأطفال</a:t>
            </a:r>
            <a:r>
              <a:rPr lang="ar-LB" sz="1200" dirty="0">
                <a:effectLst/>
                <a:ea typeface="Calibri" panose="020F0502020204030204" pitchFamily="34" charset="0"/>
                <a:cs typeface="Simplified Arabic" panose="02020603050405020304" pitchFamily="18" charset="-78"/>
              </a:rPr>
              <a:t>. يمكن إيجاد المزيد من المعلومات عن استراتيجيات إنسباير على الرابط التالي: </a:t>
            </a:r>
            <a:r>
              <a:rPr lang="en-US" sz="1200" dirty="0"/>
              <a:t>http://inspire-strategies.org/</a:t>
            </a:r>
          </a:p>
          <a:p>
            <a:pPr marL="0" marR="0" lvl="0" indent="0" algn="r" rtl="1">
              <a:lnSpc>
                <a:spcPct val="100000"/>
              </a:lnSpc>
              <a:spcBef>
                <a:spcPts val="0"/>
              </a:spcBef>
              <a:spcAft>
                <a:spcPts val="0"/>
              </a:spcAft>
              <a:buClr>
                <a:schemeClr val="dk1"/>
              </a:buClr>
              <a:buSzPts val="1200"/>
              <a:buFont typeface="Arial"/>
              <a:buNone/>
            </a:pPr>
            <a:endParaRPr lang="ar-LB" dirty="0"/>
          </a:p>
          <a:p>
            <a:pPr marL="0" marR="0" lvl="0" indent="0" algn="r" rtl="1">
              <a:lnSpc>
                <a:spcPct val="100000"/>
              </a:lnSpc>
              <a:spcBef>
                <a:spcPts val="0"/>
              </a:spcBef>
              <a:spcAft>
                <a:spcPts val="0"/>
              </a:spcAft>
              <a:buClr>
                <a:schemeClr val="dk1"/>
              </a:buClr>
              <a:buSzPts val="1200"/>
              <a:buFont typeface="Arial"/>
              <a:buNone/>
            </a:pPr>
            <a:r>
              <a:rPr lang="ar-LB" dirty="0"/>
              <a:t>التعريف: تشكل </a:t>
            </a:r>
            <a:r>
              <a:rPr lang="ar-SA" sz="1800" dirty="0">
                <a:effectLst/>
                <a:ea typeface="Calibri" panose="020F0502020204030204" pitchFamily="34" charset="0"/>
                <a:cs typeface="Simplified Arabic" panose="02020603050405020304" pitchFamily="18" charset="-78"/>
              </a:rPr>
              <a:t>إدارة الحالات</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CM</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نهجًا لتلبية احتياجات الطفل الفردي المعرّض لخطر الأذى أو الذي تعرَّضَ للأذى</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يتمّ دعم الطفل وعائلته من قبل العامل على الحالة بطريقة منهجية وبالسرعة اللازمة من خلال الدعم المباشر والإحالات</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وتوفّر إدارة الحالات دعمًا فرديًا ومنسّقًا وشاملًا ومتعدّد القطاعات لشواغل حماية الطفل المعقّدة والمترابطة في كثيرٍ من الأحيان</a:t>
            </a:r>
            <a:r>
              <a:rPr lang="ar-SY" sz="1800" dirty="0">
                <a:effectLst/>
                <a:ea typeface="Calibri" panose="020F0502020204030204" pitchFamily="34" charset="0"/>
                <a:cs typeface="Simplified Arabic" panose="02020603050405020304" pitchFamily="18" charset="-78"/>
              </a:rPr>
              <a:t>.</a:t>
            </a:r>
            <a:endParaRPr lang="en-US" dirty="0"/>
          </a:p>
          <a:p>
            <a:pPr marL="0" marR="0" lvl="0" indent="0" algn="l" rtl="0">
              <a:lnSpc>
                <a:spcPct val="100000"/>
              </a:lnSpc>
              <a:spcBef>
                <a:spcPts val="0"/>
              </a:spcBef>
              <a:spcAft>
                <a:spcPts val="0"/>
              </a:spcAft>
              <a:buClr>
                <a:schemeClr val="dk1"/>
              </a:buClr>
              <a:buSzPts val="1200"/>
              <a:buFont typeface="Arial"/>
              <a:buNone/>
            </a:pPr>
            <a:endParaRPr dirty="0">
              <a:latin typeface="Calibri"/>
              <a:ea typeface="Calibri"/>
              <a:cs typeface="Calibri"/>
              <a:sym typeface="Calibri"/>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dirty="0">
                <a:latin typeface="Calibri"/>
                <a:ea typeface="Calibri"/>
                <a:cs typeface="Calibri"/>
                <a:sym typeface="Calibri"/>
              </a:rPr>
              <a:t>تلبية الاحتياجات عن طريق عملية لإدارة الحالة مصممة بحسب الاحتياجات الفردية، إما من خلال الدعم الفردي المباشر و/أو إقامة الصلات </a:t>
            </a:r>
            <a:r>
              <a:rPr lang="ar-SA" sz="1800" dirty="0">
                <a:solidFill>
                  <a:srgbClr val="000000"/>
                </a:solidFill>
                <a:effectLst/>
                <a:ea typeface="Calibri" panose="020F0502020204030204" pitchFamily="34" charset="0"/>
                <a:cs typeface="Simplified Arabic" panose="02020603050405020304" pitchFamily="18" charset="-78"/>
              </a:rPr>
              <a:t>مع مزوّدي الخدمات ذوي الصلة</a:t>
            </a:r>
            <a:r>
              <a:rPr lang="ar-LB" sz="1800" dirty="0">
                <a:solidFill>
                  <a:srgbClr val="000000"/>
                </a:solidFill>
                <a:effectLst/>
                <a:ea typeface="Calibri" panose="020F0502020204030204" pitchFamily="34" charset="0"/>
                <a:cs typeface="Simplified Arabic" panose="02020603050405020304" pitchFamily="18" charset="-78"/>
              </a:rPr>
              <a:t>. </a:t>
            </a: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تُعَدّ أنظمة إدارة الحالات جزءًا أساسيًا من استجابة حماية الطفل</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فيتمّ تطبيق إدارة الحالات على ثلاثة مستويات من النموذج الاجتماعي</a:t>
            </a:r>
            <a:r>
              <a:rPr lang="ar-LB"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الإيكولوجي</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الطفل، والعائلة/مقدّمي الرعاية، والمجتمع المحلّي</a:t>
            </a:r>
            <a:r>
              <a:rPr lang="ar-SY"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panose="020B0604020202020204" pitchFamily="34" charset="0"/>
              <a:buChar char="•"/>
            </a:pPr>
            <a:r>
              <a:rPr lang="ar-LB" sz="1800" dirty="0">
                <a:solidFill>
                  <a:srgbClr val="000000"/>
                </a:solidFill>
                <a:effectLst/>
                <a:latin typeface="Calibri"/>
                <a:ea typeface="Calibri"/>
                <a:cs typeface="Simplified Arabic" panose="02020603050405020304" pitchFamily="18" charset="-78"/>
                <a:sym typeface="Calibri"/>
              </a:rPr>
              <a:t>ولكن، قبل البدء بخدمات إدارة الحالات، يشكل </a:t>
            </a:r>
            <a:r>
              <a:rPr lang="ar-LB" sz="1800" b="1" dirty="0">
                <a:solidFill>
                  <a:srgbClr val="000000"/>
                </a:solidFill>
                <a:effectLst/>
                <a:latin typeface="Calibri"/>
                <a:ea typeface="Calibri"/>
                <a:cs typeface="Simplified Arabic" panose="02020603050405020304" pitchFamily="18" charset="-78"/>
                <a:sym typeface="Calibri"/>
              </a:rPr>
              <a:t>الاستعداد</a:t>
            </a:r>
            <a:r>
              <a:rPr lang="ar-LB" sz="1800" dirty="0">
                <a:solidFill>
                  <a:srgbClr val="000000"/>
                </a:solidFill>
                <a:effectLst/>
                <a:latin typeface="Calibri"/>
                <a:ea typeface="Calibri"/>
                <a:cs typeface="Simplified Arabic" panose="02020603050405020304" pitchFamily="18" charset="-78"/>
                <a:sym typeface="Calibri"/>
              </a:rPr>
              <a:t> مكونًا أساسيًا. فقبل التركيز على خطوات ونماذج إدارة الحالات، من المهم جدًا:</a:t>
            </a:r>
          </a:p>
          <a:p>
            <a:pPr marL="285750" marR="0" lvl="0" indent="-285750" algn="r" rtl="1">
              <a:lnSpc>
                <a:spcPct val="100000"/>
              </a:lnSpc>
              <a:spcBef>
                <a:spcPts val="0"/>
              </a:spcBef>
              <a:spcAft>
                <a:spcPts val="0"/>
              </a:spcAft>
              <a:buClr>
                <a:schemeClr val="dk1"/>
              </a:buClr>
              <a:buSzPts val="1200"/>
              <a:buFontTx/>
              <a:buChar char="-"/>
            </a:pPr>
            <a:r>
              <a:rPr lang="ar-SA" sz="1800" dirty="0">
                <a:solidFill>
                  <a:srgbClr val="000000"/>
                </a:solidFill>
                <a:effectLst/>
                <a:ea typeface="Calibri" panose="020F0502020204030204" pitchFamily="34" charset="0"/>
                <a:cs typeface="Simplified Arabic" panose="02020603050405020304" pitchFamily="18" charset="-78"/>
              </a:rPr>
              <a:t>تقييم ما إذا كانت إدارة الحالات تشكّل فجوة حالية وما إذا كانَت ملائمة من الناحية السياقية؛</a:t>
            </a:r>
            <a:endParaRPr lang="ar-LB" sz="1800" dirty="0">
              <a:solidFill>
                <a:srgbClr val="000000"/>
              </a:solidFill>
              <a:effectLst/>
              <a:latin typeface="Calibri"/>
              <a:ea typeface="Calibri" panose="020F0502020204030204" pitchFamily="34" charset="0"/>
              <a:cs typeface="Simplified Arabic" panose="02020603050405020304" pitchFamily="18" charset="-78"/>
              <a:sym typeface="Calibri"/>
            </a:endParaRPr>
          </a:p>
          <a:p>
            <a:pPr marL="285750" marR="0" lvl="0" indent="-285750" algn="r" rtl="1">
              <a:lnSpc>
                <a:spcPct val="100000"/>
              </a:lnSpc>
              <a:spcBef>
                <a:spcPts val="0"/>
              </a:spcBef>
              <a:spcAft>
                <a:spcPts val="0"/>
              </a:spcAft>
              <a:buClr>
                <a:schemeClr val="dk1"/>
              </a:buClr>
              <a:buSzPts val="1200"/>
              <a:buFontTx/>
              <a:buChar char="-"/>
            </a:pPr>
            <a:r>
              <a:rPr lang="ar-SA" sz="1800" dirty="0">
                <a:solidFill>
                  <a:srgbClr val="000000"/>
                </a:solidFill>
                <a:effectLst/>
                <a:ea typeface="Calibri" panose="020F0502020204030204" pitchFamily="34" charset="0"/>
                <a:cs typeface="Simplified Arabic" panose="02020603050405020304" pitchFamily="18" charset="-78"/>
              </a:rPr>
              <a:t>تكييف عمليات وأدوات إدارة الحالات المُتعارَف عليها عالميًا</a:t>
            </a:r>
            <a:r>
              <a:rPr lang="ar-SY" sz="1800" dirty="0">
                <a:solidFill>
                  <a:srgbClr val="000000"/>
                </a:solidFill>
                <a:effectLst/>
                <a:ea typeface="Calibri" panose="020F0502020204030204" pitchFamily="34" charset="0"/>
                <a:cs typeface="Simplified Arabic" panose="02020603050405020304" pitchFamily="18" charset="-78"/>
              </a:rPr>
              <a:t> (</a:t>
            </a:r>
            <a:r>
              <a:rPr lang="ar-SA" sz="1800" dirty="0">
                <a:solidFill>
                  <a:srgbClr val="000000"/>
                </a:solidFill>
                <a:effectLst/>
                <a:ea typeface="Calibri" panose="020F0502020204030204" pitchFamily="34" charset="0"/>
                <a:cs typeface="Simplified Arabic" panose="02020603050405020304" pitchFamily="18" charset="-78"/>
              </a:rPr>
              <a:t>بما في ذلك إجراءات العمل المعيارية، ونماذج إدارة الحالات، ومسارات الإحالة، وتشارُك المعلومات، وسياسات حماية البيانات</a:t>
            </a:r>
            <a:r>
              <a:rPr lang="ar-SY" sz="1800" dirty="0">
                <a:solidFill>
                  <a:srgbClr val="000000"/>
                </a:solidFill>
                <a:effectLst/>
                <a:ea typeface="Calibri" panose="020F0502020204030204" pitchFamily="34" charset="0"/>
                <a:cs typeface="Simplified Arabic" panose="02020603050405020304" pitchFamily="18" charset="-78"/>
              </a:rPr>
              <a:t>) </a:t>
            </a:r>
            <a:r>
              <a:rPr lang="ar-SA" sz="1800" dirty="0">
                <a:solidFill>
                  <a:srgbClr val="000000"/>
                </a:solidFill>
                <a:effectLst/>
                <a:ea typeface="Calibri" panose="020F0502020204030204" pitchFamily="34" charset="0"/>
                <a:cs typeface="Simplified Arabic" panose="02020603050405020304" pitchFamily="18" charset="-78"/>
              </a:rPr>
              <a:t>مع السياق</a:t>
            </a:r>
            <a:r>
              <a:rPr lang="ar-LB" sz="1800" dirty="0">
                <a:solidFill>
                  <a:srgbClr val="000000"/>
                </a:solidFill>
                <a:effectLst/>
                <a:ea typeface="Calibri" panose="020F0502020204030204" pitchFamily="34" charset="0"/>
                <a:cs typeface="Simplified Arabic" panose="02020603050405020304" pitchFamily="18" charset="-78"/>
              </a:rPr>
              <a:t>؛</a:t>
            </a:r>
          </a:p>
          <a:p>
            <a:pPr marL="285750" marR="0" lvl="0" indent="-285750" algn="r" rtl="1">
              <a:lnSpc>
                <a:spcPct val="100000"/>
              </a:lnSpc>
              <a:spcBef>
                <a:spcPts val="0"/>
              </a:spcBef>
              <a:spcAft>
                <a:spcPts val="0"/>
              </a:spcAft>
              <a:buClr>
                <a:schemeClr val="dk1"/>
              </a:buClr>
              <a:buSzPts val="1200"/>
              <a:buFontTx/>
              <a:buChar char="-"/>
            </a:pPr>
            <a:r>
              <a:rPr lang="ar-SA" sz="1800" dirty="0">
                <a:solidFill>
                  <a:srgbClr val="000000"/>
                </a:solidFill>
                <a:effectLst/>
                <a:ea typeface="Calibri" panose="020F0502020204030204" pitchFamily="34" charset="0"/>
                <a:cs typeface="Simplified Arabic" panose="02020603050405020304" pitchFamily="18" charset="-78"/>
              </a:rPr>
              <a:t>تنفيذ خطّة تدريجية على مراحل لبناء القدرات </a:t>
            </a:r>
            <a:r>
              <a:rPr lang="ar-LB" sz="1800" dirty="0">
                <a:solidFill>
                  <a:srgbClr val="000000"/>
                </a:solidFill>
                <a:effectLst/>
                <a:ea typeface="Calibri" panose="020F0502020204030204" pitchFamily="34" charset="0"/>
                <a:cs typeface="Simplified Arabic" panose="02020603050405020304" pitchFamily="18" charset="-78"/>
              </a:rPr>
              <a:t>(</a:t>
            </a:r>
            <a:r>
              <a:rPr lang="ar-SA" sz="1800" dirty="0">
                <a:solidFill>
                  <a:srgbClr val="000000"/>
                </a:solidFill>
                <a:effectLst/>
                <a:ea typeface="Calibri" panose="020F0502020204030204" pitchFamily="34" charset="0"/>
                <a:cs typeface="Simplified Arabic" panose="02020603050405020304" pitchFamily="18" charset="-78"/>
              </a:rPr>
              <a:t>في ما يتعلّق بالوصف التفصيلي </a:t>
            </a:r>
            <a:r>
              <a:rPr lang="ar-LB" sz="1800" dirty="0">
                <a:solidFill>
                  <a:srgbClr val="000000"/>
                </a:solidFill>
                <a:effectLst/>
                <a:ea typeface="Calibri" panose="020F0502020204030204" pitchFamily="34" charset="0"/>
                <a:cs typeface="Simplified Arabic" panose="02020603050405020304" pitchFamily="18" charset="-78"/>
              </a:rPr>
              <a:t>لل</a:t>
            </a:r>
            <a:r>
              <a:rPr lang="ar-SA" sz="1800" dirty="0">
                <a:solidFill>
                  <a:srgbClr val="000000"/>
                </a:solidFill>
                <a:effectLst/>
                <a:ea typeface="Calibri" panose="020F0502020204030204" pitchFamily="34" charset="0"/>
                <a:cs typeface="Simplified Arabic" panose="02020603050405020304" pitchFamily="18" charset="-78"/>
              </a:rPr>
              <a:t>وظائف، و</a:t>
            </a:r>
            <a:r>
              <a:rPr lang="ar-LB" sz="1800" dirty="0">
                <a:solidFill>
                  <a:srgbClr val="000000"/>
                </a:solidFill>
                <a:effectLst/>
                <a:ea typeface="Calibri" panose="020F0502020204030204" pitchFamily="34" charset="0"/>
                <a:cs typeface="Simplified Arabic" panose="02020603050405020304" pitchFamily="18" charset="-78"/>
              </a:rPr>
              <a:t>ال</a:t>
            </a:r>
            <a:r>
              <a:rPr lang="ar-SA" sz="1800" dirty="0">
                <a:solidFill>
                  <a:srgbClr val="000000"/>
                </a:solidFill>
                <a:effectLst/>
                <a:ea typeface="Calibri" panose="020F0502020204030204" pitchFamily="34" charset="0"/>
                <a:cs typeface="Simplified Arabic" panose="02020603050405020304" pitchFamily="18" charset="-78"/>
              </a:rPr>
              <a:t>أدوار، و</a:t>
            </a:r>
            <a:r>
              <a:rPr lang="ar-LB" sz="1800" dirty="0">
                <a:solidFill>
                  <a:srgbClr val="000000"/>
                </a:solidFill>
                <a:effectLst/>
                <a:ea typeface="Calibri" panose="020F0502020204030204" pitchFamily="34" charset="0"/>
                <a:cs typeface="Simplified Arabic" panose="02020603050405020304" pitchFamily="18" charset="-78"/>
              </a:rPr>
              <a:t>ال</a:t>
            </a:r>
            <a:r>
              <a:rPr lang="ar-SA" sz="1800" dirty="0">
                <a:solidFill>
                  <a:srgbClr val="000000"/>
                </a:solidFill>
                <a:effectLst/>
                <a:ea typeface="Calibri" panose="020F0502020204030204" pitchFamily="34" charset="0"/>
                <a:cs typeface="Simplified Arabic" panose="02020603050405020304" pitchFamily="18" charset="-78"/>
              </a:rPr>
              <a:t>مسؤوليات؛</a:t>
            </a:r>
            <a:r>
              <a:rPr lang="ar-LB" sz="1800" dirty="0">
                <a:solidFill>
                  <a:srgbClr val="000000"/>
                </a:solidFill>
                <a:effectLst/>
                <a:ea typeface="Calibri" panose="020F0502020204030204" pitchFamily="34" charset="0"/>
                <a:cs typeface="Simplified Arabic" panose="02020603050405020304" pitchFamily="18" charset="-78"/>
              </a:rPr>
              <a:t> و</a:t>
            </a:r>
            <a:r>
              <a:rPr lang="ar-SA" sz="1800" dirty="0">
                <a:solidFill>
                  <a:srgbClr val="000000"/>
                </a:solidFill>
                <a:effectLst/>
                <a:ea typeface="Calibri" panose="020F0502020204030204" pitchFamily="34" charset="0"/>
                <a:cs typeface="Simplified Arabic" panose="02020603050405020304" pitchFamily="18" charset="-78"/>
              </a:rPr>
              <a:t>بناء </a:t>
            </a:r>
            <a:r>
              <a:rPr lang="ar-LB" sz="1800" dirty="0">
                <a:solidFill>
                  <a:srgbClr val="000000"/>
                </a:solidFill>
                <a:effectLst/>
                <a:ea typeface="Calibri" panose="020F0502020204030204" pitchFamily="34" charset="0"/>
                <a:cs typeface="Simplified Arabic" panose="02020603050405020304" pitchFamily="18" charset="-78"/>
              </a:rPr>
              <a:t>ال</a:t>
            </a:r>
            <a:r>
              <a:rPr lang="ar-SA" sz="1800" dirty="0">
                <a:solidFill>
                  <a:srgbClr val="000000"/>
                </a:solidFill>
                <a:effectLst/>
                <a:ea typeface="Calibri" panose="020F0502020204030204" pitchFamily="34" charset="0"/>
                <a:cs typeface="Simplified Arabic" panose="02020603050405020304" pitchFamily="18" charset="-78"/>
              </a:rPr>
              <a:t>معارف و</a:t>
            </a:r>
            <a:r>
              <a:rPr lang="ar-LB" sz="1800" dirty="0">
                <a:solidFill>
                  <a:srgbClr val="000000"/>
                </a:solidFill>
                <a:effectLst/>
                <a:ea typeface="Calibri" panose="020F0502020204030204" pitchFamily="34" charset="0"/>
                <a:cs typeface="Simplified Arabic" panose="02020603050405020304" pitchFamily="18" charset="-78"/>
              </a:rPr>
              <a:t>ال</a:t>
            </a:r>
            <a:r>
              <a:rPr lang="ar-SA" sz="1800" dirty="0">
                <a:solidFill>
                  <a:srgbClr val="000000"/>
                </a:solidFill>
                <a:effectLst/>
                <a:ea typeface="Calibri" panose="020F0502020204030204" pitchFamily="34" charset="0"/>
                <a:cs typeface="Simplified Arabic" panose="02020603050405020304" pitchFamily="18" charset="-78"/>
              </a:rPr>
              <a:t>مهارات</a:t>
            </a:r>
            <a:r>
              <a:rPr lang="ar-LB" sz="1800" dirty="0">
                <a:solidFill>
                  <a:srgbClr val="000000"/>
                </a:solidFill>
                <a:effectLst/>
                <a:ea typeface="Calibri" panose="020F0502020204030204" pitchFamily="34" charset="0"/>
                <a:cs typeface="Simplified Arabic" panose="02020603050405020304" pitchFamily="18" charset="-78"/>
              </a:rPr>
              <a:t> لجهة </a:t>
            </a:r>
            <a:r>
              <a:rPr lang="ar-SA" sz="1800" dirty="0">
                <a:solidFill>
                  <a:srgbClr val="000000"/>
                </a:solidFill>
                <a:effectLst/>
                <a:ea typeface="Calibri" panose="020F0502020204030204" pitchFamily="34" charset="0"/>
                <a:cs typeface="Simplified Arabic" panose="02020603050405020304" pitchFamily="18" charset="-78"/>
              </a:rPr>
              <a:t>التواصل مع الأطفال والعائلات، وعملية إدارة الحالة، وحماية البيانات، والسرّية، والخصوصية، </a:t>
            </a:r>
            <a:r>
              <a:rPr lang="ar-LB" sz="1800" dirty="0">
                <a:solidFill>
                  <a:srgbClr val="000000"/>
                </a:solidFill>
                <a:effectLst/>
                <a:ea typeface="Calibri" panose="020F0502020204030204" pitchFamily="34" charset="0"/>
                <a:cs typeface="Simplified Arabic" panose="02020603050405020304" pitchFamily="18" charset="-78"/>
              </a:rPr>
              <a:t>و</a:t>
            </a:r>
            <a:r>
              <a:rPr lang="ar-SA" sz="1800" dirty="0">
                <a:solidFill>
                  <a:srgbClr val="000000"/>
                </a:solidFill>
                <a:effectLst/>
                <a:ea typeface="Calibri" panose="020F0502020204030204" pitchFamily="34" charset="0"/>
                <a:cs typeface="Simplified Arabic" panose="02020603050405020304" pitchFamily="18" charset="-78"/>
              </a:rPr>
              <a:t>تحديد الحالات وإحالتها بطريقة آمنة</a:t>
            </a:r>
            <a:r>
              <a:rPr lang="ar-LB" sz="1800" dirty="0">
                <a:solidFill>
                  <a:srgbClr val="000000"/>
                </a:solidFill>
                <a:effectLst/>
                <a:ea typeface="Calibri" panose="020F0502020204030204" pitchFamily="34" charset="0"/>
                <a:cs typeface="Simplified Arabic" panose="02020603050405020304" pitchFamily="18" charset="-78"/>
              </a:rPr>
              <a:t>)؛</a:t>
            </a:r>
          </a:p>
          <a:p>
            <a:pPr marL="285750" marR="0" lvl="0" indent="-285750" algn="r" rtl="1">
              <a:lnSpc>
                <a:spcPct val="100000"/>
              </a:lnSpc>
              <a:spcBef>
                <a:spcPts val="0"/>
              </a:spcBef>
              <a:spcAft>
                <a:spcPts val="0"/>
              </a:spcAft>
              <a:buClr>
                <a:schemeClr val="dk1"/>
              </a:buClr>
              <a:buSzPts val="1200"/>
              <a:buFontTx/>
              <a:buChar char="-"/>
            </a:pPr>
            <a:r>
              <a:rPr lang="ar-SA" sz="1800" dirty="0">
                <a:solidFill>
                  <a:srgbClr val="000000"/>
                </a:solidFill>
                <a:effectLst/>
                <a:ea typeface="Calibri" panose="020F0502020204030204" pitchFamily="34" charset="0"/>
                <a:cs typeface="Simplified Arabic" panose="02020603050405020304" pitchFamily="18" charset="-78"/>
              </a:rPr>
              <a:t>الإشراف و</a:t>
            </a:r>
            <a:r>
              <a:rPr lang="ar-LB" sz="1800" dirty="0">
                <a:solidFill>
                  <a:srgbClr val="000000"/>
                </a:solidFill>
                <a:effectLst/>
                <a:ea typeface="Calibri" panose="020F0502020204030204" pitchFamily="34" charset="0"/>
                <a:cs typeface="Simplified Arabic" panose="02020603050405020304" pitchFamily="18" charset="-78"/>
              </a:rPr>
              <a:t>ال</a:t>
            </a:r>
            <a:r>
              <a:rPr lang="ar-SA" sz="1800" dirty="0">
                <a:solidFill>
                  <a:srgbClr val="000000"/>
                </a:solidFill>
                <a:effectLst/>
                <a:ea typeface="Calibri" panose="020F0502020204030204" pitchFamily="34" charset="0"/>
                <a:cs typeface="Simplified Arabic" panose="02020603050405020304" pitchFamily="18" charset="-78"/>
              </a:rPr>
              <a:t>توجيه لتعزيز الكفاءة والممارسة التقنية</a:t>
            </a:r>
            <a:endParaRPr lang="ar-LB" sz="1800" dirty="0">
              <a:solidFill>
                <a:srgbClr val="000000"/>
              </a:solidFill>
              <a:effectLst/>
              <a:latin typeface="Calibri"/>
              <a:ea typeface="Calibri"/>
              <a:cs typeface="Simplified Arabic" panose="02020603050405020304" pitchFamily="18" charset="-78"/>
              <a:sym typeface="Calibri"/>
            </a:endParaRPr>
          </a:p>
          <a:p>
            <a:pPr marL="171450" marR="0" lvl="0" indent="-95250" algn="l" rtl="0">
              <a:lnSpc>
                <a:spcPct val="100000"/>
              </a:lnSpc>
              <a:spcBef>
                <a:spcPts val="0"/>
              </a:spcBef>
              <a:spcAft>
                <a:spcPts val="0"/>
              </a:spcAft>
              <a:buClr>
                <a:schemeClr val="dk1"/>
              </a:buClr>
              <a:buSzPts val="1200"/>
              <a:buFont typeface="Arial"/>
              <a:buNone/>
            </a:pPr>
            <a:endParaRPr dirty="0">
              <a:latin typeface="Arial"/>
              <a:ea typeface="Arial"/>
              <a:cs typeface="Arial"/>
              <a:sym typeface="Arial"/>
            </a:endParaRPr>
          </a:p>
          <a:p>
            <a:pPr marL="171450" marR="0" lvl="0" indent="-171450" algn="r" rtl="1">
              <a:lnSpc>
                <a:spcPct val="100000"/>
              </a:lnSpc>
              <a:spcBef>
                <a:spcPts val="0"/>
              </a:spcBef>
              <a:spcAft>
                <a:spcPts val="0"/>
              </a:spcAft>
              <a:buClr>
                <a:schemeClr val="dk1"/>
              </a:buClr>
              <a:buSzPts val="1200"/>
              <a:buFont typeface="Arial"/>
              <a:buChar char="•"/>
            </a:pPr>
            <a:r>
              <a:rPr lang="ar-LB" dirty="0">
                <a:latin typeface="Arial"/>
                <a:ea typeface="Arial"/>
                <a:cs typeface="Arial"/>
                <a:sym typeface="Arial"/>
              </a:rPr>
              <a:t>الرموز: يرتبط هذا المعيار باستراتيجيات إنسباير في ما يتعلق بخدمات الاستجابة والدعم</a:t>
            </a:r>
          </a:p>
          <a:p>
            <a:pPr marL="0" marR="0" lvl="0" indent="0" algn="l" rtl="0">
              <a:lnSpc>
                <a:spcPct val="100000"/>
              </a:lnSpc>
              <a:spcBef>
                <a:spcPts val="0"/>
              </a:spcBef>
              <a:spcAft>
                <a:spcPts val="0"/>
              </a:spcAft>
              <a:buClr>
                <a:schemeClr val="dk1"/>
              </a:buClr>
              <a:buSzPts val="1200"/>
              <a:buFont typeface="Arial"/>
              <a:buNone/>
            </a:pPr>
            <a:endParaRPr dirty="0">
              <a:latin typeface="Arial"/>
              <a:ea typeface="Arial"/>
              <a:cs typeface="Arial"/>
              <a:sym typeface="Arial"/>
            </a:endParaRPr>
          </a:p>
          <a:p>
            <a:pPr marL="0" marR="0" lvl="0" indent="0" algn="r" rtl="1">
              <a:lnSpc>
                <a:spcPct val="100000"/>
              </a:lnSpc>
              <a:spcBef>
                <a:spcPts val="0"/>
              </a:spcBef>
              <a:spcAft>
                <a:spcPts val="0"/>
              </a:spcAft>
              <a:buClr>
                <a:schemeClr val="dk1"/>
              </a:buClr>
              <a:buSzPts val="1200"/>
              <a:buFont typeface="Calibri"/>
              <a:buNone/>
            </a:pPr>
            <a:r>
              <a:rPr lang="ar-LB" b="1" dirty="0">
                <a:latin typeface="Arial"/>
                <a:ea typeface="Arial"/>
                <a:cs typeface="Arial"/>
                <a:sym typeface="Arial"/>
              </a:rPr>
              <a:t>إطلاق المناقشة: </a:t>
            </a:r>
            <a:r>
              <a:rPr lang="ar-LB" b="0" dirty="0">
                <a:latin typeface="Arial"/>
                <a:ea typeface="Arial"/>
                <a:cs typeface="Arial"/>
                <a:sym typeface="Arial"/>
              </a:rPr>
              <a:t>ما هي المبادئ الأساسية في عملية إدارة الحالات؟</a:t>
            </a:r>
          </a:p>
          <a:p>
            <a:pPr marL="0" marR="0" lvl="0" indent="0" algn="r" rtl="1">
              <a:lnSpc>
                <a:spcPct val="100000"/>
              </a:lnSpc>
              <a:spcBef>
                <a:spcPts val="0"/>
              </a:spcBef>
              <a:spcAft>
                <a:spcPts val="0"/>
              </a:spcAft>
              <a:buClr>
                <a:schemeClr val="dk1"/>
              </a:buClr>
              <a:buSzPts val="1200"/>
              <a:buFont typeface="Calibri"/>
              <a:buNone/>
            </a:pPr>
            <a:r>
              <a:rPr lang="ar-LB" sz="1200" i="0" dirty="0">
                <a:latin typeface="Arial" panose="020B0604020202020204" pitchFamily="34" charset="0"/>
                <a:ea typeface="Arial"/>
                <a:cs typeface="Arial" panose="020B0604020202020204" pitchFamily="34" charset="0"/>
                <a:sym typeface="Arial"/>
              </a:rPr>
              <a:t>←</a:t>
            </a:r>
            <a:r>
              <a:rPr lang="ar-LB" sz="1200" b="0" i="0" dirty="0">
                <a:latin typeface="Arial"/>
                <a:ea typeface="Arial"/>
                <a:cs typeface="Arial"/>
                <a:sym typeface="Arial"/>
              </a:rPr>
              <a:t> </a:t>
            </a:r>
            <a:r>
              <a:rPr lang="ar-SA" sz="1800" dirty="0">
                <a:effectLst/>
                <a:ea typeface="Calibri" panose="020F0502020204030204" pitchFamily="34" charset="0"/>
                <a:cs typeface="Simplified Arabic" panose="02020603050405020304" pitchFamily="18" charset="-78"/>
              </a:rPr>
              <a:t>ينبغي أن توجّه آراء وقرارات الطفل وعائلته عملية إدارة الحالات</a:t>
            </a:r>
            <a:r>
              <a:rPr lang="ar-SY"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0" marR="0" lvl="0" indent="0" algn="r" rtl="1">
              <a:lnSpc>
                <a:spcPct val="100000"/>
              </a:lnSpc>
              <a:spcBef>
                <a:spcPts val="0"/>
              </a:spcBef>
              <a:spcAft>
                <a:spcPts val="0"/>
              </a:spcAft>
              <a:buClr>
                <a:schemeClr val="dk1"/>
              </a:buClr>
              <a:buSzPts val="1200"/>
              <a:buFont typeface="Calibri"/>
              <a:buNone/>
            </a:pPr>
            <a:r>
              <a:rPr lang="ar-LB" sz="1200" i="0" dirty="0">
                <a:latin typeface="Arial" panose="020B0604020202020204" pitchFamily="34" charset="0"/>
                <a:ea typeface="Arial"/>
                <a:cs typeface="Arial" panose="020B0604020202020204" pitchFamily="34" charset="0"/>
                <a:sym typeface="Arial"/>
              </a:rPr>
              <a:t>← </a:t>
            </a:r>
            <a:r>
              <a:rPr lang="ar-SA" sz="1200" u="sng" dirty="0">
                <a:solidFill>
                  <a:srgbClr val="0563C1"/>
                </a:solidFill>
                <a:effectLst/>
                <a:ea typeface="Calibri" panose="020F0502020204030204" pitchFamily="34" charset="0"/>
                <a:cs typeface="Simplified Arabic" panose="02020603050405020304" pitchFamily="18" charset="-78"/>
                <a:hlinkClick r:id="rId4"/>
              </a:rPr>
              <a:t>مصالح الطفل</a:t>
            </a:r>
            <a:r>
              <a:rPr lang="ar-SA" sz="1200" u="sng" dirty="0">
                <a:solidFill>
                  <a:srgbClr val="0563C1"/>
                </a:solidFill>
                <a:effectLst/>
                <a:ea typeface="Calibri" panose="020F0502020204030204" pitchFamily="34" charset="0"/>
                <a:cs typeface="Simplified Arabic" panose="02020603050405020304" pitchFamily="18" charset="-78"/>
              </a:rPr>
              <a:t> الفضلى</a:t>
            </a:r>
            <a:r>
              <a:rPr lang="ar-SA" sz="1200" dirty="0">
                <a:effectLst/>
                <a:ea typeface="Calibri" panose="020F0502020204030204" pitchFamily="34" charset="0"/>
                <a:cs typeface="Simplified Arabic" panose="02020603050405020304" pitchFamily="18" charset="-78"/>
              </a:rPr>
              <a:t> تُوضَع في المقام الأوّل</a:t>
            </a:r>
            <a:r>
              <a:rPr lang="ar-SY" sz="1200" dirty="0">
                <a:effectLst/>
                <a:ea typeface="Calibri" panose="020F0502020204030204" pitchFamily="34" charset="0"/>
                <a:cs typeface="Simplified Arabic" panose="02020603050405020304" pitchFamily="18" charset="-78"/>
              </a:rPr>
              <a:t>.</a:t>
            </a:r>
            <a:endParaRPr lang="ar-LB" sz="1200" i="0" dirty="0">
              <a:latin typeface="Arial" panose="020B0604020202020204" pitchFamily="34" charset="0"/>
              <a:ea typeface="Arial"/>
              <a:cs typeface="Arial" panose="020B0604020202020204" pitchFamily="34" charset="0"/>
              <a:sym typeface="Arial"/>
            </a:endParaRPr>
          </a:p>
          <a:p>
            <a:pPr marL="0" marR="0" lvl="0" indent="0" algn="r" rtl="1">
              <a:lnSpc>
                <a:spcPct val="100000"/>
              </a:lnSpc>
              <a:spcBef>
                <a:spcPts val="0"/>
              </a:spcBef>
              <a:spcAft>
                <a:spcPts val="0"/>
              </a:spcAft>
              <a:buClr>
                <a:schemeClr val="dk1"/>
              </a:buClr>
              <a:buSzPts val="1200"/>
              <a:buFont typeface="Calibri"/>
              <a:buNone/>
            </a:pPr>
            <a:r>
              <a:rPr lang="ar-LB" sz="1200" i="0" dirty="0">
                <a:latin typeface="Arial" panose="020B0604020202020204" pitchFamily="34" charset="0"/>
                <a:ea typeface="Arial"/>
                <a:cs typeface="Arial" panose="020B0604020202020204" pitchFamily="34" charset="0"/>
                <a:sym typeface="Arial"/>
              </a:rPr>
              <a:t>← </a:t>
            </a:r>
            <a:r>
              <a:rPr lang="ar-SA" sz="1800" dirty="0">
                <a:solidFill>
                  <a:srgbClr val="000000"/>
                </a:solidFill>
                <a:effectLst/>
                <a:ea typeface="Calibri" panose="020F0502020204030204" pitchFamily="34" charset="0"/>
                <a:cs typeface="Simplified Arabic" panose="02020603050405020304" pitchFamily="18" charset="-78"/>
              </a:rPr>
              <a:t>تتطلّب إدارة الحالات ضمانات إجرائية مناسبة</a:t>
            </a:r>
            <a:r>
              <a:rPr lang="ar-LB" sz="1800" dirty="0">
                <a:solidFill>
                  <a:srgbClr val="000000"/>
                </a:solidFill>
                <a:effectLst/>
                <a:ea typeface="Calibri" panose="020F0502020204030204" pitchFamily="34" charset="0"/>
                <a:cs typeface="Simplified Arabic" panose="02020603050405020304" pitchFamily="18" charset="-78"/>
              </a:rPr>
              <a:t>.</a:t>
            </a:r>
            <a:endParaRPr b="0" i="1" dirty="0">
              <a:latin typeface="Arial"/>
              <a:ea typeface="Arial"/>
              <a:cs typeface="Arial"/>
              <a:sym typeface="Arial"/>
            </a:endParaRPr>
          </a:p>
        </p:txBody>
      </p:sp>
      <p:sp>
        <p:nvSpPr>
          <p:cNvPr id="206" name="Google Shape;20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139700" algn="l" rtl="0">
              <a:lnSpc>
                <a:spcPct val="100000"/>
              </a:lnSpc>
              <a:spcBef>
                <a:spcPts val="0"/>
              </a:spcBef>
              <a:spcAft>
                <a:spcPts val="0"/>
              </a:spcAft>
              <a:buSzPts val="1400"/>
              <a:buFont typeface="Arial"/>
              <a:buNone/>
            </a:pPr>
            <a:endParaRPr lang="ar-LB" dirty="0"/>
          </a:p>
          <a:p>
            <a:pPr marL="488950" lvl="0" indent="-171450" algn="r" rtl="1">
              <a:lnSpc>
                <a:spcPct val="100000"/>
              </a:lnSpc>
              <a:spcBef>
                <a:spcPts val="0"/>
              </a:spcBef>
              <a:spcAft>
                <a:spcPts val="0"/>
              </a:spcAft>
              <a:buSzPts val="1400"/>
              <a:buFont typeface="Arial" panose="020B0604020202020204" pitchFamily="34" charset="0"/>
              <a:buChar char="•"/>
            </a:pPr>
            <a:r>
              <a:rPr lang="ar-LB" sz="1800" dirty="0">
                <a:solidFill>
                  <a:srgbClr val="000000"/>
                </a:solidFill>
                <a:effectLst/>
                <a:ea typeface="Calibri" panose="020F0502020204030204" pitchFamily="34" charset="0"/>
                <a:cs typeface="Simplified Arabic" panose="02020603050405020304" pitchFamily="18" charset="-78"/>
              </a:rPr>
              <a:t>كما يظهر في الرسم التخطيطي، تشتمل عملية إدارة الحالات على عدد من الخطوات الأساسية. في ما يلي وصف مفصل لكل خطوة عند الحاجة، لكننا ننصح بمناقشة كل خطوة بمفردها مع المجموعة: </a:t>
            </a:r>
          </a:p>
          <a:p>
            <a:pPr marL="660400" marR="0" lvl="0" indent="-3429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AutoNum type="arabicPeriod"/>
              <a:tabLst/>
              <a:defRPr/>
            </a:pPr>
            <a:r>
              <a:rPr lang="ar-LB" sz="1800" dirty="0">
                <a:solidFill>
                  <a:srgbClr val="000000"/>
                </a:solidFill>
                <a:effectLst/>
                <a:ea typeface="Calibri" panose="020F0502020204030204" pitchFamily="34" charset="0"/>
                <a:cs typeface="Simplified Arabic" panose="02020603050405020304" pitchFamily="18" charset="-78"/>
              </a:rPr>
              <a:t>التحديد والتسجيل: يمكن تحديد الطفل الذي يحتاج إلى خدمات إدارة الحالات من خلال مجموعة من المسارات. فقد يقوم الموظفون في برامج قطاع حماية الطفل وقطاعات أخرى بتحديد الطفل أثناء أنشطتهم العادية، أو قد تقوم وكالة أو يقوم فرد من أفراد المجتمع المحلي بإحالة الطفل ليتلقى خدمات إدارة الحالات. في بعض الحالات، قد يتقدم الطفل أو عائلته مباشرة لتلقي الخدمات. وكل برنامج يتضمن خدمات إدارة الحالات يجب أن يعرض </a:t>
            </a:r>
            <a:r>
              <a:rPr lang="ar-SA" sz="1800" dirty="0">
                <a:solidFill>
                  <a:srgbClr val="000000"/>
                </a:solidFill>
                <a:effectLst/>
                <a:ea typeface="Calibri" panose="020F0502020204030204" pitchFamily="34" charset="0"/>
                <a:cs typeface="Simplified Arabic" panose="02020603050405020304" pitchFamily="18" charset="-78"/>
              </a:rPr>
              <a:t>معايير </a:t>
            </a:r>
            <a:r>
              <a:rPr lang="ar-LB" sz="1800" dirty="0">
                <a:solidFill>
                  <a:srgbClr val="000000"/>
                </a:solidFill>
                <a:effectLst/>
                <a:ea typeface="Calibri" panose="020F0502020204030204" pitchFamily="34" charset="0"/>
                <a:cs typeface="Simplified Arabic" panose="02020603050405020304" pitchFamily="18" charset="-78"/>
              </a:rPr>
              <a:t>محددة ل</a:t>
            </a:r>
            <a:r>
              <a:rPr lang="ar-SA" sz="1800" dirty="0">
                <a:solidFill>
                  <a:srgbClr val="000000"/>
                </a:solidFill>
                <a:effectLst/>
                <a:ea typeface="Calibri" panose="020F0502020204030204" pitchFamily="34" charset="0"/>
                <a:cs typeface="Simplified Arabic" panose="02020603050405020304" pitchFamily="18" charset="-78"/>
              </a:rPr>
              <a:t>قابلية التعرض للأذى</a:t>
            </a:r>
            <a:r>
              <a:rPr lang="ar-LB" sz="1800" dirty="0">
                <a:solidFill>
                  <a:srgbClr val="000000"/>
                </a:solidFill>
                <a:effectLst/>
                <a:ea typeface="Calibri" panose="020F0502020204030204" pitchFamily="34" charset="0"/>
                <a:cs typeface="Simplified Arabic" panose="02020603050405020304" pitchFamily="18" charset="-78"/>
              </a:rPr>
              <a:t>، من أجل المساعدة في إرشاد عملية التحديد هذه ونشر الوعي بشأن المعايير ضمن المجتمع المحلي. أما التسجيل فيحصل عندما يستوفي الطفل معايير قابلية التعرض للأذى أو معايير الخطر، ويعطي كل من الطفل وعائلته موافقة مستنيرة/قبولاً مستنيرًا للقبول بالخدمات. ويتضمن التسجيل الجمع الأولي للبيانات حول الطفل (استيعاب المعلومات).  </a:t>
            </a:r>
            <a:endParaRPr lang="en-US" sz="1800" dirty="0"/>
          </a:p>
          <a:p>
            <a:pPr marL="660400" lvl="0" indent="-342900" algn="r" rtl="1">
              <a:lnSpc>
                <a:spcPct val="100000"/>
              </a:lnSpc>
              <a:spcBef>
                <a:spcPts val="0"/>
              </a:spcBef>
              <a:spcAft>
                <a:spcPts val="0"/>
              </a:spcAft>
              <a:buSzPts val="1400"/>
              <a:buFont typeface="Arial" panose="020B0604020202020204" pitchFamily="34" charset="0"/>
              <a:buAutoNum type="arabicPeriod"/>
            </a:pPr>
            <a:r>
              <a:rPr lang="ar-LB" sz="1800" dirty="0">
                <a:solidFill>
                  <a:srgbClr val="000000"/>
                </a:solidFill>
                <a:effectLst/>
                <a:ea typeface="Calibri" panose="020F0502020204030204" pitchFamily="34" charset="0"/>
                <a:cs typeface="Simplified Arabic" panose="02020603050405020304" pitchFamily="18" charset="-78"/>
              </a:rPr>
              <a:t> التقييم: هو التقييم المنهجي لوضع الطفل. وينبغي بالتقييم أن يأخذ في الاعتبار مواطن الضعف، وعوامل الخطر والأذى، وأيضًا عوامل الحماية المؤثرة ونقاط القوة والمرونة لدى الطفل والعائلة. وفي حالات الطوارئ، قد تكون هذه عملية سريعة ومباشرة نسبيًا، تركز على الاحتياجات الأساسية (على الغذاء والمأوى مثلاً). أما عندما نتعامل مع خطر فوري على الطفل (مثلاً، في حالة الطفل الذي يعيش مع مرتكب الإساءة أو العنف ضده) فسوف تعطى الأولوية للتدخل الفوري، قبل تطوير تقييم شامل وخطة للحالة. وفي مرحلة ثانية، يجرى تقييم لاحق معمق (شامل) لاكتساب فهم شامل لوضع الطفل. وتؤخذ احتياجات الطفل الشاملة دائمًا في الاعتبار، حتى لو كانت الوكالة غير قادرة على معالجة كل الشواغل مباشرة. وفي مثل هذه الحالة، تتم إحالة الحالة إلى وكالة أخرى/مقدم خدمات آخر لديها/لديه القدرة على معالجة الشاغل المحدد. (أنظروا الأقسام التالية حول الإحالات).    </a:t>
            </a:r>
          </a:p>
          <a:p>
            <a:pPr marL="660400" lvl="0" indent="-342900" algn="r" rtl="1">
              <a:lnSpc>
                <a:spcPct val="100000"/>
              </a:lnSpc>
              <a:spcBef>
                <a:spcPts val="0"/>
              </a:spcBef>
              <a:spcAft>
                <a:spcPts val="0"/>
              </a:spcAft>
              <a:buSzPts val="1400"/>
              <a:buFont typeface="Arial" panose="020B0604020202020204" pitchFamily="34" charset="0"/>
              <a:buAutoNum type="arabicPeriod"/>
            </a:pPr>
            <a:r>
              <a:rPr lang="ar-LB" sz="1800" dirty="0">
                <a:solidFill>
                  <a:srgbClr val="000000"/>
                </a:solidFill>
                <a:effectLst/>
                <a:ea typeface="Calibri" panose="020F0502020204030204" pitchFamily="34" charset="0"/>
                <a:cs typeface="Simplified Arabic" panose="02020603050405020304" pitchFamily="18" charset="-78"/>
              </a:rPr>
              <a:t>وضع خطة الحالة</a:t>
            </a:r>
            <a:r>
              <a:rPr lang="en-US" sz="1800" dirty="0">
                <a:solidFill>
                  <a:srgbClr val="000000"/>
                </a:solidFill>
                <a:effectLst/>
                <a:ea typeface="Calibri" panose="020F0502020204030204" pitchFamily="34" charset="0"/>
                <a:cs typeface="Simplified Arabic" panose="02020603050405020304" pitchFamily="18" charset="-78"/>
              </a:rPr>
              <a:t>:</a:t>
            </a:r>
            <a:r>
              <a:rPr lang="ar-LB" sz="1800" dirty="0">
                <a:solidFill>
                  <a:srgbClr val="000000"/>
                </a:solidFill>
                <a:effectLst/>
                <a:ea typeface="Calibri" panose="020F0502020204030204" pitchFamily="34" charset="0"/>
                <a:cs typeface="Simplified Arabic" panose="02020603050405020304" pitchFamily="18" charset="-78"/>
              </a:rPr>
              <a:t> تضع خطة الحالة قائمة بالاحتياجات التي تم تحديدها في التقييم، واستراتيجية لمعالجتها من خلال التقديم المباشر للخدمات، و/أو الإحالات، و/أو البرامج المجتمعية. وفي الحالات المعقدة، قد تتم الدعوة إلى اجتماع متعدد الاختصاصات ومشترك بين الوكالات من أجل تطوير خطة لهذه الحالة. عندئذ، توضع أهداف محددة وقابلة للقياس وملزمة بوقت معين، ينبغي تحقيقها قبل إغلاق ملف الحالة. وخطط الحالة هي وثائق مرنة يمكن مراجعتها في أي وقت كان في حال حصلت تغيرات في وضع الطفل أو احتياجاته. </a:t>
            </a:r>
          </a:p>
          <a:p>
            <a:pPr marL="660400" lvl="0" indent="-342900" algn="r" rtl="1">
              <a:lnSpc>
                <a:spcPct val="100000"/>
              </a:lnSpc>
              <a:spcBef>
                <a:spcPts val="0"/>
              </a:spcBef>
              <a:spcAft>
                <a:spcPts val="0"/>
              </a:spcAft>
              <a:buSzPts val="1400"/>
              <a:buFont typeface="Arial" panose="020B0604020202020204" pitchFamily="34" charset="0"/>
              <a:buAutoNum type="arabicPeriod"/>
            </a:pPr>
            <a:r>
              <a:rPr lang="ar-LB" sz="1800" dirty="0">
                <a:solidFill>
                  <a:srgbClr val="000000"/>
                </a:solidFill>
                <a:effectLst/>
                <a:ea typeface="Calibri" panose="020F0502020204030204" pitchFamily="34" charset="0"/>
                <a:cs typeface="Simplified Arabic" panose="02020603050405020304" pitchFamily="18" charset="-78"/>
              </a:rPr>
              <a:t>تطبيق خطة الحالة: يتمثل في الإجراءات المتخذة بهدف تطبيق الخطة، بما في ذلك أشكال الدعم والخدمات المباشرة، والإحالة إلى وكالات أخرى/مقدمي خدمات آخرين، كما يكون ذلك ملائمًا. ويكون عامل على الحالة أو مدير حالة مسؤولا عن تنسيق جميع هذه الخدمات، وتوثيق التقدم المحرز، والحرص على تحقيق أهداف الحالة.  </a:t>
            </a:r>
          </a:p>
          <a:p>
            <a:pPr marL="660400" lvl="0" indent="-342900" algn="r" rtl="1">
              <a:lnSpc>
                <a:spcPct val="100000"/>
              </a:lnSpc>
              <a:spcBef>
                <a:spcPts val="0"/>
              </a:spcBef>
              <a:spcAft>
                <a:spcPts val="0"/>
              </a:spcAft>
              <a:buSzPts val="1400"/>
              <a:buFont typeface="Arial" panose="020B0604020202020204" pitchFamily="34" charset="0"/>
              <a:buAutoNum type="arabicPeriod"/>
            </a:pPr>
            <a:r>
              <a:rPr lang="ar-LB" sz="1800" dirty="0">
                <a:solidFill>
                  <a:srgbClr val="000000"/>
                </a:solidFill>
                <a:effectLst/>
                <a:ea typeface="Calibri" panose="020F0502020204030204" pitchFamily="34" charset="0"/>
                <a:cs typeface="Simplified Arabic" panose="02020603050405020304" pitchFamily="18" charset="-78"/>
              </a:rPr>
              <a:t>المتابعة والمراجعة: تتضمن المتابعة التحقق من أن الطفل وعائلته يتلقون الخدمات وأشكال الدعم الملائمة. وتتضمن المتابعة أيضًا رصد وضع الطفل وتحديد أي تغيرات في ظروف الطفل أو عائلته. وتحدث المتابعة طوال عملية إدارة الحالة. أما المراجعة فهي التفكير في ما يلي: كيف يتقدم تنفيذ الخطة، وهل تتم تلبية الأهداف المبينة في خطة الحالة، وهل الخطة ما زالت مناسبة، وكيف يمكن إجراء تعديلات على الخطة عند اللزوم. المبادئ التوجيهية المشتركة بين الوكالات لمجموعة عمل حماية الطفل.    </a:t>
            </a:r>
          </a:p>
          <a:p>
            <a:pPr marL="660400" lvl="0" indent="-342900" algn="r" rtl="1">
              <a:lnSpc>
                <a:spcPct val="100000"/>
              </a:lnSpc>
              <a:spcBef>
                <a:spcPts val="0"/>
              </a:spcBef>
              <a:spcAft>
                <a:spcPts val="0"/>
              </a:spcAft>
              <a:buSzPts val="1400"/>
              <a:buFont typeface="Arial" panose="020B0604020202020204" pitchFamily="34" charset="0"/>
              <a:buAutoNum type="arabicPeriod"/>
            </a:pPr>
            <a:r>
              <a:rPr lang="ar-LB" sz="1800" dirty="0">
                <a:solidFill>
                  <a:srgbClr val="000000"/>
                </a:solidFill>
                <a:effectLst/>
                <a:ea typeface="Calibri" panose="020F0502020204030204" pitchFamily="34" charset="0"/>
                <a:cs typeface="Simplified Arabic" panose="02020603050405020304" pitchFamily="18" charset="-78"/>
              </a:rPr>
              <a:t>إغلاق الحالة: هي النقطة التي ينتهي فيها العمل مع الطفل. ويمكن أن ينتج ذلك عن أسباب متنوعة، مثلاً لأن الوضع قد تمت تسويته، (أي أن خطة الحالة قد استُكملت ولم يعد الطفل يتطلب دعمًا). في بعض الحالات، يمكن أن تغلق منظمة الحالة وتحيل الطفل إلى منظمة أخرى، مثلاً إذا انتقل الطفل إلى مكان آخر، أو في حالات الطوارئ، إذا لم تعد المنظمة تعمل في هذه المنطقة. وسوف يُغلَق ملف الحالة أيضًا إذا بلغ الطفل عمر 18 سنة (إلا إذا تواجدت أسباب وجيهة للاستمرار في الدعم، مثل مواطن الضعف الإضافية)، أو إذا توفي هذا الطفل.</a:t>
            </a:r>
          </a:p>
          <a:p>
            <a:pPr marL="660400" lvl="0" indent="-342900" algn="r" rtl="1">
              <a:lnSpc>
                <a:spcPct val="100000"/>
              </a:lnSpc>
              <a:spcBef>
                <a:spcPts val="0"/>
              </a:spcBef>
              <a:spcAft>
                <a:spcPts val="0"/>
              </a:spcAft>
              <a:buSzPts val="1400"/>
              <a:buFont typeface="Arial" panose="020B0604020202020204" pitchFamily="34" charset="0"/>
              <a:buAutoNum type="arabicPeriod"/>
            </a:pPr>
            <a:endParaRPr lang="ar-LB" sz="1800" dirty="0">
              <a:solidFill>
                <a:srgbClr val="000000"/>
              </a:solidFill>
              <a:effectLst/>
              <a:latin typeface="Arial"/>
              <a:ea typeface="Arial"/>
              <a:cs typeface="Simplified Arabic" panose="02020603050405020304" pitchFamily="18" charset="-78"/>
              <a:sym typeface="Arial"/>
            </a:endParaRPr>
          </a:p>
          <a:p>
            <a:pPr marL="488950" lvl="0" indent="-171450" algn="r" rtl="1">
              <a:lnSpc>
                <a:spcPct val="100000"/>
              </a:lnSpc>
              <a:spcBef>
                <a:spcPts val="0"/>
              </a:spcBef>
              <a:spcAft>
                <a:spcPts val="0"/>
              </a:spcAft>
              <a:buSzPts val="1400"/>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ليست إدارة حالات حماية الطفل عمليةً متتالية باتّجاهٍ واحد</a:t>
            </a:r>
            <a:r>
              <a:rPr lang="ar-SY"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488950" lvl="0" indent="-171450" algn="r" rtl="1">
              <a:lnSpc>
                <a:spcPct val="100000"/>
              </a:lnSpc>
              <a:spcBef>
                <a:spcPts val="0"/>
              </a:spcBef>
              <a:spcAft>
                <a:spcPts val="0"/>
              </a:spcAft>
              <a:buSzPts val="1400"/>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الخطوات مترابطة، وقد تتطلّب كلُّ واحدةٍ منها العودة إلى مرحلة سابقة في العملية</a:t>
            </a:r>
            <a:r>
              <a:rPr lang="ar-SY"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488950" lvl="0" indent="-171450" algn="r" rtl="1">
              <a:lnSpc>
                <a:spcPct val="100000"/>
              </a:lnSpc>
              <a:spcBef>
                <a:spcPts val="0"/>
              </a:spcBef>
              <a:spcAft>
                <a:spcPts val="0"/>
              </a:spcAft>
              <a:buSzPts val="1400"/>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يمكن تكرار الخطوات مرّات عدة قبل إغلاق حالة ما</a:t>
            </a:r>
            <a:r>
              <a:rPr lang="ar-SY" sz="1800" dirty="0">
                <a:effectLst/>
                <a:ea typeface="Calibri" panose="020F0502020204030204" pitchFamily="34" charset="0"/>
                <a:cs typeface="Simplified Arabic" panose="02020603050405020304" pitchFamily="18" charset="-78"/>
              </a:rPr>
              <a:t>.</a:t>
            </a:r>
            <a:endParaRPr lang="ar-LB" sz="1800" dirty="0">
              <a:effectLst/>
              <a:ea typeface="Calibri" panose="020F0502020204030204" pitchFamily="34" charset="0"/>
              <a:cs typeface="Simplified Arabic" panose="02020603050405020304" pitchFamily="18" charset="-78"/>
            </a:endParaRPr>
          </a:p>
          <a:p>
            <a:pPr marL="488950" lvl="0" indent="-171450" algn="r" rtl="1">
              <a:lnSpc>
                <a:spcPct val="100000"/>
              </a:lnSpc>
              <a:spcBef>
                <a:spcPts val="0"/>
              </a:spcBef>
              <a:spcAft>
                <a:spcPts val="0"/>
              </a:spcAft>
              <a:buSzPts val="1400"/>
              <a:buFont typeface="Arial" panose="020B0604020202020204" pitchFamily="34" charset="0"/>
              <a:buChar char="•"/>
            </a:pPr>
            <a:endParaRPr dirty="0">
              <a:latin typeface="Arial"/>
              <a:ea typeface="Arial"/>
              <a:cs typeface="Arial"/>
              <a:sym typeface="Arial"/>
            </a:endParaRPr>
          </a:p>
          <a:p>
            <a:pPr marL="457200" lvl="0" indent="-139700" algn="r" rtl="1">
              <a:lnSpc>
                <a:spcPct val="100000"/>
              </a:lnSpc>
              <a:spcBef>
                <a:spcPts val="0"/>
              </a:spcBef>
              <a:spcAft>
                <a:spcPts val="0"/>
              </a:spcAft>
              <a:buSzPts val="1400"/>
              <a:buFont typeface="Arial"/>
              <a:buNone/>
            </a:pPr>
            <a:r>
              <a:rPr lang="ar-LB" b="1" dirty="0"/>
              <a:t>الرمز:</a:t>
            </a:r>
            <a:r>
              <a:rPr lang="ar-LB" dirty="0"/>
              <a:t> من شأن تطوير وتنفيذ آليات التغذية الراجعة والإبلاغ الميسرة والمستجيبة والسرية للأطفال والعائلات أن تضمن إدارة حالات ذات جودة وعمليات صون ملائمة.</a:t>
            </a:r>
            <a:endParaRPr sz="1800" b="0" i="0" u="none" strike="noStrike" dirty="0">
              <a:solidFill>
                <a:srgbClr val="000000"/>
              </a:solidFill>
              <a:latin typeface="Helvetica Neue Light"/>
              <a:ea typeface="Helvetica Neue Light"/>
              <a:cs typeface="Helvetica Neue Light"/>
              <a:sym typeface="Helvetica Neue Light"/>
            </a:endParaRPr>
          </a:p>
        </p:txBody>
      </p:sp>
      <p:sp>
        <p:nvSpPr>
          <p:cNvPr id="218" name="Google Shape;218;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ar-LB" sz="1200" b="0" i="1" u="none" strike="noStrike" dirty="0">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200" b="0" i="0" u="none" strike="noStrike" dirty="0">
                <a:latin typeface="Calibri"/>
                <a:ea typeface="Calibri"/>
                <a:cs typeface="Calibri"/>
                <a:sym typeface="Calibri"/>
              </a:rPr>
              <a:t>ينص المعيار 18 على ما يلي: "</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يتمّ تحديد الأطفال والعائلات الذين يواجهون شواغل تتعلّق بحماية الطفل في الأوضاع الإنسانية، وتتمّ تلبية احتياجاتهم عن طريق عملية لإدارة الحالة مصمّمة بحسب الاحتياجات الفردية، بما في ذلك الدعم الفردي المباشر وإقامة الصلات مع مزوّدي الخدمات ذوي الصلة.</a:t>
            </a:r>
            <a:r>
              <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endPar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endParaRPr>
          </a:p>
          <a:p>
            <a:pPr marL="285750" marR="0" lvl="0" indent="-2857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من الأساسي فهم أنظمة وهيكليات الخدمة الرسمية وغير الرسمية الموجودة والناشئة التي تحمي الأطفال أصلاً، والبناء عليها</a:t>
            </a:r>
            <a:r>
              <a:rPr lang="ar-LB"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ممارسات تقديم الرعاية والتربية الوالدية </a:t>
            </a:r>
            <a:r>
              <a:rPr lang="ar-LB" sz="1800" dirty="0">
                <a:effectLst/>
                <a:ea typeface="Calibri" panose="020F0502020204030204" pitchFamily="34" charset="0"/>
                <a:cs typeface="Simplified Arabic" panose="02020603050405020304" pitchFamily="18" charset="-78"/>
              </a:rPr>
              <a:t>التقليدية </a:t>
            </a:r>
            <a:r>
              <a:rPr lang="ar-SA" sz="1800" dirty="0">
                <a:effectLst/>
                <a:ea typeface="Calibri" panose="020F0502020204030204" pitchFamily="34" charset="0"/>
                <a:cs typeface="Simplified Arabic" panose="02020603050405020304" pitchFamily="18" charset="-78"/>
              </a:rPr>
              <a:t>وأيّ أنظمة موجودة لإدارة الحالات</a:t>
            </a:r>
            <a:r>
              <a:rPr lang="ar-LB" sz="1800" dirty="0">
                <a:effectLst/>
                <a:ea typeface="Calibri" panose="020F0502020204030204" pitchFamily="34" charset="0"/>
                <a:cs typeface="Simplified Arabic" panose="02020603050405020304" pitchFamily="18" charset="-78"/>
              </a:rPr>
              <a:t>)</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ولا بدّ من مواءمة أنشطة الجهات الفاعلة في العمل الإنساني ودمجها مع أنشطة الخدمة الاجتماعية الطويلة الأمد التي تقوم بها القوى العاملة داخل البلد</a:t>
            </a:r>
            <a:r>
              <a:rPr lang="ar-LB" sz="1800" dirty="0">
                <a:effectLst/>
                <a:ea typeface="Calibri" panose="020F0502020204030204" pitchFamily="34" charset="0"/>
                <a:cs typeface="Simplified Arabic" panose="02020603050405020304" pitchFamily="18" charset="-78"/>
              </a:rPr>
              <a:t> من أجل </a:t>
            </a:r>
            <a:r>
              <a:rPr lang="ar-SA" sz="1800" dirty="0">
                <a:solidFill>
                  <a:srgbClr val="000000"/>
                </a:solidFill>
                <a:effectLst/>
                <a:ea typeface="Calibri" panose="020F0502020204030204" pitchFamily="34" charset="0"/>
                <a:cs typeface="Simplified Arabic" panose="02020603050405020304" pitchFamily="18" charset="-78"/>
              </a:rPr>
              <a:t>تجنّب استنساخ أنظمة إدارة الحالات أو موازاتها؛</a:t>
            </a:r>
            <a:r>
              <a:rPr lang="ar-LB" sz="1800" dirty="0">
                <a:solidFill>
                  <a:srgbClr val="000000"/>
                </a:solidFill>
                <a:effectLst/>
                <a:ea typeface="Calibri" panose="020F0502020204030204" pitchFamily="34" charset="0"/>
                <a:cs typeface="Simplified Arabic" panose="02020603050405020304" pitchFamily="18" charset="-78"/>
              </a:rPr>
              <a:t> و</a:t>
            </a:r>
            <a:r>
              <a:rPr lang="ar-SA" sz="1800" dirty="0">
                <a:solidFill>
                  <a:srgbClr val="000000"/>
                </a:solidFill>
                <a:effectLst/>
                <a:latin typeface="Noto Sans Symbols"/>
                <a:ea typeface="Noto Sans Symbols"/>
                <a:cs typeface="Simplified Arabic" panose="02020603050405020304" pitchFamily="18" charset="-78"/>
              </a:rPr>
              <a:t>الحرص على تحقيق الاستدامة؛</a:t>
            </a:r>
            <a:r>
              <a:rPr lang="ar-SY" sz="1800" dirty="0">
                <a:solidFill>
                  <a:srgbClr val="000000"/>
                </a:solidFill>
                <a:effectLst/>
                <a:latin typeface="Noto Sans Symbols"/>
                <a:ea typeface="Noto Sans Symbols"/>
                <a:cs typeface="Simplified Arabic" panose="02020603050405020304" pitchFamily="18" charset="-78"/>
              </a:rPr>
              <a:t> </a:t>
            </a:r>
            <a:r>
              <a:rPr lang="ar-LB" sz="1800" dirty="0">
                <a:solidFill>
                  <a:srgbClr val="000000"/>
                </a:solidFill>
                <a:effectLst/>
                <a:latin typeface="Noto Sans Symbols"/>
                <a:ea typeface="Noto Sans Symbols"/>
                <a:cs typeface="Simplified Arabic" panose="02020603050405020304" pitchFamily="18" charset="-78"/>
              </a:rPr>
              <a:t>و</a:t>
            </a:r>
            <a:r>
              <a:rPr lang="ar-SA" sz="1800" dirty="0">
                <a:solidFill>
                  <a:srgbClr val="000000"/>
                </a:solidFill>
                <a:effectLst/>
                <a:ea typeface="Calibri" panose="020F0502020204030204" pitchFamily="34" charset="0"/>
                <a:cs typeface="Simplified Arabic" panose="02020603050405020304" pitchFamily="18" charset="-78"/>
              </a:rPr>
              <a:t>تعزيز استراتيجيات العبور والخروج الفعّالة</a:t>
            </a:r>
            <a:r>
              <a:rPr lang="ar-SY" sz="1800" dirty="0">
                <a:solidFill>
                  <a:srgbClr val="000000"/>
                </a:solidFill>
                <a:effectLst/>
                <a:ea typeface="Calibri" panose="020F0502020204030204" pitchFamily="34" charset="0"/>
                <a:cs typeface="Simplified Arabic" panose="02020603050405020304" pitchFamily="18" charset="-78"/>
              </a:rPr>
              <a:t>.</a:t>
            </a:r>
            <a:endParaRPr lang="ar-LB" sz="1800" dirty="0">
              <a:solidFill>
                <a:srgbClr val="000000"/>
              </a:solidFill>
              <a:effectLst/>
              <a:ea typeface="Calibri" panose="020F0502020204030204" pitchFamily="34" charset="0"/>
              <a:cs typeface="Simplified Arabic" panose="02020603050405020304" pitchFamily="18" charset="-78"/>
            </a:endParaRPr>
          </a:p>
          <a:p>
            <a:pPr marL="285750" marR="0" lvl="0" indent="-2857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تُساعِد إجراءات العمل المعيارية على توجيه عملية إدارة الحالات في الأوضاع الإنسانية</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وتسمح هذه الإجراءات لمزوّدي الخدمات في جميع الوكالات والقطاعات بمواءمة الخدمات والنُهج وتوحيدها</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وينبغي وضع إجراءات العمل المعيارية بالسرعة اللازمة </a:t>
            </a:r>
            <a:r>
              <a:rPr lang="ar-LB" sz="1800" dirty="0">
                <a:effectLst/>
                <a:ea typeface="Calibri" panose="020F0502020204030204" pitchFamily="34" charset="0"/>
                <a:cs typeface="Simplified Arabic" panose="02020603050405020304" pitchFamily="18" charset="-78"/>
              </a:rPr>
              <a:t>ومراجعتها بانتظام </a:t>
            </a:r>
            <a:r>
              <a:rPr lang="ar-SA" sz="1800" dirty="0">
                <a:effectLst/>
                <a:ea typeface="Calibri" panose="020F0502020204030204" pitchFamily="34" charset="0"/>
                <a:cs typeface="Simplified Arabic" panose="02020603050405020304" pitchFamily="18" charset="-78"/>
              </a:rPr>
              <a:t>كجزء من الاستجابة الإنسانية</a:t>
            </a:r>
            <a:r>
              <a:rPr lang="ar-LB" sz="1800" dirty="0">
                <a:effectLst/>
                <a:ea typeface="Calibri" panose="020F0502020204030204" pitchFamily="34" charset="0"/>
                <a:cs typeface="Simplified Arabic" panose="02020603050405020304" pitchFamily="18" charset="-78"/>
              </a:rPr>
              <a:t>، </a:t>
            </a:r>
            <a:r>
              <a:rPr lang="ar-LB" sz="1800" dirty="0">
                <a:effectLst/>
                <a:latin typeface="Calibri" panose="020F0502020204030204" pitchFamily="34" charset="0"/>
                <a:ea typeface="Calibri" panose="020F0502020204030204" pitchFamily="34" charset="0"/>
                <a:cs typeface="Simplified Arabic" panose="02020603050405020304" pitchFamily="18" charset="-78"/>
              </a:rPr>
              <a:t>و</a:t>
            </a:r>
            <a:r>
              <a:rPr lang="ar-SA" sz="1800" dirty="0">
                <a:effectLst/>
                <a:latin typeface="Calibri" panose="020F0502020204030204" pitchFamily="34" charset="0"/>
                <a:ea typeface="Calibri" panose="020F0502020204030204" pitchFamily="34" charset="0"/>
                <a:cs typeface="Simplified Arabic" panose="02020603050405020304" pitchFamily="18" charset="-78"/>
              </a:rPr>
              <a:t>وضعها بالتعاون مع جميع الجهات الفاعلة في مجال إدارة حالات حماية الطفل</a:t>
            </a:r>
            <a:r>
              <a:rPr lang="ar-SY" sz="1800" dirty="0">
                <a:effectLst/>
                <a:latin typeface="Calibri" panose="020F0502020204030204" pitchFamily="34" charset="0"/>
                <a:ea typeface="Calibri" panose="020F0502020204030204" pitchFamily="34" charset="0"/>
                <a:cs typeface="Simplified Arabic" panose="02020603050405020304" pitchFamily="18" charset="-78"/>
              </a:rPr>
              <a:t>.</a:t>
            </a:r>
            <a:endParaRPr lang="ar-LB" sz="1800" dirty="0">
              <a:effectLst/>
              <a:latin typeface="Calibri" panose="020F0502020204030204" pitchFamily="34" charset="0"/>
              <a:ea typeface="Calibri" panose="020F0502020204030204" pitchFamily="34" charset="0"/>
              <a:cs typeface="Simplified Arabic" panose="02020603050405020304" pitchFamily="18" charset="-78"/>
            </a:endParaRPr>
          </a:p>
          <a:p>
            <a:pPr marL="285750" marR="0" lvl="0" indent="-2857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لا بدّ من أن نضع في اعتبارنا جودة الخدمات، وإمكانية الوصول إليها، واستمراريتها، وملاءمتها للطفل</a:t>
            </a:r>
            <a:r>
              <a:rPr lang="ar-SY"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ويسمح</a:t>
            </a:r>
            <a:r>
              <a:rPr lang="ar-SA" sz="1800" dirty="0">
                <a:effectLst/>
                <a:ea typeface="Calibri" panose="020F0502020204030204" pitchFamily="34" charset="0"/>
                <a:cs typeface="Simplified Arabic" panose="02020603050405020304" pitchFamily="18" charset="-78"/>
              </a:rPr>
              <a:t> الرصد والتقييم</a:t>
            </a:r>
            <a:r>
              <a:rPr lang="ar-LB" sz="1800" dirty="0">
                <a:effectLst/>
                <a:ea typeface="Calibri" panose="020F0502020204030204" pitchFamily="34" charset="0"/>
                <a:cs typeface="Simplified Arabic" panose="02020603050405020304" pitchFamily="18" charset="-78"/>
              </a:rPr>
              <a:t> المستمرَين</a:t>
            </a:r>
            <a:r>
              <a:rPr lang="ar-SA"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ب</a:t>
            </a:r>
            <a:r>
              <a:rPr lang="ar-SA" sz="1800" dirty="0">
                <a:effectLst/>
                <a:ea typeface="Calibri" panose="020F0502020204030204" pitchFamily="34" charset="0"/>
                <a:cs typeface="Simplified Arabic" panose="02020603050405020304" pitchFamily="18" charset="-78"/>
              </a:rPr>
              <a:t>مراجعة العملية</a:t>
            </a:r>
            <a:r>
              <a:rPr lang="ar-LB" sz="1800" dirty="0">
                <a:effectLst/>
                <a:ea typeface="Calibri" panose="020F0502020204030204" pitchFamily="34" charset="0"/>
                <a:cs typeface="Simplified Arabic" panose="02020603050405020304" pitchFamily="18" charset="-78"/>
              </a:rPr>
              <a:t> وطرق التنفيذ،</a:t>
            </a:r>
            <a:r>
              <a:rPr lang="ar-SA" sz="1800" dirty="0">
                <a:effectLst/>
                <a:ea typeface="Calibri" panose="020F0502020204030204" pitchFamily="34" charset="0"/>
                <a:cs typeface="Simplified Arabic" panose="02020603050405020304" pitchFamily="18" charset="-78"/>
              </a:rPr>
              <a:t> وتقييمها، وتعديلها وفقًا للدروس المستفادة</a:t>
            </a:r>
            <a:r>
              <a:rPr lang="ar-LB"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استخدام مؤشّرات ملائمة، والتقييم المنتظم للبرنامج، وإجراء مقابلات للحصول على التغذية الراجعة من الطفل والعائلة، وآليات التغذية الراجعة والإبلاغ الميسَّرة، ونظام الإشراف</a:t>
            </a:r>
            <a:r>
              <a:rPr lang="ar-LB" sz="1800" dirty="0">
                <a:effectLst/>
                <a:ea typeface="Calibri" panose="020F0502020204030204" pitchFamily="34" charset="0"/>
                <a:cs typeface="Simplified Arabic" panose="02020603050405020304" pitchFamily="18" charset="-78"/>
              </a:rPr>
              <a:t> والتوجيه، وبناء قدرات الموظفين بطريقة ملائمة ومنتظمة).  </a:t>
            </a:r>
            <a:endParaRPr dirty="0"/>
          </a:p>
          <a:p>
            <a:pPr marL="171450" marR="0" lvl="0" indent="-95250" algn="l" rtl="0">
              <a:lnSpc>
                <a:spcPct val="100000"/>
              </a:lnSpc>
              <a:spcBef>
                <a:spcPts val="0"/>
              </a:spcBef>
              <a:spcAft>
                <a:spcPts val="0"/>
              </a:spcAft>
              <a:buClr>
                <a:schemeClr val="dk1"/>
              </a:buClr>
              <a:buSzPts val="1200"/>
              <a:buFont typeface="Arial"/>
              <a:buNone/>
            </a:pPr>
            <a:endParaRPr b="1" dirty="0">
              <a:latin typeface="Arial"/>
              <a:ea typeface="Arial"/>
              <a:cs typeface="Arial"/>
              <a:sym typeface="Arial"/>
            </a:endParaRPr>
          </a:p>
        </p:txBody>
      </p:sp>
      <p:sp>
        <p:nvSpPr>
          <p:cNvPr id="227" name="Google Shape;22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LB" sz="1800" dirty="0">
                <a:effectLst/>
                <a:latin typeface="Calibri" panose="020F0502020204030204" pitchFamily="34" charset="0"/>
                <a:ea typeface="Calibri" panose="020F0502020204030204" pitchFamily="34" charset="0"/>
                <a:cs typeface="Simplified Arabic" panose="02020603050405020304" pitchFamily="18" charset="-78"/>
              </a:rPr>
              <a:t>"إجراء المصالح الفضلى" هو إطار خاص ب</a:t>
            </a:r>
            <a:r>
              <a:rPr lang="ar-SA" sz="1800" dirty="0">
                <a:effectLst/>
                <a:latin typeface="Calibri" panose="020F0502020204030204" pitchFamily="34" charset="0"/>
                <a:ea typeface="Calibri" panose="020F0502020204030204" pitchFamily="34" charset="0"/>
                <a:cs typeface="Simplified Arabic" panose="02020603050405020304" pitchFamily="18" charset="-78"/>
              </a:rPr>
              <a:t>المفوّضية السامية للأمم المتّحدة لشؤون اللاجئين </a:t>
            </a:r>
            <a:r>
              <a:rPr lang="ar-LB" sz="1800" dirty="0">
                <a:effectLst/>
                <a:latin typeface="Calibri" panose="020F0502020204030204" pitchFamily="34" charset="0"/>
                <a:ea typeface="Calibri" panose="020F0502020204030204" pitchFamily="34" charset="0"/>
                <a:cs typeface="Simplified Arabic" panose="02020603050405020304" pitchFamily="18" charset="-78"/>
              </a:rPr>
              <a:t>يتعلق بإدارة حالات الأطفال طالبي اللجوء واللاجئين. ويمكن أن يطبّق أيضًا على أطفال آخرين موضع اهتمام المفوضية في بعض الحالات. ويتضمن إجراء المصالح الفضلى الخطوات الأساسية لإدارة حالات حماية الطفل، فضلاً عن عملية </a:t>
            </a:r>
            <a:r>
              <a:rPr lang="ar-SA" sz="1800" dirty="0">
                <a:effectLst/>
                <a:ea typeface="Calibri" panose="020F0502020204030204" pitchFamily="34" charset="0"/>
                <a:cs typeface="Simplified Arabic" panose="02020603050405020304" pitchFamily="18" charset="-78"/>
              </a:rPr>
              <a:t>تحديد المصالح الفضلى</a:t>
            </a:r>
            <a:r>
              <a:rPr lang="ar-LB" sz="1800" dirty="0">
                <a:effectLst/>
                <a:ea typeface="Calibri" panose="020F0502020204030204" pitchFamily="34" charset="0"/>
                <a:cs typeface="Simplified Arabic" panose="02020603050405020304" pitchFamily="18" charset="-78"/>
              </a:rPr>
              <a:t> الخاص بالمفوضية، وهو يطبَق على الأطفال الأفراد المعرضين للخطر والمحتاجين إلى دعم مستهدف، ومهيكل، ومنهجي، ومستدام، ومنسق. وهو يضمن أن القرارات والإجراءات التي تهدف إلى معالجة مخاطر الحماية واحتياجات الأطفال، تصب في مصالحهم الفضلى. وإجراء المصالح الفضلى موجود ضمن إدارة حالات حماية اللاجئين ومرتبط بها.  </a:t>
            </a:r>
            <a:r>
              <a:rPr lang="ar-LB" sz="1800" dirty="0">
                <a:effectLst/>
                <a:latin typeface="Calibri" panose="020F0502020204030204" pitchFamily="34" charset="0"/>
                <a:ea typeface="Calibri" panose="020F0502020204030204" pitchFamily="34" charset="0"/>
                <a:cs typeface="Simplified Arabic" panose="02020603050405020304" pitchFamily="18" charset="-78"/>
              </a:rPr>
              <a:t>  </a:t>
            </a:r>
            <a:endParaRPr lang="en-US" sz="1800" dirty="0">
              <a:effectLst/>
              <a:latin typeface="Calibri" panose="020F0502020204030204" pitchFamily="34" charset="0"/>
              <a:ea typeface="Calibri" panose="020F0502020204030204" pitchFamily="34" charset="0"/>
            </a:endParaRPr>
          </a:p>
          <a:p>
            <a:pPr marL="457200" marR="0" lvl="0" indent="-228600" algn="r" rtl="1">
              <a:lnSpc>
                <a:spcPct val="100000"/>
              </a:lnSpc>
              <a:spcBef>
                <a:spcPts val="0"/>
              </a:spcBef>
              <a:spcAft>
                <a:spcPts val="0"/>
              </a:spcAft>
              <a:buClr>
                <a:srgbClr val="000000"/>
              </a:buClr>
              <a:buSzPts val="1400"/>
              <a:buFont typeface="Arial"/>
              <a:buNone/>
            </a:pPr>
            <a:endParaRPr lang="en-US" sz="1200" b="0" i="0" u="none" strike="noStrike" dirty="0">
              <a:latin typeface="Helvetica Neue Light"/>
              <a:ea typeface="Helvetica Neue Light"/>
              <a:cs typeface="Helvetica Neue Light"/>
              <a:sym typeface="Helvetica Neue Light"/>
            </a:endParaRPr>
          </a:p>
          <a:p>
            <a:pPr marL="457200" marR="0" lvl="0" indent="-228600" algn="r" rtl="1">
              <a:lnSpc>
                <a:spcPct val="100000"/>
              </a:lnSpc>
              <a:spcBef>
                <a:spcPts val="0"/>
              </a:spcBef>
              <a:spcAft>
                <a:spcPts val="0"/>
              </a:spcAft>
              <a:buClr>
                <a:srgbClr val="000000"/>
              </a:buClr>
              <a:buSzPts val="1400"/>
              <a:buFont typeface="Arial"/>
              <a:buNone/>
            </a:pPr>
            <a:r>
              <a:rPr lang="ar-SA" sz="1800" dirty="0">
                <a:effectLst/>
                <a:ea typeface="Calibri" panose="020F0502020204030204" pitchFamily="34" charset="0"/>
                <a:cs typeface="Simplified Arabic" panose="02020603050405020304" pitchFamily="18" charset="-78"/>
              </a:rPr>
              <a:t>يتعين على جميع الجهات الفاعلة الالتزام بهذه الإجراءات</a:t>
            </a:r>
            <a:r>
              <a:rPr lang="ar-SY"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و</a:t>
            </a:r>
            <a:r>
              <a:rPr lang="ar-SA" sz="1800" dirty="0">
                <a:effectLst/>
                <a:ea typeface="Calibri" panose="020F0502020204030204" pitchFamily="34" charset="0"/>
                <a:cs typeface="Simplified Arabic" panose="02020603050405020304" pitchFamily="18" charset="-78"/>
              </a:rPr>
              <a:t>تكون كلّ منظّمة فردية مسؤولة عن (أ</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الحرص على وجود عمليات لتقييم ماهية المصالح الفضلى لكلّ طفل قبل اتّخاذ أيّ إجراء يؤثّر على ذلك الطفل و(ب</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جعل ذلك اعتبارًا رئيسيًا عند اتّخاذ أيّ قرارات</a:t>
            </a:r>
            <a:r>
              <a:rPr lang="ar-SY" sz="1800" dirty="0">
                <a:effectLst/>
                <a:ea typeface="Calibri" panose="020F0502020204030204" pitchFamily="34" charset="0"/>
                <a:cs typeface="Simplified Arabic" panose="02020603050405020304" pitchFamily="18" charset="-78"/>
              </a:rPr>
              <a:t>.</a:t>
            </a:r>
            <a:endParaRPr sz="1200" b="0" i="0" u="none" strike="noStrike" dirty="0">
              <a:latin typeface="Helvetica Neue Light"/>
              <a:ea typeface="Helvetica Neue Light"/>
              <a:cs typeface="Helvetica Neue Light"/>
              <a:sym typeface="Helvetica Neue Light"/>
            </a:endParaRP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LB" sz="1800" dirty="0">
              <a:effectLst/>
              <a:latin typeface="Calibri" panose="020F0502020204030204" pitchFamily="34" charset="0"/>
              <a:ea typeface="Calibri" panose="020F0502020204030204" pitchFamily="34" charset="0"/>
              <a:cs typeface="Simplified Arabic" panose="02020603050405020304" pitchFamily="18" charset="-78"/>
            </a:endParaRP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sz="1800" dirty="0">
                <a:effectLst/>
                <a:latin typeface="Calibri" panose="020F0502020204030204" pitchFamily="34" charset="0"/>
                <a:ea typeface="Calibri" panose="020F0502020204030204" pitchFamily="34" charset="0"/>
                <a:cs typeface="Simplified Arabic" panose="02020603050405020304" pitchFamily="18" charset="-78"/>
              </a:rPr>
              <a:t>يُستخدَم </a:t>
            </a:r>
            <a:r>
              <a:rPr lang="ar-SA" sz="1800" u="sng" dirty="0">
                <a:solidFill>
                  <a:srgbClr val="0563C1"/>
                </a:solidFill>
                <a:effectLst/>
                <a:latin typeface="Calibri" panose="020F0502020204030204" pitchFamily="34" charset="0"/>
                <a:ea typeface="Calibri" panose="020F0502020204030204" pitchFamily="34" charset="0"/>
                <a:cs typeface="Simplified Arabic" panose="02020603050405020304" pitchFamily="18" charset="-78"/>
                <a:hlinkClick r:id="rId3"/>
              </a:rPr>
              <a:t>إجراء المصالح الفضلى</a:t>
            </a:r>
            <a:r>
              <a:rPr lang="ar-SA" sz="1800" dirty="0">
                <a:effectLst/>
                <a:latin typeface="Calibri" panose="020F0502020204030204" pitchFamily="34" charset="0"/>
                <a:ea typeface="Calibri" panose="020F0502020204030204" pitchFamily="34" charset="0"/>
                <a:cs typeface="Simplified Arabic" panose="02020603050405020304" pitchFamily="18" charset="-78"/>
              </a:rPr>
              <a:t> الخاصّ بالمفوّضية السامية للأمم المتّحدة لشؤون اللاجئين مع الأطفال اللاجئين عندما تكون الإجراءات الخاصّة بالدولة غير ميسَّرة و</a:t>
            </a:r>
            <a:r>
              <a:rPr lang="ar-SY" sz="1800" dirty="0">
                <a:effectLst/>
                <a:latin typeface="Calibri" panose="020F0502020204030204" pitchFamily="34" charset="0"/>
                <a:ea typeface="Calibri" panose="020F0502020204030204" pitchFamily="34" charset="0"/>
                <a:cs typeface="Simplified Arabic" panose="02020603050405020304" pitchFamily="18" charset="-78"/>
              </a:rPr>
              <a:t>/</a:t>
            </a:r>
            <a:r>
              <a:rPr lang="ar-SA" sz="1800" dirty="0">
                <a:effectLst/>
                <a:latin typeface="Calibri" panose="020F0502020204030204" pitchFamily="34" charset="0"/>
                <a:ea typeface="Calibri" panose="020F0502020204030204" pitchFamily="34" charset="0"/>
                <a:cs typeface="Simplified Arabic" panose="02020603050405020304" pitchFamily="18" charset="-78"/>
              </a:rPr>
              <a:t>أو غير ملائمة</a:t>
            </a:r>
            <a:r>
              <a:rPr lang="ar-SY" sz="1800" dirty="0">
                <a:effectLst/>
                <a:latin typeface="Calibri" panose="020F0502020204030204" pitchFamily="34" charset="0"/>
                <a:ea typeface="Calibri" panose="020F0502020204030204" pitchFamily="34" charset="0"/>
                <a:cs typeface="Simplified Arabic" panose="02020603050405020304" pitchFamily="18" charset="-78"/>
              </a:rPr>
              <a:t>.</a:t>
            </a:r>
            <a:r>
              <a:rPr lang="ar-LB" sz="1800" dirty="0">
                <a:effectLst/>
                <a:latin typeface="Calibri" panose="020F0502020204030204" pitchFamily="34" charset="0"/>
                <a:ea typeface="Calibri" panose="020F0502020204030204" pitchFamily="34" charset="0"/>
                <a:cs typeface="Simplified Arabic" panose="02020603050405020304" pitchFamily="18" charset="-78"/>
              </a:rPr>
              <a:t> </a:t>
            </a:r>
            <a:r>
              <a:rPr lang="ar-LB" sz="1800" i="0" dirty="0">
                <a:latin typeface="Arial" panose="020B0604020202020204" pitchFamily="34" charset="0"/>
                <a:ea typeface="Arial"/>
                <a:cs typeface="Arial" panose="020B0604020202020204" pitchFamily="34" charset="0"/>
                <a:sym typeface="Arial"/>
              </a:rPr>
              <a:t>[← </a:t>
            </a:r>
            <a:r>
              <a:rPr lang="ar-LB" sz="1800" i="0" dirty="0">
                <a:latin typeface="Arial"/>
                <a:ea typeface="Arial"/>
                <a:cs typeface="Arial"/>
                <a:sym typeface="Arial"/>
              </a:rPr>
              <a:t>رمز </a:t>
            </a:r>
            <a:r>
              <a:rPr lang="ar-LB" sz="1800" b="1" i="0" dirty="0">
                <a:latin typeface="Arial"/>
                <a:ea typeface="Arial"/>
                <a:cs typeface="Arial"/>
                <a:sym typeface="Arial"/>
              </a:rPr>
              <a:t>اللجوء</a:t>
            </a:r>
            <a:r>
              <a:rPr lang="ar-LB" sz="1800" i="0" dirty="0">
                <a:latin typeface="Arial"/>
                <a:ea typeface="Arial"/>
                <a:cs typeface="Arial"/>
                <a:sym typeface="Arial"/>
              </a:rPr>
              <a:t>]</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LB" sz="1800" i="0" dirty="0">
                <a:effectLst/>
                <a:latin typeface="Arial"/>
                <a:ea typeface="Calibri" panose="020F0502020204030204" pitchFamily="34" charset="0"/>
                <a:cs typeface="Arial"/>
                <a:sym typeface="Arial"/>
              </a:rPr>
              <a:t>وهو إجراء منفصل يمكن استخدامه في أي وقت كان خلال عملية إدارة الحالات. </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LB" sz="1800" i="0" dirty="0">
              <a:effectLst/>
              <a:latin typeface="Arial"/>
              <a:ea typeface="Calibri" panose="020F0502020204030204" pitchFamily="34" charset="0"/>
              <a:cs typeface="Arial"/>
              <a:sym typeface="Arial"/>
            </a:endParaRP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LB" sz="1800" i="0" dirty="0">
                <a:effectLst/>
                <a:latin typeface="Arial"/>
                <a:ea typeface="Calibri" panose="020F0502020204030204" pitchFamily="34" charset="0"/>
                <a:cs typeface="Arial"/>
                <a:sym typeface="Arial"/>
              </a:rPr>
              <a:t>يمكنكم أن تروا هنا خطوات هذه العملية: للمزيد من المعلومات عن كل خطوة، الرجاء الاطلاع على القسم المتعلق بهذا الموضوع في ص. 66 من </a:t>
            </a:r>
            <a:r>
              <a:rPr lang="en-US" sz="1800" u="sng" dirty="0">
                <a:solidFill>
                  <a:schemeClr val="hlink"/>
                </a:solidFill>
                <a:hlinkClick r:id="rId4"/>
              </a:rPr>
              <a:t>2021 UNHCR Best Interests Procedure Guidelines: Assessing and Determining the Best Interests of the Child</a:t>
            </a:r>
            <a:r>
              <a:rPr lang="en-US" sz="1800" dirty="0"/>
              <a:t>: https://casemanagement.alliancecpha.org/en/system/tdf/library/attachments/unhcr_2021_bip_guidelines-final_reduced_size.pdf?file=1&amp;type=node&amp;id=32335</a:t>
            </a:r>
          </a:p>
        </p:txBody>
      </p:sp>
      <p:sp>
        <p:nvSpPr>
          <p:cNvPr id="236" name="Google Shape;236;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بحسب الوقت المتاح لكم في التيسير، فكّروا في أن تضيفوا هنا أمثلة من المنطقة/البلد/الاستجابة، عن برامج تستوفي المعايير.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يمكن أن تكون هذه مسودّة شريحة تستطيعون تحديثها أو إلغاءها عند الضرورة.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لكلّ مثال، يمكنكم أن تضيفوا:</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جملة قصيرة، مختصرة، رئيسية تعريفية بشأن</a:t>
            </a:r>
            <a:r>
              <a:rPr lang="ar-LB" dirty="0"/>
              <a:t> برنامج/مشروع محدد يستخدم المعيار 18</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أضيفوا أسماء المنظمات والشركاء المشاركين معكم</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الدروس المستفادة العملية، والإجراءات </a:t>
            </a:r>
            <a:r>
              <a:rPr lang="ar-LB" sz="1200" b="0" i="0" u="none" strike="noStrike" cap="none" dirty="0">
                <a:solidFill>
                  <a:schemeClr val="dk1"/>
                </a:solidFill>
                <a:effectLst/>
                <a:latin typeface="Calibri"/>
                <a:ea typeface="Calibri"/>
                <a:cs typeface="Calibri"/>
                <a:sym typeface="Calibri"/>
              </a:rPr>
              <a:t>أ</a:t>
            </a:r>
            <a:r>
              <a:rPr lang="ar-SA" sz="1200" b="0" i="0" u="none" strike="noStrike" cap="none" dirty="0">
                <a:solidFill>
                  <a:schemeClr val="dk1"/>
                </a:solidFill>
                <a:effectLst/>
                <a:latin typeface="Calibri"/>
                <a:ea typeface="Calibri"/>
                <a:cs typeface="Calibri"/>
                <a:sym typeface="Calibri"/>
              </a:rPr>
              <a:t>و</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الرسالة أو الأرقام</a:t>
            </a:r>
            <a:r>
              <a:rPr lang="ar-LB" sz="1200" b="0" i="0" u="none" strike="noStrike" cap="none" dirty="0">
                <a:solidFill>
                  <a:schemeClr val="dk1"/>
                </a:solidFill>
                <a:effectLst/>
                <a:latin typeface="Calibri"/>
                <a:ea typeface="Calibri"/>
                <a:cs typeface="Calibri"/>
                <a:sym typeface="Calibri"/>
              </a:rPr>
              <a:t> الأساسية</a:t>
            </a:r>
            <a:r>
              <a:rPr lang="ar-SA" sz="1200" b="0" i="0" u="none" strike="noStrike" cap="none" dirty="0">
                <a:solidFill>
                  <a:schemeClr val="dk1"/>
                </a:solidFill>
                <a:effectLst/>
                <a:latin typeface="Calibri"/>
                <a:ea typeface="Calibri"/>
                <a:cs typeface="Calibri"/>
                <a:sym typeface="Calibri"/>
              </a:rPr>
              <a:t>، التي تثير اهتمام </a:t>
            </a:r>
            <a:r>
              <a:rPr lang="ar-LB" sz="1200" b="0" i="0" u="none" strike="noStrike" cap="none" dirty="0">
                <a:solidFill>
                  <a:schemeClr val="dk1"/>
                </a:solidFill>
                <a:effectLst/>
                <a:latin typeface="Calibri"/>
                <a:ea typeface="Calibri"/>
                <a:cs typeface="Calibri"/>
                <a:sym typeface="Calibri"/>
              </a:rPr>
              <a:t>المشاركين معكم </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أمّا الخيار الآخر، في حال أتيح لكم مجال تيسير </a:t>
            </a:r>
            <a:r>
              <a:rPr lang="ar-LB" sz="1200" b="0" i="0" u="none" strike="noStrike" cap="none" dirty="0">
                <a:solidFill>
                  <a:schemeClr val="dk1"/>
                </a:solidFill>
                <a:effectLst/>
                <a:latin typeface="Calibri"/>
                <a:ea typeface="Calibri"/>
                <a:cs typeface="Calibri"/>
                <a:sym typeface="Calibri"/>
              </a:rPr>
              <a:t>أوسع</a:t>
            </a:r>
            <a:r>
              <a:rPr lang="ar-SA" sz="1200" b="0" i="0" u="none" strike="noStrike" cap="none" dirty="0">
                <a:solidFill>
                  <a:schemeClr val="dk1"/>
                </a:solidFill>
                <a:effectLst/>
                <a:latin typeface="Calibri"/>
                <a:ea typeface="Calibri"/>
                <a:cs typeface="Calibri"/>
                <a:sym typeface="Calibri"/>
              </a:rPr>
              <a:t> (وأيضًا بحسب مجموعتكم)، فهو ملء هذه الشريحة بطريقة تفاعلية خلال الجلسة.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في هذه الحال، يمكنكم أن:</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توزّعوا مجموعتكم ضمن مجموعتَين أو 3 مجموعات أصغر،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تتيحوا ل</a:t>
            </a:r>
            <a:r>
              <a:rPr lang="ar-SA" sz="1200" b="0" i="0" u="none" strike="noStrike" cap="none" dirty="0">
                <a:solidFill>
                  <a:schemeClr val="dk1"/>
                </a:solidFill>
                <a:effectLst/>
                <a:latin typeface="Calibri"/>
                <a:ea typeface="Calibri"/>
                <a:cs typeface="Calibri"/>
                <a:sym typeface="Calibri"/>
              </a:rPr>
              <a:t>لمشاركين 15-20 دقيقية ليحضّروا عرضًا قصيرًا عن مثال من المنطقة/البلد/الاستجابة لبرنامج يستوفي المعيار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تطلبوا من المجموعات أن تقدّم أمثلتها في الجلسة العامّة، وتناقشوا/ تقارنوا الدروس المستفادة منها.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إذا كنتم سترسلون هذا العرض إلى المشاركين بعد التدريب، يمكنكم أن تملأوا هذه الشريحة، كي تحفظوا سجلاّت عن العروض.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1" i="0" u="none" strike="noStrike" cap="none" dirty="0">
                <a:solidFill>
                  <a:schemeClr val="dk1"/>
                </a:solidFill>
                <a:effectLst/>
                <a:latin typeface="Calibri"/>
                <a:ea typeface="Calibri"/>
                <a:cs typeface="Calibri"/>
                <a:sym typeface="Calibri"/>
              </a:rPr>
              <a:t>نصيحة: </a:t>
            </a:r>
            <a:r>
              <a:rPr lang="ar-SA" sz="1200" b="0" i="0" u="none" strike="noStrike" cap="none" dirty="0">
                <a:solidFill>
                  <a:schemeClr val="dk1"/>
                </a:solidFill>
                <a:effectLst/>
                <a:latin typeface="Calibri"/>
                <a:ea typeface="Calibri"/>
                <a:cs typeface="Calibri"/>
                <a:sym typeface="Calibri"/>
              </a:rPr>
              <a:t>يمكنكم أن تستخدموا </a:t>
            </a:r>
            <a:r>
              <a:rPr lang="en-US" sz="1200" b="0" i="0" u="none" strike="noStrike" cap="none" dirty="0">
                <a:solidFill>
                  <a:schemeClr val="dk1"/>
                </a:solidFill>
                <a:effectLst/>
                <a:latin typeface="Calibri"/>
                <a:ea typeface="Calibri"/>
                <a:cs typeface="Calibri"/>
                <a:sym typeface="Calibri"/>
              </a:rPr>
              <a:t>https://thenounproject.com</a:t>
            </a:r>
            <a:r>
              <a:rPr lang="ar-SA" sz="1200" b="0" i="0" u="none" strike="noStrike" cap="none" dirty="0">
                <a:solidFill>
                  <a:schemeClr val="dk1"/>
                </a:solidFill>
                <a:effectLst/>
                <a:latin typeface="Calibri"/>
                <a:ea typeface="Calibri"/>
                <a:cs typeface="Calibri"/>
                <a:sym typeface="Calibri"/>
              </a:rPr>
              <a:t>/ للحصول على خرائط مماثلة. </a:t>
            </a:r>
            <a:endParaRPr lang="ar" b="0" i="1" u="none"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 في حال استطعتم أن تقدّموا المعلومات من الإنترنت عبر العاكس، نقترح عليكم أن تساعدوا المشاركين في الوصول إلى الموقع وأن تروهم إيّاه] </a:t>
            </a:r>
            <a:r>
              <a:rPr lang="ar-SA" u="sng" dirty="0"/>
              <a:t> </a:t>
            </a:r>
          </a:p>
          <a:p>
            <a:pPr marL="0" marR="0" lvl="0" indent="0" algn="r" rtl="1">
              <a:lnSpc>
                <a:spcPct val="100000"/>
              </a:lnSpc>
              <a:spcBef>
                <a:spcPts val="0"/>
              </a:spcBef>
              <a:spcAft>
                <a:spcPts val="0"/>
              </a:spcAft>
              <a:buClr>
                <a:schemeClr val="dk1"/>
              </a:buClr>
              <a:buSzPts val="1200"/>
              <a:buFont typeface="Calibri"/>
              <a:buNone/>
            </a:pPr>
            <a:endParaRPr lang="ar-SA" u="sng" dirty="0"/>
          </a:p>
          <a:p>
            <a:pPr marL="0" marR="0" lvl="0" indent="0" algn="r" rtl="1">
              <a:lnSpc>
                <a:spcPct val="100000"/>
              </a:lnSpc>
              <a:spcBef>
                <a:spcPts val="0"/>
              </a:spcBef>
              <a:spcAft>
                <a:spcPts val="0"/>
              </a:spcAft>
              <a:buClr>
                <a:schemeClr val="dk1"/>
              </a:buClr>
              <a:buSzPts val="1200"/>
              <a:buFont typeface="Calibri"/>
              <a:buNone/>
            </a:pPr>
            <a:r>
              <a:rPr lang="ar-SA" b="1" u="none" dirty="0"/>
              <a:t>شراكة المعايير الإنسانية:</a:t>
            </a:r>
          </a:p>
          <a:p>
            <a:pPr marL="0" marR="0" lvl="0" indent="0" algn="r" rtl="1">
              <a:lnSpc>
                <a:spcPct val="100000"/>
              </a:lnSpc>
              <a:spcBef>
                <a:spcPts val="0"/>
              </a:spcBef>
              <a:spcAft>
                <a:spcPts val="0"/>
              </a:spcAft>
              <a:buClr>
                <a:schemeClr val="dk1"/>
              </a:buClr>
              <a:buSzPts val="1200"/>
              <a:buFont typeface="Calibri"/>
              <a:buNone/>
            </a:pPr>
            <a:r>
              <a:rPr lang="ar-SA" u="sng" dirty="0"/>
              <a:t>1. الدليل على الإنترنت</a:t>
            </a:r>
          </a:p>
          <a:p>
            <a:pPr marL="0" lvl="0" indent="0" algn="r" rtl="1">
              <a:spcBef>
                <a:spcPts val="0"/>
              </a:spcBef>
              <a:spcAft>
                <a:spcPts val="0"/>
              </a:spcAft>
              <a:buNone/>
            </a:pPr>
            <a:r>
              <a:rPr lang="ar-SA" u="sng" dirty="0"/>
              <a:t>2. تطبيق شراكة المعايير الإنسانية   </a:t>
            </a:r>
            <a:endParaRPr lang="ar-SA" dirty="0"/>
          </a:p>
          <a:p>
            <a:pPr marL="0" lvl="0" indent="0" algn="r" rtl="1">
              <a:spcBef>
                <a:spcPts val="0"/>
              </a:spcBef>
              <a:spcAft>
                <a:spcPts val="0"/>
              </a:spcAft>
              <a:buNone/>
            </a:pPr>
            <a:r>
              <a:rPr lang="ar-SA" dirty="0"/>
              <a:t>- هو ثاني أكثر تطبيق شعبية على الموقع بعد تطبيق اسفير</a:t>
            </a:r>
          </a:p>
          <a:p>
            <a:pPr marL="0" lvl="0" indent="0" algn="r" rtl="1">
              <a:spcBef>
                <a:spcPts val="0"/>
              </a:spcBef>
              <a:spcAft>
                <a:spcPts val="0"/>
              </a:spcAft>
              <a:buNone/>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u="none" dirty="0"/>
              <a:t>صفحة المعايير الدنيا لحماية الطفل:</a:t>
            </a: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u="sng" dirty="0"/>
              <a:t>1. الدليل التفاعلي </a:t>
            </a:r>
            <a:r>
              <a:rPr lang="ar-SA" dirty="0"/>
              <a:t>- أهم مورد لدينا.</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2. </a:t>
            </a:r>
            <a:r>
              <a:rPr lang="ar-SA" u="sng" dirty="0"/>
              <a:t>الملخّص </a:t>
            </a:r>
            <a:r>
              <a:rPr lang="ar-SA" dirty="0"/>
              <a:t>يتألّف من 32 صفحة فقط، وهذا يعني أنّه مكثّف جدًا ولكن، يمكن استخدامه للتعريف بفكرة المعايير الدنيا أو لإطلاق مناقشات حول حماية الطفل مع زملاء حكوميين أو عاملين آخرين في المجال الإنساني من دون إغراقهم في معلومات الدليل الهائل الحجم.  </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dirty="0"/>
              <a:t>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نسخة </a:t>
            </a:r>
            <a:r>
              <a:rPr lang="en-US" u="sng" dirty="0"/>
              <a:t>PDF</a:t>
            </a:r>
            <a:r>
              <a:rPr lang="en-US" dirty="0"/>
              <a:t> </a:t>
            </a:r>
            <a:r>
              <a:rPr lang="ar-SA" dirty="0"/>
              <a:t>وجميع المواد المتوفّرة يمكن تنزيلها إذا أراد المشاركون طباعة أجزاء فقط من المعايير الدنيا لحماية الطفل، على 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يتضمّن </a:t>
            </a:r>
            <a:r>
              <a:rPr lang="ar-SA" u="sng" dirty="0"/>
              <a:t>ملف مواد الإحاطة الخاصّة بـ«المقدّمة إلى المعايير الدنيا لحماية الطفل» </a:t>
            </a:r>
            <a:r>
              <a:rPr lang="ar-SA" dirty="0"/>
              <a:t>هذه الشرائح وملاحظات التيسير، بالإضافة إلى مقدّمة للتوزيع تتألّف من صفحتَين.</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معرض للمعايير مع </a:t>
            </a:r>
            <a:r>
              <a:rPr lang="ar-SA" u="sng" dirty="0"/>
              <a:t>رسومات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اكتشفوا </a:t>
            </a:r>
            <a:r>
              <a:rPr lang="ar-SA" sz="1200" u="sng" dirty="0"/>
              <a:t>الدورة التدريبية الإلكترونية المجانية على المعايير الدنيا لحماية الطفل</a:t>
            </a:r>
            <a:r>
              <a:rPr lang="ar-SA" sz="1200" dirty="0"/>
              <a:t> مع مجموعة من الوحدات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أفلام فيديو على قناة يوتيوب الخاصّة بالتحالف </a:t>
            </a:r>
          </a:p>
          <a:p>
            <a:pPr marL="0" marR="0" lvl="0" indent="0" algn="r" rtl="1">
              <a:lnSpc>
                <a:spcPct val="100000"/>
              </a:lnSpc>
              <a:spcBef>
                <a:spcPts val="0"/>
              </a:spcBef>
              <a:spcAft>
                <a:spcPts val="0"/>
              </a:spcAft>
              <a:buClr>
                <a:schemeClr val="dk1"/>
              </a:buClr>
              <a:buSzPts val="1200"/>
              <a:buFont typeface="Calibri"/>
              <a:buNone/>
            </a:pPr>
            <a:endParaRPr lang="ar-SA" dirty="0"/>
          </a:p>
          <a:p>
            <a:pPr marL="0" lvl="0" indent="0" algn="r" rtl="1">
              <a:spcBef>
                <a:spcPts val="0"/>
              </a:spcBef>
              <a:spcAft>
                <a:spcPts val="0"/>
              </a:spcAft>
              <a:buNone/>
            </a:pPr>
            <a:r>
              <a:rPr lang="ar-SA" dirty="0"/>
              <a:t>اسألوا: ماذا ينبغي أن تكون خطواتنا التالية كفريق/وكالة/فرد؟ </a:t>
            </a:r>
          </a:p>
          <a:p>
            <a:pPr marL="0" lvl="0" indent="0" algn="r" rtl="1">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تحدّدون موعدًا للقاء أطول لاستيعاب التغييرات ووضع خطّة؛ أو تطلبون من الزملاء عرض بعض المعايير الجديدة/المراجعة وانعكاساتها على البرنامج؛ أو تنظّمون دورة تدريبية؛ أو تطلبون موعدًا من الإدارة العليا لمناقشة المساءلة أمام الأطفال، إلخ) </a:t>
            </a:r>
            <a:r>
              <a:rPr lang="ar-SA" dirty="0"/>
              <a:t> </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sz="1200" b="0" i="0" u="none" strike="noStrike" cap="none" dirty="0">
              <a:solidFill>
                <a:schemeClr val="dk1"/>
              </a:solidFill>
              <a:effectLst/>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a:t>
            </a:r>
            <a:r>
              <a:rPr lang="ar-SA" sz="1200" b="0" i="0" u="sng" strike="noStrike" cap="none" dirty="0">
                <a:solidFill>
                  <a:schemeClr val="dk1"/>
                </a:solidFill>
                <a:effectLst/>
                <a:latin typeface="Calibri"/>
                <a:ea typeface="Calibri"/>
                <a:cs typeface="Calibri"/>
                <a:sym typeface="Calibri"/>
              </a:rPr>
              <a:t> نسخ مطبوعة</a:t>
            </a:r>
            <a:r>
              <a:rPr lang="ar-SA" sz="1200" b="0" i="0" u="none" strike="noStrike" cap="none" dirty="0">
                <a:solidFill>
                  <a:schemeClr val="dk1"/>
                </a:solidFill>
                <a:effectLst/>
                <a:latin typeface="Calibri"/>
                <a:ea typeface="Calibri"/>
                <a:cs typeface="Calibri"/>
                <a:sym typeface="Calibri"/>
              </a:rPr>
              <a:t>: ثمّة مخزون صغير من النسخ المطبوعة من الدليل والملخّص لدى التحالف العالمي في جنيف، لكّننا نشجّع البلدان والمناطق على طباعة وإدارة نسخها الخاصة محلّيًا. يتمّ هذا عادة من خلال هيكلية التنسيق المشتركة بين الوكالات. عند الطلب، يستطيع التحالف تشارك نسخة </a:t>
            </a:r>
            <a:r>
              <a:rPr lang="en-US" sz="1200" b="0" i="0" u="none" strike="noStrike" cap="none" dirty="0">
                <a:solidFill>
                  <a:schemeClr val="dk1"/>
                </a:solidFill>
                <a:effectLst/>
                <a:latin typeface="Calibri"/>
                <a:ea typeface="Calibri"/>
                <a:cs typeface="Calibri"/>
                <a:sym typeface="Calibri"/>
              </a:rPr>
              <a:t>PDF </a:t>
            </a:r>
            <a:r>
              <a:rPr lang="ar-SA" sz="1200" b="0" i="0" u="none" strike="noStrike" cap="none" dirty="0">
                <a:solidFill>
                  <a:schemeClr val="dk1"/>
                </a:solidFill>
                <a:effectLst/>
                <a:latin typeface="Calibri"/>
                <a:ea typeface="Calibri"/>
                <a:cs typeface="Calibri"/>
                <a:sym typeface="Calibri"/>
              </a:rPr>
              <a:t>جاهزة للطباعة معكم.]</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dirty="0"/>
          </a:p>
          <a:p>
            <a:pPr marL="0" marR="0" lvl="0" indent="0" algn="r" rtl="1">
              <a:lnSpc>
                <a:spcPct val="100000"/>
              </a:lnSpc>
              <a:spcBef>
                <a:spcPts val="0"/>
              </a:spcBef>
              <a:spcAft>
                <a:spcPts val="0"/>
              </a:spcAft>
              <a:buClr>
                <a:schemeClr val="dk1"/>
              </a:buClr>
              <a:buSzPts val="1200"/>
              <a:buFont typeface="Calibri"/>
              <a:buNone/>
            </a:pPr>
            <a:r>
              <a:rPr lang="ar-SA" dirty="0"/>
              <a:t>شكرًا جزيلاً على لقائكم بنا وبدء استكشافكم المعايير الدنيا لحماية الطفل. سوف أتابع معكم مسألة الخطوات التالية التي ناقشناها. فهذا هو الأساس: إنّ دليل المعايير الدنيا لحماية الطفل هو هدية تستمر في العطاء كلّ مرّة تفتحونها!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634197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12"/>
        <p:cNvGrpSpPr/>
        <p:nvPr/>
      </p:nvGrpSpPr>
      <p:grpSpPr>
        <a:xfrm>
          <a:off x="0" y="0"/>
          <a:ext cx="0" cy="0"/>
          <a:chOff x="0" y="0"/>
          <a:chExt cx="0" cy="0"/>
        </a:xfrm>
      </p:grpSpPr>
      <p:sp>
        <p:nvSpPr>
          <p:cNvPr id="13" name="Google Shape;13;p60"/>
          <p:cNvSpPr txBox="1">
            <a:spLocks noGrp="1"/>
          </p:cNvSpPr>
          <p:nvPr>
            <p:ph type="ctrTitle"/>
          </p:nvPr>
        </p:nvSpPr>
        <p:spPr>
          <a:xfrm>
            <a:off x="5210339" y="1180054"/>
            <a:ext cx="6631372" cy="23876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SzPts val="4400"/>
              <a:buNone/>
              <a:defRPr sz="5000"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60"/>
          <p:cNvSpPr txBox="1">
            <a:spLocks noGrp="1"/>
          </p:cNvSpPr>
          <p:nvPr>
            <p:ph type="subTitle" idx="1"/>
          </p:nvPr>
        </p:nvSpPr>
        <p:spPr>
          <a:xfrm>
            <a:off x="5210338" y="3659729"/>
            <a:ext cx="6631373" cy="1655762"/>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SzPts val="2800"/>
              <a:buNone/>
              <a:defRPr sz="2400"/>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grpSp>
        <p:nvGrpSpPr>
          <p:cNvPr id="15" name="Google Shape;15;p60"/>
          <p:cNvGrpSpPr/>
          <p:nvPr/>
        </p:nvGrpSpPr>
        <p:grpSpPr>
          <a:xfrm>
            <a:off x="0" y="-1"/>
            <a:ext cx="7876133" cy="6873467"/>
            <a:chOff x="0" y="0"/>
            <a:chExt cx="9161786" cy="7995450"/>
          </a:xfrm>
        </p:grpSpPr>
        <p:sp>
          <p:nvSpPr>
            <p:cNvPr id="16" name="Google Shape;16;p60"/>
            <p:cNvSpPr/>
            <p:nvPr/>
          </p:nvSpPr>
          <p:spPr>
            <a:xfrm>
              <a:off x="5155957" y="4728538"/>
              <a:ext cx="682625" cy="682625"/>
            </a:xfrm>
            <a:custGeom>
              <a:avLst/>
              <a:gdLst/>
              <a:ahLst/>
              <a:cxnLst/>
              <a:rect l="l" t="t" r="r" b="b"/>
              <a:pathLst>
                <a:path w="682625" h="682625" extrusionOk="0">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7" name="Google Shape;17;p60"/>
            <p:cNvPicPr preferRelativeResize="0"/>
            <p:nvPr/>
          </p:nvPicPr>
          <p:blipFill rotWithShape="1">
            <a:blip r:embed="rId2">
              <a:alphaModFix/>
            </a:blip>
            <a:srcRect/>
            <a:stretch/>
          </p:blipFill>
          <p:spPr>
            <a:xfrm>
              <a:off x="0" y="0"/>
              <a:ext cx="9161786" cy="7995450"/>
            </a:xfrm>
            <a:prstGeom prst="rect">
              <a:avLst/>
            </a:prstGeom>
            <a:noFill/>
            <a:ln>
              <a:noFill/>
            </a:ln>
          </p:spPr>
        </p:pic>
        <p:sp>
          <p:nvSpPr>
            <p:cNvPr id="18" name="Google Shape;18;p60"/>
            <p:cNvSpPr/>
            <p:nvPr/>
          </p:nvSpPr>
          <p:spPr>
            <a:xfrm>
              <a:off x="6989405" y="6285375"/>
              <a:ext cx="319405" cy="319405"/>
            </a:xfrm>
            <a:custGeom>
              <a:avLst/>
              <a:gdLst/>
              <a:ahLst/>
              <a:cxnLst/>
              <a:rect l="l" t="t" r="r" b="b"/>
              <a:pathLst>
                <a:path w="319404" h="319404" extrusionOk="0">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2" name="Imagen 1">
            <a:extLst>
              <a:ext uri="{FF2B5EF4-FFF2-40B4-BE49-F238E27FC236}">
                <a16:creationId xmlns:a16="http://schemas.microsoft.com/office/drawing/2014/main" id="{08EBB786-A97E-5DAA-BFF3-4AC847EA8CC9}"/>
              </a:ext>
            </a:extLst>
          </p:cNvPr>
          <p:cNvPicPr>
            <a:picLocks noChangeAspect="1"/>
          </p:cNvPicPr>
          <p:nvPr userDrawn="1"/>
        </p:nvPicPr>
        <p:blipFill>
          <a:blip r:embed="rId3"/>
          <a:srcRect/>
          <a:stretch/>
        </p:blipFill>
        <p:spPr>
          <a:xfrm>
            <a:off x="8163775" y="5540654"/>
            <a:ext cx="3499408" cy="11034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4"/>
        <p:cNvGrpSpPr/>
        <p:nvPr/>
      </p:nvGrpSpPr>
      <p:grpSpPr>
        <a:xfrm>
          <a:off x="0" y="0"/>
          <a:ext cx="0" cy="0"/>
          <a:chOff x="0" y="0"/>
          <a:chExt cx="0" cy="0"/>
        </a:xfrm>
      </p:grpSpPr>
      <p:sp>
        <p:nvSpPr>
          <p:cNvPr id="105" name="Google Shape;105;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6" name="Google Shape;106;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07" name="Google Shape;107;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0"/>
        <p:cNvGrpSpPr/>
        <p:nvPr/>
      </p:nvGrpSpPr>
      <p:grpSpPr>
        <a:xfrm>
          <a:off x="0" y="0"/>
          <a:ext cx="0" cy="0"/>
          <a:chOff x="0" y="0"/>
          <a:chExt cx="0" cy="0"/>
        </a:xfrm>
      </p:grpSpPr>
      <p:sp>
        <p:nvSpPr>
          <p:cNvPr id="111" name="Google Shape;111;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2" name="Google Shape;112;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3" name="Google Shape;113;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16"/>
        <p:cNvGrpSpPr/>
        <p:nvPr/>
      </p:nvGrpSpPr>
      <p:grpSpPr>
        <a:xfrm>
          <a:off x="0" y="0"/>
          <a:ext cx="0" cy="0"/>
          <a:chOff x="0" y="0"/>
          <a:chExt cx="0" cy="0"/>
        </a:xfrm>
      </p:grpSpPr>
      <p:sp>
        <p:nvSpPr>
          <p:cNvPr id="117" name="Google Shape;117;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8" name="Google Shape;118;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19" name="Google Shape;119;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2"/>
        <p:cNvGrpSpPr/>
        <p:nvPr/>
      </p:nvGrpSpPr>
      <p:grpSpPr>
        <a:xfrm>
          <a:off x="0" y="0"/>
          <a:ext cx="0" cy="0"/>
          <a:chOff x="0" y="0"/>
          <a:chExt cx="0" cy="0"/>
        </a:xfrm>
      </p:grpSpPr>
      <p:grpSp>
        <p:nvGrpSpPr>
          <p:cNvPr id="123" name="Google Shape;123;p46"/>
          <p:cNvGrpSpPr/>
          <p:nvPr/>
        </p:nvGrpSpPr>
        <p:grpSpPr>
          <a:xfrm>
            <a:off x="0" y="5303521"/>
            <a:ext cx="12192000" cy="1639827"/>
            <a:chOff x="0" y="5303521"/>
            <a:chExt cx="12192000" cy="1639827"/>
          </a:xfrm>
        </p:grpSpPr>
        <p:pic>
          <p:nvPicPr>
            <p:cNvPr id="124" name="Google Shape;124;p46"/>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25" name="Google Shape;125;p46"/>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
        <p:nvSpPr>
          <p:cNvPr id="126" name="Google Shape;126;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29"/>
        <p:cNvGrpSpPr/>
        <p:nvPr/>
      </p:nvGrpSpPr>
      <p:grpSpPr>
        <a:xfrm>
          <a:off x="0" y="0"/>
          <a:ext cx="0" cy="0"/>
          <a:chOff x="0" y="0"/>
          <a:chExt cx="0" cy="0"/>
        </a:xfrm>
      </p:grpSpPr>
      <p:sp>
        <p:nvSpPr>
          <p:cNvPr id="130" name="Google Shape;130;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3" name="Google Shape;133;p47"/>
          <p:cNvGrpSpPr/>
          <p:nvPr/>
        </p:nvGrpSpPr>
        <p:grpSpPr>
          <a:xfrm>
            <a:off x="0" y="5303521"/>
            <a:ext cx="12192000" cy="1639827"/>
            <a:chOff x="0" y="5303521"/>
            <a:chExt cx="12192000" cy="1639827"/>
          </a:xfrm>
        </p:grpSpPr>
        <p:pic>
          <p:nvPicPr>
            <p:cNvPr id="134" name="Google Shape;134;p47"/>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35" name="Google Shape;135;p47"/>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36"/>
        <p:cNvGrpSpPr/>
        <p:nvPr/>
      </p:nvGrpSpPr>
      <p:grpSpPr>
        <a:xfrm>
          <a:off x="0" y="0"/>
          <a:ext cx="0" cy="0"/>
          <a:chOff x="0" y="0"/>
          <a:chExt cx="0" cy="0"/>
        </a:xfrm>
      </p:grpSpPr>
      <p:sp>
        <p:nvSpPr>
          <p:cNvPr id="137" name="Google Shape;137;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38" name="Google Shape;138;p51"/>
          <p:cNvGrpSpPr/>
          <p:nvPr/>
        </p:nvGrpSpPr>
        <p:grpSpPr>
          <a:xfrm>
            <a:off x="-208789" y="0"/>
            <a:ext cx="12609575" cy="2174491"/>
            <a:chOff x="-1" y="5043119"/>
            <a:chExt cx="12192000" cy="1814883"/>
          </a:xfrm>
        </p:grpSpPr>
        <p:pic>
          <p:nvPicPr>
            <p:cNvPr id="139" name="Google Shape;139;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0" name="Google Shape;140;p51"/>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41" name="Google Shape;141;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2" name="Google Shape;142;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49"/>
        <p:cNvGrpSpPr/>
        <p:nvPr/>
      </p:nvGrpSpPr>
      <p:grpSpPr>
        <a:xfrm>
          <a:off x="0" y="0"/>
          <a:ext cx="0" cy="0"/>
          <a:chOff x="0" y="0"/>
          <a:chExt cx="0" cy="0"/>
        </a:xfrm>
      </p:grpSpPr>
      <p:sp>
        <p:nvSpPr>
          <p:cNvPr id="150" name="Google Shape;150;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3" name="Google Shape;153;p52"/>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54" name="Google Shape;154;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156"/>
        <p:cNvGrpSpPr/>
        <p:nvPr/>
      </p:nvGrpSpPr>
      <p:grpSpPr>
        <a:xfrm>
          <a:off x="0" y="0"/>
          <a:ext cx="0" cy="0"/>
          <a:chOff x="0" y="0"/>
          <a:chExt cx="0" cy="0"/>
        </a:xfrm>
      </p:grpSpPr>
      <p:sp>
        <p:nvSpPr>
          <p:cNvPr id="157" name="Google Shape;157;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 name="Google Shape;160;p53"/>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1" name="Google Shape;161;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163"/>
        <p:cNvGrpSpPr/>
        <p:nvPr/>
      </p:nvGrpSpPr>
      <p:grpSpPr>
        <a:xfrm>
          <a:off x="0" y="0"/>
          <a:ext cx="0" cy="0"/>
          <a:chOff x="0" y="0"/>
          <a:chExt cx="0" cy="0"/>
        </a:xfrm>
      </p:grpSpPr>
      <p:sp>
        <p:nvSpPr>
          <p:cNvPr id="164" name="Google Shape;164;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7" name="Google Shape;167;p54"/>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8" name="Google Shape;168;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170"/>
        <p:cNvGrpSpPr/>
        <p:nvPr/>
      </p:nvGrpSpPr>
      <p:grpSpPr>
        <a:xfrm>
          <a:off x="0" y="0"/>
          <a:ext cx="0" cy="0"/>
          <a:chOff x="0" y="0"/>
          <a:chExt cx="0" cy="0"/>
        </a:xfrm>
      </p:grpSpPr>
      <p:sp>
        <p:nvSpPr>
          <p:cNvPr id="171" name="Google Shape;171;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p55"/>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75" name="Google Shape;175;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type="titleOnly">
  <p:cSld name="TITLE_ONLY">
    <p:spTree>
      <p:nvGrpSpPr>
        <p:cNvPr id="1" name="Shape 20"/>
        <p:cNvGrpSpPr/>
        <p:nvPr/>
      </p:nvGrpSpPr>
      <p:grpSpPr>
        <a:xfrm>
          <a:off x="0" y="0"/>
          <a:ext cx="0" cy="0"/>
          <a:chOff x="0" y="0"/>
          <a:chExt cx="0" cy="0"/>
        </a:xfrm>
      </p:grpSpPr>
      <p:sp>
        <p:nvSpPr>
          <p:cNvPr id="21" name="Google Shape;21;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2" name="Google Shape;22;p61"/>
          <p:cNvGrpSpPr/>
          <p:nvPr/>
        </p:nvGrpSpPr>
        <p:grpSpPr>
          <a:xfrm>
            <a:off x="114714" y="5834381"/>
            <a:ext cx="11955892" cy="1023226"/>
            <a:chOff x="129463" y="5834381"/>
            <a:chExt cx="11955892" cy="1023226"/>
          </a:xfrm>
        </p:grpSpPr>
        <p:pic>
          <p:nvPicPr>
            <p:cNvPr id="23" name="Google Shape;23;p61"/>
            <p:cNvPicPr preferRelativeResize="0"/>
            <p:nvPr/>
          </p:nvPicPr>
          <p:blipFill rotWithShape="1">
            <a:blip r:embed="rId2">
              <a:alphaModFix/>
            </a:blip>
            <a:srcRect/>
            <a:stretch/>
          </p:blipFill>
          <p:spPr>
            <a:xfrm>
              <a:off x="2286730" y="6724373"/>
              <a:ext cx="196087" cy="132623"/>
            </a:xfrm>
            <a:prstGeom prst="rect">
              <a:avLst/>
            </a:prstGeom>
            <a:noFill/>
            <a:ln>
              <a:noFill/>
            </a:ln>
          </p:spPr>
        </p:pic>
        <p:sp>
          <p:nvSpPr>
            <p:cNvPr id="24" name="Google Shape;24;p61"/>
            <p:cNvSpPr/>
            <p:nvPr/>
          </p:nvSpPr>
          <p:spPr>
            <a:xfrm>
              <a:off x="1854177" y="5834381"/>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 name="Google Shape;25;p61"/>
            <p:cNvSpPr/>
            <p:nvPr/>
          </p:nvSpPr>
          <p:spPr>
            <a:xfrm>
              <a:off x="3597898" y="6424361"/>
              <a:ext cx="734695" cy="433070"/>
            </a:xfrm>
            <a:custGeom>
              <a:avLst/>
              <a:gdLst/>
              <a:ahLst/>
              <a:cxnLst/>
              <a:rect l="l" t="t" r="r" b="b"/>
              <a:pathLst>
                <a:path w="734695" h="433070" extrusionOk="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 name="Google Shape;26;p61"/>
            <p:cNvSpPr/>
            <p:nvPr/>
          </p:nvSpPr>
          <p:spPr>
            <a:xfrm>
              <a:off x="4543957" y="6017589"/>
              <a:ext cx="1167130" cy="839469"/>
            </a:xfrm>
            <a:custGeom>
              <a:avLst/>
              <a:gdLst/>
              <a:ahLst/>
              <a:cxnLst/>
              <a:rect l="l" t="t" r="r" b="b"/>
              <a:pathLst>
                <a:path w="1167129" h="839470" extrusionOk="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 name="Google Shape;27;p61"/>
            <p:cNvSpPr/>
            <p:nvPr/>
          </p:nvSpPr>
          <p:spPr>
            <a:xfrm>
              <a:off x="5662307" y="5942698"/>
              <a:ext cx="1104265" cy="914400"/>
            </a:xfrm>
            <a:custGeom>
              <a:avLst/>
              <a:gdLst/>
              <a:ahLst/>
              <a:cxnLst/>
              <a:rect l="l" t="t" r="r" b="b"/>
              <a:pathLst>
                <a:path w="1104265" h="914400" extrusionOk="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extrusionOk="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28;p61"/>
            <p:cNvSpPr/>
            <p:nvPr/>
          </p:nvSpPr>
          <p:spPr>
            <a:xfrm>
              <a:off x="3402074" y="5876809"/>
              <a:ext cx="524510" cy="524510"/>
            </a:xfrm>
            <a:custGeom>
              <a:avLst/>
              <a:gdLst/>
              <a:ahLst/>
              <a:cxnLst/>
              <a:rect l="l" t="t" r="r" b="b"/>
              <a:pathLst>
                <a:path w="524510" h="524510" extrusionOk="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 name="Google Shape;29;p61"/>
            <p:cNvSpPr/>
            <p:nvPr/>
          </p:nvSpPr>
          <p:spPr>
            <a:xfrm>
              <a:off x="4132060" y="5873460"/>
              <a:ext cx="343535" cy="343535"/>
            </a:xfrm>
            <a:custGeom>
              <a:avLst/>
              <a:gdLst/>
              <a:ahLst/>
              <a:cxnLst/>
              <a:rect l="l" t="t" r="r" b="b"/>
              <a:pathLst>
                <a:path w="343535" h="343535" extrusionOk="0">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 name="Google Shape;30;p61"/>
            <p:cNvSpPr/>
            <p:nvPr/>
          </p:nvSpPr>
          <p:spPr>
            <a:xfrm>
              <a:off x="2697889" y="6375092"/>
              <a:ext cx="687070" cy="481965"/>
            </a:xfrm>
            <a:custGeom>
              <a:avLst/>
              <a:gdLst/>
              <a:ahLst/>
              <a:cxnLst/>
              <a:rect l="l" t="t" r="r" b="b"/>
              <a:pathLst>
                <a:path w="687070" h="481965" extrusionOk="0">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61"/>
            <p:cNvSpPr/>
            <p:nvPr/>
          </p:nvSpPr>
          <p:spPr>
            <a:xfrm>
              <a:off x="2967334" y="5953587"/>
              <a:ext cx="341630" cy="341630"/>
            </a:xfrm>
            <a:custGeom>
              <a:avLst/>
              <a:gdLst/>
              <a:ahLst/>
              <a:cxnLst/>
              <a:rect l="l" t="t" r="r" b="b"/>
              <a:pathLst>
                <a:path w="341629" h="341629" extrusionOk="0">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2;p61"/>
            <p:cNvSpPr/>
            <p:nvPr/>
          </p:nvSpPr>
          <p:spPr>
            <a:xfrm>
              <a:off x="1562369" y="6544742"/>
              <a:ext cx="520700" cy="312420"/>
            </a:xfrm>
            <a:custGeom>
              <a:avLst/>
              <a:gdLst/>
              <a:ahLst/>
              <a:cxnLst/>
              <a:rect l="l" t="t" r="r" b="b"/>
              <a:pathLst>
                <a:path w="520700" h="312420" extrusionOk="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3;p61"/>
            <p:cNvSpPr/>
            <p:nvPr/>
          </p:nvSpPr>
          <p:spPr>
            <a:xfrm>
              <a:off x="1165620" y="6273641"/>
              <a:ext cx="351155" cy="351155"/>
            </a:xfrm>
            <a:custGeom>
              <a:avLst/>
              <a:gdLst/>
              <a:ahLst/>
              <a:cxnLst/>
              <a:rect l="l" t="t" r="r" b="b"/>
              <a:pathLst>
                <a:path w="351155" h="351154" extrusionOk="0">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61"/>
            <p:cNvSpPr/>
            <p:nvPr/>
          </p:nvSpPr>
          <p:spPr>
            <a:xfrm>
              <a:off x="129463" y="5971578"/>
              <a:ext cx="1127125" cy="885825"/>
            </a:xfrm>
            <a:custGeom>
              <a:avLst/>
              <a:gdLst/>
              <a:ahLst/>
              <a:cxnLst/>
              <a:rect l="l" t="t" r="r" b="b"/>
              <a:pathLst>
                <a:path w="1127125" h="885825" extrusionOk="0">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extrusionOk="0">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5" name="Google Shape;35;p61"/>
            <p:cNvPicPr preferRelativeResize="0"/>
            <p:nvPr/>
          </p:nvPicPr>
          <p:blipFill rotWithShape="1">
            <a:blip r:embed="rId3">
              <a:alphaModFix/>
            </a:blip>
            <a:srcRect/>
            <a:stretch/>
          </p:blipFill>
          <p:spPr>
            <a:xfrm>
              <a:off x="7893903" y="6099785"/>
              <a:ext cx="196088" cy="196087"/>
            </a:xfrm>
            <a:prstGeom prst="rect">
              <a:avLst/>
            </a:prstGeom>
            <a:noFill/>
            <a:ln>
              <a:noFill/>
            </a:ln>
          </p:spPr>
        </p:pic>
        <p:sp>
          <p:nvSpPr>
            <p:cNvPr id="36" name="Google Shape;36;p61"/>
            <p:cNvSpPr/>
            <p:nvPr/>
          </p:nvSpPr>
          <p:spPr>
            <a:xfrm>
              <a:off x="7865364" y="6528677"/>
              <a:ext cx="657225" cy="328930"/>
            </a:xfrm>
            <a:custGeom>
              <a:avLst/>
              <a:gdLst/>
              <a:ahLst/>
              <a:cxnLst/>
              <a:rect l="l" t="t" r="r" b="b"/>
              <a:pathLst>
                <a:path w="657225" h="328929" extrusionOk="0">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61"/>
            <p:cNvSpPr/>
            <p:nvPr/>
          </p:nvSpPr>
          <p:spPr>
            <a:xfrm>
              <a:off x="9217532" y="6461680"/>
              <a:ext cx="734695" cy="395605"/>
            </a:xfrm>
            <a:custGeom>
              <a:avLst/>
              <a:gdLst/>
              <a:ahLst/>
              <a:cxnLst/>
              <a:rect l="l" t="t" r="r" b="b"/>
              <a:pathLst>
                <a:path w="734695" h="395604" extrusionOk="0">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8;p61"/>
            <p:cNvSpPr/>
            <p:nvPr/>
          </p:nvSpPr>
          <p:spPr>
            <a:xfrm>
              <a:off x="10212844" y="6200900"/>
              <a:ext cx="986790" cy="656590"/>
            </a:xfrm>
            <a:custGeom>
              <a:avLst/>
              <a:gdLst/>
              <a:ahLst/>
              <a:cxnLst/>
              <a:rect l="l" t="t" r="r" b="b"/>
              <a:pathLst>
                <a:path w="986790" h="656590" extrusionOk="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61"/>
            <p:cNvSpPr/>
            <p:nvPr/>
          </p:nvSpPr>
          <p:spPr>
            <a:xfrm>
              <a:off x="11469405" y="6180409"/>
              <a:ext cx="615950" cy="615950"/>
            </a:xfrm>
            <a:custGeom>
              <a:avLst/>
              <a:gdLst/>
              <a:ahLst/>
              <a:cxnLst/>
              <a:rect l="l" t="t" r="r" b="b"/>
              <a:pathLst>
                <a:path w="615950" h="615950" extrusionOk="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61"/>
            <p:cNvSpPr/>
            <p:nvPr/>
          </p:nvSpPr>
          <p:spPr>
            <a:xfrm>
              <a:off x="9216411" y="6041537"/>
              <a:ext cx="297180" cy="297180"/>
            </a:xfrm>
            <a:custGeom>
              <a:avLst/>
              <a:gdLst/>
              <a:ahLst/>
              <a:cxnLst/>
              <a:rect l="l" t="t" r="r" b="b"/>
              <a:pathLst>
                <a:path w="297179" h="297179" extrusionOk="0">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61"/>
            <p:cNvSpPr/>
            <p:nvPr/>
          </p:nvSpPr>
          <p:spPr>
            <a:xfrm>
              <a:off x="9716972" y="6087973"/>
              <a:ext cx="343535" cy="343535"/>
            </a:xfrm>
            <a:custGeom>
              <a:avLst/>
              <a:gdLst/>
              <a:ahLst/>
              <a:cxnLst/>
              <a:rect l="l" t="t" r="r" b="b"/>
              <a:pathLst>
                <a:path w="343534" h="343535" extrusionOk="0">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61"/>
            <p:cNvSpPr/>
            <p:nvPr/>
          </p:nvSpPr>
          <p:spPr>
            <a:xfrm>
              <a:off x="8365637" y="5918779"/>
              <a:ext cx="687070" cy="687070"/>
            </a:xfrm>
            <a:custGeom>
              <a:avLst/>
              <a:gdLst/>
              <a:ahLst/>
              <a:cxnLst/>
              <a:rect l="l" t="t" r="r" b="b"/>
              <a:pathLst>
                <a:path w="687070" h="687070" extrusionOk="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61"/>
            <p:cNvSpPr/>
            <p:nvPr/>
          </p:nvSpPr>
          <p:spPr>
            <a:xfrm>
              <a:off x="7025197" y="6143323"/>
              <a:ext cx="708660" cy="708660"/>
            </a:xfrm>
            <a:custGeom>
              <a:avLst/>
              <a:gdLst/>
              <a:ahLst/>
              <a:cxnLst/>
              <a:rect l="l" t="t" r="r" b="b"/>
              <a:pathLst>
                <a:path w="708659" h="708659" extrusionOk="0">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7"/>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1633615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and objects" type="obj">
  <p:cSld name="OBJECT">
    <p:spTree>
      <p:nvGrpSpPr>
        <p:cNvPr id="1" name="Shape 44"/>
        <p:cNvGrpSpPr/>
        <p:nvPr/>
      </p:nvGrpSpPr>
      <p:grpSpPr>
        <a:xfrm>
          <a:off x="0" y="0"/>
          <a:ext cx="0" cy="0"/>
          <a:chOff x="0" y="0"/>
          <a:chExt cx="0" cy="0"/>
        </a:xfrm>
      </p:grpSpPr>
      <p:sp>
        <p:nvSpPr>
          <p:cNvPr id="45" name="Google Shape;45;p62"/>
          <p:cNvSpPr txBox="1">
            <a:spLocks noGrp="1"/>
          </p:cNvSpPr>
          <p:nvPr>
            <p:ph type="title"/>
          </p:nvPr>
        </p:nvSpPr>
        <p:spPr>
          <a:xfrm>
            <a:off x="1787856" y="365125"/>
            <a:ext cx="956594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2"/>
          <p:cNvSpPr txBox="1">
            <a:spLocks noGrp="1"/>
          </p:cNvSpPr>
          <p:nvPr>
            <p:ph type="body" idx="1"/>
          </p:nvPr>
        </p:nvSpPr>
        <p:spPr>
          <a:xfrm>
            <a:off x="1787856" y="1825625"/>
            <a:ext cx="9565943"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47" name="Google Shape;47;p62"/>
          <p:cNvGrpSpPr/>
          <p:nvPr/>
        </p:nvGrpSpPr>
        <p:grpSpPr>
          <a:xfrm>
            <a:off x="0" y="118224"/>
            <a:ext cx="1313073" cy="6650279"/>
            <a:chOff x="0" y="118224"/>
            <a:chExt cx="1313073" cy="6650279"/>
          </a:xfrm>
        </p:grpSpPr>
        <p:pic>
          <p:nvPicPr>
            <p:cNvPr id="48" name="Google Shape;48;p62"/>
            <p:cNvPicPr preferRelativeResize="0"/>
            <p:nvPr/>
          </p:nvPicPr>
          <p:blipFill rotWithShape="1">
            <a:blip r:embed="rId2">
              <a:alphaModFix/>
            </a:blip>
            <a:srcRect/>
            <a:stretch/>
          </p:blipFill>
          <p:spPr>
            <a:xfrm>
              <a:off x="6940" y="2275488"/>
              <a:ext cx="196075" cy="196088"/>
            </a:xfrm>
            <a:prstGeom prst="rect">
              <a:avLst/>
            </a:prstGeom>
            <a:noFill/>
            <a:ln>
              <a:noFill/>
            </a:ln>
          </p:spPr>
        </p:pic>
        <p:sp>
          <p:nvSpPr>
            <p:cNvPr id="49" name="Google Shape;49;p62"/>
            <p:cNvSpPr/>
            <p:nvPr/>
          </p:nvSpPr>
          <p:spPr>
            <a:xfrm>
              <a:off x="435820" y="1842935"/>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62"/>
            <p:cNvSpPr/>
            <p:nvPr/>
          </p:nvSpPr>
          <p:spPr>
            <a:xfrm>
              <a:off x="0" y="3507418"/>
              <a:ext cx="675005" cy="734695"/>
            </a:xfrm>
            <a:custGeom>
              <a:avLst/>
              <a:gdLst/>
              <a:ahLst/>
              <a:cxnLst/>
              <a:rect l="l" t="t" r="r" b="b"/>
              <a:pathLst>
                <a:path w="675005" h="734695" extrusionOk="0">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62"/>
            <p:cNvSpPr/>
            <p:nvPr/>
          </p:nvSpPr>
          <p:spPr>
            <a:xfrm>
              <a:off x="0" y="4506305"/>
              <a:ext cx="1028700" cy="1167130"/>
            </a:xfrm>
            <a:custGeom>
              <a:avLst/>
              <a:gdLst/>
              <a:ahLst/>
              <a:cxnLst/>
              <a:rect l="l" t="t" r="r" b="b"/>
              <a:pathLst>
                <a:path w="1028700" h="1167129" extrusionOk="0">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62"/>
            <p:cNvSpPr/>
            <p:nvPr/>
          </p:nvSpPr>
          <p:spPr>
            <a:xfrm>
              <a:off x="0" y="5923953"/>
              <a:ext cx="816610" cy="844550"/>
            </a:xfrm>
            <a:custGeom>
              <a:avLst/>
              <a:gdLst/>
              <a:ahLst/>
              <a:cxnLst/>
              <a:rect l="l" t="t" r="r" b="b"/>
              <a:pathLst>
                <a:path w="816610" h="844550" extrusionOk="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 name="Google Shape;53;p62"/>
            <p:cNvSpPr/>
            <p:nvPr/>
          </p:nvSpPr>
          <p:spPr>
            <a:xfrm>
              <a:off x="895737" y="5666113"/>
              <a:ext cx="343535" cy="343535"/>
            </a:xfrm>
            <a:custGeom>
              <a:avLst/>
              <a:gdLst/>
              <a:ahLst/>
              <a:cxnLst/>
              <a:rect l="l" t="t" r="r" b="b"/>
              <a:pathLst>
                <a:path w="343534" h="343535" extrusionOk="0">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 name="Google Shape;54;p62"/>
            <p:cNvSpPr/>
            <p:nvPr/>
          </p:nvSpPr>
          <p:spPr>
            <a:xfrm>
              <a:off x="788563" y="3390832"/>
              <a:ext cx="524510" cy="524510"/>
            </a:xfrm>
            <a:custGeom>
              <a:avLst/>
              <a:gdLst/>
              <a:ahLst/>
              <a:cxnLst/>
              <a:rect l="l" t="t" r="r" b="b"/>
              <a:pathLst>
                <a:path w="524510" h="524510" extrusionOk="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62"/>
            <p:cNvSpPr/>
            <p:nvPr/>
          </p:nvSpPr>
          <p:spPr>
            <a:xfrm>
              <a:off x="710570" y="4120818"/>
              <a:ext cx="343535" cy="343535"/>
            </a:xfrm>
            <a:custGeom>
              <a:avLst/>
              <a:gdLst/>
              <a:ahLst/>
              <a:cxnLst/>
              <a:rect l="l" t="t" r="r" b="b"/>
              <a:pathLst>
                <a:path w="343534" h="343535" extrusionOk="0">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62"/>
            <p:cNvSpPr/>
            <p:nvPr/>
          </p:nvSpPr>
          <p:spPr>
            <a:xfrm>
              <a:off x="0" y="2686642"/>
              <a:ext cx="552450" cy="687070"/>
            </a:xfrm>
            <a:custGeom>
              <a:avLst/>
              <a:gdLst/>
              <a:ahLst/>
              <a:cxnLst/>
              <a:rect l="l" t="t" r="r" b="b"/>
              <a:pathLst>
                <a:path w="552450" h="687070" extrusionOk="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62"/>
            <p:cNvSpPr/>
            <p:nvPr/>
          </p:nvSpPr>
          <p:spPr>
            <a:xfrm>
              <a:off x="632360" y="2956092"/>
              <a:ext cx="341630" cy="341630"/>
            </a:xfrm>
            <a:custGeom>
              <a:avLst/>
              <a:gdLst/>
              <a:ahLst/>
              <a:cxnLst/>
              <a:rect l="l" t="t" r="r" b="b"/>
              <a:pathLst>
                <a:path w="341630" h="341629" extrusionOk="0">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62"/>
            <p:cNvSpPr/>
            <p:nvPr/>
          </p:nvSpPr>
          <p:spPr>
            <a:xfrm>
              <a:off x="0" y="1551123"/>
              <a:ext cx="382905" cy="520700"/>
            </a:xfrm>
            <a:custGeom>
              <a:avLst/>
              <a:gdLst/>
              <a:ahLst/>
              <a:cxnLst/>
              <a:rect l="l" t="t" r="r" b="b"/>
              <a:pathLst>
                <a:path w="382905" h="520700" extrusionOk="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62"/>
            <p:cNvSpPr/>
            <p:nvPr/>
          </p:nvSpPr>
          <p:spPr>
            <a:xfrm>
              <a:off x="302763" y="1154378"/>
              <a:ext cx="351155" cy="351155"/>
            </a:xfrm>
            <a:custGeom>
              <a:avLst/>
              <a:gdLst/>
              <a:ahLst/>
              <a:cxnLst/>
              <a:rect l="l" t="t" r="r" b="b"/>
              <a:pathLst>
                <a:path w="351155" h="351155" extrusionOk="0">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62"/>
            <p:cNvSpPr/>
            <p:nvPr/>
          </p:nvSpPr>
          <p:spPr>
            <a:xfrm>
              <a:off x="0" y="118224"/>
              <a:ext cx="956310" cy="1144270"/>
            </a:xfrm>
            <a:custGeom>
              <a:avLst/>
              <a:gdLst/>
              <a:ahLst/>
              <a:cxnLst/>
              <a:rect l="l" t="t" r="r" b="b"/>
              <a:pathLst>
                <a:path w="956310" h="1144270" extrusionOk="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extrusionOk="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and objects2" type="twoObj">
  <p:cSld name="TWO_OBJECTS">
    <p:spTree>
      <p:nvGrpSpPr>
        <p:cNvPr id="1" name="Shape 61"/>
        <p:cNvGrpSpPr/>
        <p:nvPr/>
      </p:nvGrpSpPr>
      <p:grpSpPr>
        <a:xfrm>
          <a:off x="0" y="0"/>
          <a:ext cx="0" cy="0"/>
          <a:chOff x="0" y="0"/>
          <a:chExt cx="0" cy="0"/>
        </a:xfrm>
      </p:grpSpPr>
      <p:sp>
        <p:nvSpPr>
          <p:cNvPr id="62" name="Google Shape;62;p63"/>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4" name="Google Shape;64;p6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65" name="Google Shape;65;p63"/>
          <p:cNvGrpSpPr/>
          <p:nvPr/>
        </p:nvGrpSpPr>
        <p:grpSpPr>
          <a:xfrm rot="-5713666">
            <a:off x="10623557" y="78627"/>
            <a:ext cx="1765287" cy="1591083"/>
            <a:chOff x="65562" y="75628"/>
            <a:chExt cx="1385843" cy="1249083"/>
          </a:xfrm>
        </p:grpSpPr>
        <p:sp>
          <p:nvSpPr>
            <p:cNvPr id="66" name="Google Shape;66;p63"/>
            <p:cNvSpPr/>
            <p:nvPr/>
          </p:nvSpPr>
          <p:spPr>
            <a:xfrm>
              <a:off x="214786" y="235907"/>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63"/>
            <p:cNvSpPr/>
            <p:nvPr/>
          </p:nvSpPr>
          <p:spPr>
            <a:xfrm>
              <a:off x="922324" y="191725"/>
              <a:ext cx="341630" cy="341630"/>
            </a:xfrm>
            <a:custGeom>
              <a:avLst/>
              <a:gdLst/>
              <a:ahLst/>
              <a:cxnLst/>
              <a:rect l="l" t="t" r="r" b="b"/>
              <a:pathLst>
                <a:path w="341630" h="341630" extrusionOk="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63"/>
            <p:cNvSpPr/>
            <p:nvPr/>
          </p:nvSpPr>
          <p:spPr>
            <a:xfrm>
              <a:off x="835455" y="708761"/>
              <a:ext cx="615950" cy="615950"/>
            </a:xfrm>
            <a:custGeom>
              <a:avLst/>
              <a:gdLst/>
              <a:ahLst/>
              <a:cxnLst/>
              <a:rect l="l" t="t" r="r" b="b"/>
              <a:pathLst>
                <a:path w="615950" h="615950" extrusionOk="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9" name="Google Shape;69;p63"/>
            <p:cNvPicPr preferRelativeResize="0"/>
            <p:nvPr/>
          </p:nvPicPr>
          <p:blipFill rotWithShape="1">
            <a:blip r:embed="rId2">
              <a:alphaModFix/>
            </a:blip>
            <a:srcRect/>
            <a:stretch/>
          </p:blipFill>
          <p:spPr>
            <a:xfrm>
              <a:off x="65562" y="688900"/>
              <a:ext cx="152260" cy="152260"/>
            </a:xfrm>
            <a:prstGeom prst="rect">
              <a:avLst/>
            </a:prstGeom>
            <a:noFill/>
            <a:ln>
              <a:noFill/>
            </a:ln>
          </p:spPr>
        </p:pic>
        <p:sp>
          <p:nvSpPr>
            <p:cNvPr id="70" name="Google Shape;70;p63"/>
            <p:cNvSpPr/>
            <p:nvPr/>
          </p:nvSpPr>
          <p:spPr>
            <a:xfrm>
              <a:off x="416514" y="1005155"/>
              <a:ext cx="297180" cy="297180"/>
            </a:xfrm>
            <a:custGeom>
              <a:avLst/>
              <a:gdLst/>
              <a:ahLst/>
              <a:cxnLst/>
              <a:rect l="l" t="t" r="r" b="b"/>
              <a:pathLst>
                <a:path w="297180" h="297180" extrusionOk="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71" name="Google Shape;71;p63"/>
            <p:cNvPicPr preferRelativeResize="0"/>
            <p:nvPr/>
          </p:nvPicPr>
          <p:blipFill rotWithShape="1">
            <a:blip r:embed="rId3">
              <a:alphaModFix/>
            </a:blip>
            <a:srcRect/>
            <a:stretch/>
          </p:blipFill>
          <p:spPr>
            <a:xfrm>
              <a:off x="118451" y="75628"/>
              <a:ext cx="238142" cy="238142"/>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76"/>
        <p:cNvGrpSpPr/>
        <p:nvPr/>
      </p:nvGrpSpPr>
      <p:grpSpPr>
        <a:xfrm>
          <a:off x="0" y="0"/>
          <a:ext cx="0" cy="0"/>
          <a:chOff x="0" y="0"/>
          <a:chExt cx="0" cy="0"/>
        </a:xfrm>
      </p:grpSpPr>
      <p:sp>
        <p:nvSpPr>
          <p:cNvPr id="77" name="Google Shape;7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79" name="Google Shape;79;p32"/>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80" name="Google Shape;80;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39"/>
          <p:cNvSpPr/>
          <p:nvPr/>
        </p:nvSpPr>
        <p:spPr>
          <a:xfrm>
            <a:off x="0" y="0"/>
            <a:ext cx="12192000" cy="6858000"/>
          </a:xfrm>
          <a:prstGeom prst="rect">
            <a:avLst/>
          </a:prstGeom>
          <a:solidFill>
            <a:srgbClr val="97467D">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40"/>
          <p:cNvSpPr/>
          <p:nvPr/>
        </p:nvSpPr>
        <p:spPr>
          <a:xfrm>
            <a:off x="0" y="0"/>
            <a:ext cx="12192000" cy="6858000"/>
          </a:xfrm>
          <a:prstGeom prst="rect">
            <a:avLst/>
          </a:prstGeom>
          <a:solidFill>
            <a:srgbClr val="35B2B4">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1"/>
          <p:cNvSpPr/>
          <p:nvPr/>
        </p:nvSpPr>
        <p:spPr>
          <a:xfrm>
            <a:off x="0" y="0"/>
            <a:ext cx="12192000" cy="6858000"/>
          </a:xfrm>
          <a:prstGeom prst="rect">
            <a:avLst/>
          </a:prstGeom>
          <a:solidFill>
            <a:srgbClr val="95CD7A">
              <a:alpha val="7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98"/>
        <p:cNvGrpSpPr/>
        <p:nvPr/>
      </p:nvGrpSpPr>
      <p:grpSpPr>
        <a:xfrm>
          <a:off x="0" y="0"/>
          <a:ext cx="0" cy="0"/>
          <a:chOff x="0" y="0"/>
          <a:chExt cx="0" cy="0"/>
        </a:xfrm>
      </p:grpSpPr>
      <p:sp>
        <p:nvSpPr>
          <p:cNvPr id="99" name="Google Shape;99;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0" name="Google Shape;100;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1" name="Google Shape;101;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gif"/></Relationships>
</file>

<file path=ppt/slides/_rels/slide9.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rtlCol="1">
            <a:normAutofit/>
          </a:bodyPr>
          <a:lstStyle/>
          <a:p>
            <a:pPr algn="ctr" rtl="1"/>
            <a:r>
              <a:rPr lang="ar-LB" sz="3200">
                <a:effectLst>
                  <a:outerShdw blurRad="38100" dist="38100" dir="2700000" algn="tl">
                    <a:srgbClr val="000000">
                      <a:alpha val="43137"/>
                    </a:srgbClr>
                  </a:outerShdw>
                </a:effectLst>
              </a:rPr>
              <a:t>شرائح العرض</a:t>
            </a:r>
            <a:endParaRPr lang="ar" sz="3200" dirty="0">
              <a:effectLst>
                <a:outerShdw blurRad="38100" dist="38100" dir="2700000" algn="tl">
                  <a:srgbClr val="000000">
                    <a:alpha val="43137"/>
                  </a:srgbClr>
                </a:outerShdw>
              </a:effectLst>
            </a:endParaRP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rtlCol="1" anchor="t" anchorCtr="0">
            <a:spAutoFit/>
          </a:bodyPr>
          <a:lstStyle/>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المعايير الدنيا لحماية الطفل في العمل الإنساني </a:t>
            </a:r>
            <a:endParaRPr sz="4800" b="0" dirty="0">
              <a:solidFill>
                <a:schemeClr val="bg1">
                  <a:lumMod val="65000"/>
                </a:schemeClr>
              </a:solidFill>
              <a:latin typeface="Calibri"/>
              <a:cs typeface="Calibri"/>
              <a:sym typeface="Arial"/>
            </a:endParaRPr>
          </a:p>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97632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9372600" cy="1325563"/>
          </a:xfrm>
        </p:spPr>
        <p:txBody>
          <a:bodyPr rtlCol="1"/>
          <a:lstStyle/>
          <a:p>
            <a:pPr algn="r" rtl="1"/>
            <a:r>
              <a:rPr lang="ar" dirty="0">
                <a:solidFill>
                  <a:schemeClr val="accent1">
                    <a:lumMod val="75000"/>
                  </a:schemeClr>
                </a:solidFill>
              </a:rPr>
              <a:t>الهدف من المعايير</a:t>
            </a:r>
            <a:br>
              <a:rPr lang="en-US" dirty="0"/>
            </a:br>
            <a:endParaRPr lang="fr-FR" dirty="0"/>
          </a:p>
        </p:txBody>
      </p:sp>
      <p:sp>
        <p:nvSpPr>
          <p:cNvPr id="260" name="Google Shape;260;p5"/>
          <p:cNvSpPr txBox="1">
            <a:spLocks noGrp="1"/>
          </p:cNvSpPr>
          <p:nvPr>
            <p:ph idx="4294967295"/>
          </p:nvPr>
        </p:nvSpPr>
        <p:spPr>
          <a:xfrm>
            <a:off x="3523797" y="2055812"/>
            <a:ext cx="7830003" cy="3705427"/>
          </a:xfrm>
          <a:prstGeom prst="rect">
            <a:avLst/>
          </a:prstGeom>
          <a:noFill/>
          <a:ln>
            <a:noFill/>
          </a:ln>
        </p:spPr>
        <p:txBody>
          <a:bodyPr spcFirstLastPara="1" wrap="square" lIns="91425" tIns="45700" rIns="91425" bIns="45700" rtlCol="1" anchor="t" anchorCtr="0">
            <a:normAutofit fontScale="92500" lnSpcReduction="10000"/>
          </a:bodyPr>
          <a:lstStyle/>
          <a:p>
            <a:pPr marL="228600" lvl="0" indent="-228600" algn="r" rtl="1">
              <a:lnSpc>
                <a:spcPct val="90000"/>
              </a:lnSpc>
              <a:spcBef>
                <a:spcPts val="0"/>
              </a:spcBef>
              <a:spcAft>
                <a:spcPts val="0"/>
              </a:spcAft>
              <a:buSzPts val="2800"/>
              <a:buChar char="●"/>
            </a:pPr>
            <a:r>
              <a:rPr lang="ar" dirty="0">
                <a:solidFill>
                  <a:schemeClr val="bg2"/>
                </a:solidFill>
              </a:rPr>
              <a:t>وثيقة مرجعية لحماية الطفل في العمل الإنساني</a:t>
            </a:r>
            <a:endParaRPr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أداة تعاونية، مشتركة بين الوكالات</a:t>
            </a:r>
            <a:endParaRPr sz="2600"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تتماشى مع المعيار الإنساني الأساسي</a:t>
            </a:r>
            <a:endParaRPr sz="2600" dirty="0">
              <a:solidFill>
                <a:schemeClr val="bg2"/>
              </a:solidFill>
            </a:endParaRPr>
          </a:p>
          <a:p>
            <a:pPr marL="228600" lvl="0" indent="-228600" algn="r" rtl="1">
              <a:spcBef>
                <a:spcPts val="0"/>
              </a:spcBef>
              <a:buChar char="●"/>
            </a:pPr>
            <a:r>
              <a:rPr lang="ar-LB" sz="2600" dirty="0">
                <a:solidFill>
                  <a:schemeClr val="bg2"/>
                </a:solidFill>
              </a:rPr>
              <a:t>التكييف وفقاً للسياق لتسهيل التبنّي المحلي</a:t>
            </a:r>
          </a:p>
          <a:p>
            <a:pPr marL="0" lvl="0" indent="0" algn="r" rtl="1">
              <a:spcBef>
                <a:spcPts val="1000"/>
              </a:spcBef>
              <a:spcAft>
                <a:spcPts val="0"/>
              </a:spcAft>
              <a:buNone/>
            </a:pPr>
            <a:endParaRPr sz="2600" dirty="0">
              <a:solidFill>
                <a:schemeClr val="bg2"/>
              </a:solidFill>
            </a:endParaRPr>
          </a:p>
          <a:p>
            <a:pPr marL="228600" lvl="0" indent="-228600" algn="r" rtl="1">
              <a:spcBef>
                <a:spcPts val="1000"/>
              </a:spcBef>
              <a:spcAft>
                <a:spcPts val="0"/>
              </a:spcAft>
              <a:buSzPts val="2800"/>
              <a:buChar char="●"/>
            </a:pPr>
            <a:r>
              <a:rPr lang="ar" sz="2600" dirty="0">
                <a:solidFill>
                  <a:schemeClr val="bg2"/>
                </a:solidFill>
              </a:rPr>
              <a:t>الغرض:</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الجودة والمساءلة</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a:t>
            </a:r>
            <a:r>
              <a:rPr lang="ar-LB" sz="2600" dirty="0">
                <a:solidFill>
                  <a:schemeClr val="bg2"/>
                </a:solidFill>
              </a:rPr>
              <a:t>تأثير</a:t>
            </a:r>
            <a:r>
              <a:rPr lang="ar" sz="2600" dirty="0">
                <a:solidFill>
                  <a:schemeClr val="bg2"/>
                </a:solidFill>
              </a:rPr>
              <a:t> على حماية الأطفال ورفاههم</a:t>
            </a:r>
            <a:endParaRPr lang="ar-LB" sz="2600" dirty="0">
              <a:solidFill>
                <a:schemeClr val="bg2"/>
              </a:solidFill>
            </a:endParaRPr>
          </a:p>
          <a:p>
            <a:pPr marL="444500" lvl="1" indent="0" algn="r" rtl="1">
              <a:spcBef>
                <a:spcPts val="0"/>
              </a:spcBef>
              <a:spcAft>
                <a:spcPts val="0"/>
              </a:spcAft>
              <a:buSzPts val="2600"/>
              <a:buNone/>
            </a:pPr>
            <a:endParaRPr lang="ar-LB" sz="2600" dirty="0">
              <a:solidFill>
                <a:schemeClr val="bg2"/>
              </a:solidFill>
            </a:endParaRPr>
          </a:p>
          <a:p>
            <a:pPr marL="444500" lvl="1" indent="0" algn="r" rtl="1">
              <a:spcBef>
                <a:spcPts val="0"/>
              </a:spcBef>
              <a:spcAft>
                <a:spcPts val="0"/>
              </a:spcAft>
              <a:buSzPts val="2600"/>
              <a:buNone/>
            </a:pPr>
            <a:r>
              <a:rPr lang="ar-LB" sz="2600" dirty="0">
                <a:solidFill>
                  <a:schemeClr val="bg2"/>
                </a:solidFill>
              </a:rPr>
              <a:t>تهدف االمعايير الدنيا لحماية الطفل إلى تفعيل حقوق الأطفال في ممارسة الاستجابة الإنسانية. </a:t>
            </a:r>
          </a:p>
          <a:p>
            <a:pPr marL="444500" lvl="1" indent="0" algn="r" rtl="1">
              <a:spcBef>
                <a:spcPts val="0"/>
              </a:spcBef>
              <a:spcAft>
                <a:spcPts val="0"/>
              </a:spcAft>
              <a:buSzPts val="2600"/>
              <a:buNone/>
            </a:pPr>
            <a:endParaRPr dirty="0">
              <a:solidFill>
                <a:schemeClr val="bg2"/>
              </a:solidFill>
            </a:endParaRPr>
          </a:p>
          <a:p>
            <a:pPr marL="228600" lvl="0" indent="-50800" algn="r" rtl="1">
              <a:lnSpc>
                <a:spcPct val="90000"/>
              </a:lnSpc>
              <a:spcBef>
                <a:spcPts val="1000"/>
              </a:spcBef>
              <a:spcAft>
                <a:spcPts val="0"/>
              </a:spcAft>
              <a:buClr>
                <a:schemeClr val="accent1"/>
              </a:buClr>
              <a:buSzPts val="2800"/>
              <a:buNone/>
            </a:pPr>
            <a:endParaRPr dirty="0">
              <a:solidFill>
                <a:schemeClr val="bg2"/>
              </a:solidFill>
            </a:endParaRPr>
          </a:p>
        </p:txBody>
      </p:sp>
      <p:pic>
        <p:nvPicPr>
          <p:cNvPr id="263" name="Google Shape;263;p5"/>
          <p:cNvPicPr preferRelativeResize="0"/>
          <p:nvPr/>
        </p:nvPicPr>
        <p:blipFill>
          <a:blip r:embed="rId3"/>
          <a:srcRect/>
          <a:stretch/>
        </p:blipFill>
        <p:spPr>
          <a:xfrm>
            <a:off x="10358053" y="-29029"/>
            <a:ext cx="1686693" cy="1771650"/>
          </a:xfrm>
          <a:prstGeom prst="rect">
            <a:avLst/>
          </a:prstGeom>
          <a:noFill/>
          <a:ln>
            <a:noFill/>
          </a:ln>
        </p:spPr>
      </p:pic>
      <p:pic>
        <p:nvPicPr>
          <p:cNvPr id="3" name="Picture 2">
            <a:extLst>
              <a:ext uri="{FF2B5EF4-FFF2-40B4-BE49-F238E27FC236}">
                <a16:creationId xmlns:a16="http://schemas.microsoft.com/office/drawing/2014/main" id="{E809AA1E-4F95-4E06-8FB2-31D908BE3B5E}"/>
              </a:ext>
            </a:extLst>
          </p:cNvPr>
          <p:cNvPicPr>
            <a:picLocks noChangeAspect="1"/>
          </p:cNvPicPr>
          <p:nvPr/>
        </p:nvPicPr>
        <p:blipFill>
          <a:blip r:embed="rId4"/>
          <a:srcRect/>
          <a:stretch/>
        </p:blipFill>
        <p:spPr>
          <a:xfrm>
            <a:off x="586632" y="1373213"/>
            <a:ext cx="2588829" cy="35767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10058400" y="1646791"/>
            <a:ext cx="2133600" cy="707886"/>
          </a:xfrm>
          <a:prstGeom prst="rect">
            <a:avLst/>
          </a:prstGeom>
          <a:noFill/>
        </p:spPr>
        <p:txBody>
          <a:bodyPr wrap="square" rtlCol="1">
            <a:spAutoFit/>
          </a:bodyPr>
          <a:lstStyle/>
          <a:p>
            <a:pPr rtl="1"/>
            <a:r>
              <a:rPr lang="ar" sz="4000" dirty="0"/>
              <a:t>لمحة عامّة</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4024992"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1" anchor="ctr"/>
          <a:lstStyle/>
          <a:p>
            <a:pPr algn="ctr" rtl="1"/>
            <a:endParaRPr lang="fr-FR"/>
          </a:p>
        </p:txBody>
      </p:sp>
      <p:pic>
        <p:nvPicPr>
          <p:cNvPr id="3" name="Picture 2">
            <a:extLst>
              <a:ext uri="{FF2B5EF4-FFF2-40B4-BE49-F238E27FC236}">
                <a16:creationId xmlns:a16="http://schemas.microsoft.com/office/drawing/2014/main" id="{6D0E1A00-240A-48DD-9F85-9A6BB4C6DE89}"/>
              </a:ext>
            </a:extLst>
          </p:cNvPr>
          <p:cNvPicPr>
            <a:picLocks noChangeAspect="1"/>
          </p:cNvPicPr>
          <p:nvPr/>
        </p:nvPicPr>
        <p:blipFill>
          <a:blip r:embed="rId3"/>
          <a:stretch>
            <a:fillRect/>
          </a:stretch>
        </p:blipFill>
        <p:spPr>
          <a:xfrm>
            <a:off x="926181" y="0"/>
            <a:ext cx="9132219" cy="608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1"/>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ts val="3200"/>
              <a:buFont typeface="Helvetica Neue"/>
              <a:buNone/>
            </a:pPr>
            <a:r>
              <a:rPr lang="ar-LB" dirty="0"/>
              <a:t>مقدمة عن المعيار 18</a:t>
            </a:r>
            <a:endParaRPr dirty="0"/>
          </a:p>
        </p:txBody>
      </p:sp>
      <p:sp>
        <p:nvSpPr>
          <p:cNvPr id="209" name="Google Shape;209;p11"/>
          <p:cNvSpPr txBox="1"/>
          <p:nvPr/>
        </p:nvSpPr>
        <p:spPr>
          <a:xfrm>
            <a:off x="661660" y="1558036"/>
            <a:ext cx="10388109" cy="4351338"/>
          </a:xfrm>
          <a:prstGeom prst="rect">
            <a:avLst/>
          </a:prstGeom>
          <a:noFill/>
          <a:ln>
            <a:noFill/>
          </a:ln>
        </p:spPr>
        <p:txBody>
          <a:bodyPr spcFirstLastPara="1" wrap="square" lIns="91425" tIns="45700" rIns="91425" bIns="45700" anchor="t" anchorCtr="0">
            <a:normAutofit/>
          </a:bodyPr>
          <a:lstStyle/>
          <a:p>
            <a:pPr marL="457200" indent="-457200" algn="r" rtl="1">
              <a:buFont typeface="Arial" panose="020B0604020202020204" pitchFamily="34" charset="0"/>
              <a:buChar char="•"/>
            </a:pPr>
            <a:r>
              <a:rPr lang="ar-LB" sz="2800" dirty="0"/>
              <a:t>الاستراتيجيات والنُهُج والتدخلات الأساسية</a:t>
            </a:r>
          </a:p>
          <a:p>
            <a:pPr marL="457200" indent="-457200" algn="r" rtl="1">
              <a:buFont typeface="Arial" panose="020B0604020202020204" pitchFamily="34" charset="0"/>
              <a:buChar char="•"/>
            </a:pPr>
            <a:r>
              <a:rPr lang="ar-LB" sz="2800" dirty="0"/>
              <a:t>الوقاية من والاستجابة لمخاطر حماية الطفل </a:t>
            </a:r>
          </a:p>
          <a:p>
            <a:pPr algn="r" rtl="1"/>
            <a:endParaRPr lang="ar-LB" sz="2800" dirty="0"/>
          </a:p>
          <a:p>
            <a:pPr marL="457200" indent="-457200" algn="r" rtl="1">
              <a:buFont typeface="Arial" panose="020B0604020202020204" pitchFamily="34" charset="0"/>
              <a:buChar char="•"/>
            </a:pPr>
            <a:r>
              <a:rPr lang="ar-LB" sz="2800" dirty="0">
                <a:ea typeface="Calibri" panose="020F0502020204030204" pitchFamily="34" charset="0"/>
                <a:cs typeface="Simplified Arabic" panose="02020603050405020304" pitchFamily="18" charset="-78"/>
              </a:rPr>
              <a:t>ال</a:t>
            </a:r>
            <a:r>
              <a:rPr lang="ar-SA" sz="2800" dirty="0">
                <a:ea typeface="Calibri" panose="020F0502020204030204" pitchFamily="34" charset="0"/>
                <a:cs typeface="Simplified Arabic" panose="02020603050405020304" pitchFamily="18" charset="-78"/>
              </a:rPr>
              <a:t>دعم </a:t>
            </a:r>
            <a:r>
              <a:rPr lang="ar-LB" sz="2800" dirty="0">
                <a:ea typeface="Calibri" panose="020F0502020204030204" pitchFamily="34" charset="0"/>
                <a:cs typeface="Simplified Arabic" panose="02020603050405020304" pitchFamily="18" charset="-78"/>
              </a:rPr>
              <a:t>ال</a:t>
            </a:r>
            <a:r>
              <a:rPr lang="ar-SA" sz="2800" dirty="0">
                <a:ea typeface="Calibri" panose="020F0502020204030204" pitchFamily="34" charset="0"/>
                <a:cs typeface="Simplified Arabic" panose="02020603050405020304" pitchFamily="18" charset="-78"/>
              </a:rPr>
              <a:t>فردي و</a:t>
            </a:r>
            <a:r>
              <a:rPr lang="ar-LB" sz="2800" dirty="0">
                <a:ea typeface="Calibri" panose="020F0502020204030204" pitchFamily="34" charset="0"/>
                <a:cs typeface="Simplified Arabic" panose="02020603050405020304" pitchFamily="18" charset="-78"/>
              </a:rPr>
              <a:t>ال</a:t>
            </a:r>
            <a:r>
              <a:rPr lang="ar-SA" sz="2800" dirty="0">
                <a:ea typeface="Calibri" panose="020F0502020204030204" pitchFamily="34" charset="0"/>
                <a:cs typeface="Simplified Arabic" panose="02020603050405020304" pitchFamily="18" charset="-78"/>
              </a:rPr>
              <a:t>منسّق و</a:t>
            </a:r>
            <a:r>
              <a:rPr lang="ar-LB" sz="2800" dirty="0">
                <a:ea typeface="Calibri" panose="020F0502020204030204" pitchFamily="34" charset="0"/>
                <a:cs typeface="Simplified Arabic" panose="02020603050405020304" pitchFamily="18" charset="-78"/>
              </a:rPr>
              <a:t>ال</a:t>
            </a:r>
            <a:r>
              <a:rPr lang="ar-SA" sz="2800" dirty="0">
                <a:ea typeface="Calibri" panose="020F0502020204030204" pitchFamily="34" charset="0"/>
                <a:cs typeface="Simplified Arabic" panose="02020603050405020304" pitchFamily="18" charset="-78"/>
              </a:rPr>
              <a:t>شامل و</a:t>
            </a:r>
            <a:r>
              <a:rPr lang="ar-LB" sz="2800" dirty="0">
                <a:ea typeface="Calibri" panose="020F0502020204030204" pitchFamily="34" charset="0"/>
                <a:cs typeface="Simplified Arabic" panose="02020603050405020304" pitchFamily="18" charset="-78"/>
              </a:rPr>
              <a:t>ال</a:t>
            </a:r>
            <a:r>
              <a:rPr lang="ar-SA" sz="2800" dirty="0">
                <a:ea typeface="Calibri" panose="020F0502020204030204" pitchFamily="34" charset="0"/>
                <a:cs typeface="Simplified Arabic" panose="02020603050405020304" pitchFamily="18" charset="-78"/>
              </a:rPr>
              <a:t>متعدّد القطاعات</a:t>
            </a:r>
            <a:r>
              <a:rPr lang="ar-LB" sz="2800" dirty="0">
                <a:ea typeface="Calibri" panose="020F0502020204030204" pitchFamily="34" charset="0"/>
                <a:cs typeface="Simplified Arabic" panose="02020603050405020304" pitchFamily="18" charset="-78"/>
              </a:rPr>
              <a:t> + </a:t>
            </a:r>
            <a:r>
              <a:rPr lang="ar-LB" sz="2800" dirty="0">
                <a:latin typeface="Calibri"/>
                <a:ea typeface="Calibri"/>
                <a:cs typeface="Calibri"/>
                <a:sym typeface="Calibri"/>
              </a:rPr>
              <a:t>إقامة الصلات </a:t>
            </a:r>
            <a:r>
              <a:rPr lang="ar-SA" sz="2800" dirty="0">
                <a:ea typeface="Calibri" panose="020F0502020204030204" pitchFamily="34" charset="0"/>
                <a:cs typeface="Simplified Arabic" panose="02020603050405020304" pitchFamily="18" charset="-78"/>
              </a:rPr>
              <a:t>مع مزوّدي الخدمات ذوي الصلة</a:t>
            </a:r>
            <a:endParaRPr lang="ar-LB" sz="2800" dirty="0">
              <a:ea typeface="Calibri" panose="020F0502020204030204" pitchFamily="34" charset="0"/>
              <a:cs typeface="Simplified Arabic" panose="02020603050405020304" pitchFamily="18" charset="-78"/>
            </a:endParaRPr>
          </a:p>
          <a:p>
            <a:pPr marL="457200" indent="-457200" algn="r" rtl="1">
              <a:buFont typeface="Arial" panose="020B0604020202020204" pitchFamily="34" charset="0"/>
              <a:buChar char="•"/>
            </a:pPr>
            <a:r>
              <a:rPr lang="ar-LB" sz="2800" dirty="0"/>
              <a:t>تناول </a:t>
            </a:r>
            <a:r>
              <a:rPr lang="ar-SA" sz="2800" dirty="0">
                <a:ea typeface="Calibri" panose="020F0502020204030204" pitchFamily="34" charset="0"/>
                <a:cs typeface="Simplified Arabic" panose="02020603050405020304" pitchFamily="18" charset="-78"/>
              </a:rPr>
              <a:t>ثلاثة مستويات من النموذج الاجتماعي</a:t>
            </a:r>
            <a:r>
              <a:rPr lang="ar-LB" sz="2800" dirty="0">
                <a:ea typeface="Calibri" panose="020F0502020204030204" pitchFamily="34" charset="0"/>
                <a:cs typeface="Simplified Arabic" panose="02020603050405020304" pitchFamily="18" charset="-78"/>
              </a:rPr>
              <a:t> </a:t>
            </a:r>
            <a:r>
              <a:rPr lang="ar-SA" sz="2800" dirty="0">
                <a:ea typeface="Calibri" panose="020F0502020204030204" pitchFamily="34" charset="0"/>
                <a:cs typeface="Simplified Arabic" panose="02020603050405020304" pitchFamily="18" charset="-78"/>
              </a:rPr>
              <a:t>الإيكولوجي</a:t>
            </a:r>
            <a:endParaRPr lang="ar-LB" sz="2800" dirty="0">
              <a:ea typeface="Calibri" panose="020F0502020204030204" pitchFamily="34" charset="0"/>
              <a:cs typeface="Simplified Arabic" panose="02020603050405020304" pitchFamily="18" charset="-78"/>
            </a:endParaRPr>
          </a:p>
          <a:p>
            <a:pPr marL="457200" indent="-457200" algn="r" rtl="1">
              <a:buFont typeface="Arial" panose="020B0604020202020204" pitchFamily="34" charset="0"/>
              <a:buChar char="•"/>
            </a:pPr>
            <a:r>
              <a:rPr lang="ar-LB" sz="2800" dirty="0">
                <a:cs typeface="Simplified Arabic" panose="02020603050405020304" pitchFamily="18" charset="-78"/>
              </a:rPr>
              <a:t>الاستعداد مهم جدًا!</a:t>
            </a:r>
            <a:endParaRPr sz="2800" b="0" i="0" u="none" strike="noStrike" cap="none" dirty="0">
              <a:solidFill>
                <a:schemeClr val="dk1"/>
              </a:solidFill>
              <a:latin typeface="Helvetica Neue"/>
              <a:ea typeface="Helvetica Neue"/>
              <a:cs typeface="Helvetica Neue"/>
              <a:sym typeface="Helvetica Neue"/>
            </a:endParaRPr>
          </a:p>
          <a:p>
            <a:pPr marL="5080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Helvetica Neue"/>
              <a:ea typeface="Helvetica Neue"/>
              <a:cs typeface="Helvetica Neue"/>
              <a:sym typeface="Helvetica Neue"/>
            </a:endParaRPr>
          </a:p>
          <a:p>
            <a:pPr marL="342900" marR="0" lvl="1" indent="-190500" algn="l" rtl="0">
              <a:lnSpc>
                <a:spcPct val="90000"/>
              </a:lnSpc>
              <a:spcBef>
                <a:spcPts val="500"/>
              </a:spcBef>
              <a:spcAft>
                <a:spcPts val="0"/>
              </a:spcAft>
              <a:buClr>
                <a:schemeClr val="dk1"/>
              </a:buClr>
              <a:buSzPts val="2400"/>
              <a:buFont typeface="Arial"/>
              <a:buNone/>
            </a:pPr>
            <a:endParaRPr sz="2800" b="0" i="0" u="none" strike="noStrike" cap="none" dirty="0">
              <a:solidFill>
                <a:schemeClr val="dk1"/>
              </a:solidFill>
              <a:latin typeface="Helvetica Neue"/>
              <a:ea typeface="Helvetica Neue"/>
              <a:cs typeface="Helvetica Neue"/>
              <a:sym typeface="Helvetica Neue"/>
            </a:endParaRPr>
          </a:p>
          <a:p>
            <a:pPr marL="457200" marR="0" lvl="0" indent="-2286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Helvetica Neue"/>
              <a:ea typeface="Helvetica Neue"/>
              <a:cs typeface="Helvetica Neue"/>
              <a:sym typeface="Helvetica Neue"/>
            </a:endParaRPr>
          </a:p>
          <a:p>
            <a:pPr marL="50800" marR="0" lvl="0" indent="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Helvetica Neue"/>
              <a:ea typeface="Helvetica Neue"/>
              <a:cs typeface="Helvetica Neue"/>
              <a:sym typeface="Helvetica Neue"/>
            </a:endParaRPr>
          </a:p>
        </p:txBody>
      </p:sp>
      <p:sp>
        <p:nvSpPr>
          <p:cNvPr id="210" name="Google Shape;210;p11"/>
          <p:cNvSpPr txBox="1"/>
          <p:nvPr/>
        </p:nvSpPr>
        <p:spPr>
          <a:xfrm>
            <a:off x="6641464" y="5644577"/>
            <a:ext cx="4322432" cy="830956"/>
          </a:xfrm>
          <a:prstGeom prst="rect">
            <a:avLst/>
          </a:prstGeom>
          <a:noFill/>
          <a:ln>
            <a:noFill/>
          </a:ln>
        </p:spPr>
        <p:txBody>
          <a:bodyPr spcFirstLastPara="1" wrap="square" lIns="91425" tIns="45700" rIns="91425" bIns="45700" anchor="t" anchorCtr="0">
            <a:spAutoFit/>
          </a:bodyPr>
          <a:lstStyle/>
          <a:p>
            <a:pPr lvl="0" algn="r" rtl="1">
              <a:buClr>
                <a:schemeClr val="dk1"/>
              </a:buClr>
              <a:buSzPts val="1200"/>
            </a:pPr>
            <a:r>
              <a:rPr lang="ar-LB" sz="2400" dirty="0"/>
              <a:t>ما هي المبادئ الأساسية في عملية إدارة الحالات؟</a:t>
            </a:r>
          </a:p>
        </p:txBody>
      </p:sp>
      <p:grpSp>
        <p:nvGrpSpPr>
          <p:cNvPr id="211" name="Google Shape;211;p11"/>
          <p:cNvGrpSpPr/>
          <p:nvPr/>
        </p:nvGrpSpPr>
        <p:grpSpPr>
          <a:xfrm rot="1415781">
            <a:off x="11045341" y="5664942"/>
            <a:ext cx="979340" cy="1040548"/>
            <a:chOff x="10883591" y="5571442"/>
            <a:chExt cx="979340" cy="1040548"/>
          </a:xfrm>
        </p:grpSpPr>
        <p:pic>
          <p:nvPicPr>
            <p:cNvPr id="212" name="Google Shape;212;p11"/>
            <p:cNvPicPr preferRelativeResize="0"/>
            <p:nvPr/>
          </p:nvPicPr>
          <p:blipFill rotWithShape="1">
            <a:blip r:embed="rId3">
              <a:alphaModFix/>
            </a:blip>
            <a:srcRect/>
            <a:stretch/>
          </p:blipFill>
          <p:spPr>
            <a:xfrm>
              <a:off x="10883591" y="5571442"/>
              <a:ext cx="979340" cy="1040548"/>
            </a:xfrm>
            <a:prstGeom prst="rect">
              <a:avLst/>
            </a:prstGeom>
            <a:noFill/>
            <a:ln>
              <a:noFill/>
            </a:ln>
          </p:spPr>
        </p:pic>
        <p:pic>
          <p:nvPicPr>
            <p:cNvPr id="213" name="Google Shape;213;p11" descr="Point d’interrogation"/>
            <p:cNvPicPr preferRelativeResize="0"/>
            <p:nvPr/>
          </p:nvPicPr>
          <p:blipFill rotWithShape="1">
            <a:blip r:embed="rId4">
              <a:alphaModFix/>
            </a:blip>
            <a:srcRect/>
            <a:stretch/>
          </p:blipFill>
          <p:spPr>
            <a:xfrm>
              <a:off x="11005748" y="5727562"/>
              <a:ext cx="735026" cy="735026"/>
            </a:xfrm>
            <a:prstGeom prst="rect">
              <a:avLst/>
            </a:prstGeom>
            <a:noFill/>
            <a:ln>
              <a:noFill/>
            </a:ln>
          </p:spPr>
        </p:pic>
      </p:grpSp>
      <p:pic>
        <p:nvPicPr>
          <p:cNvPr id="214" name="Google Shape;214;p11"/>
          <p:cNvPicPr preferRelativeResize="0"/>
          <p:nvPr/>
        </p:nvPicPr>
        <p:blipFill rotWithShape="1">
          <a:blip r:embed="rId5">
            <a:alphaModFix/>
          </a:blip>
          <a:srcRect/>
          <a:stretch/>
        </p:blipFill>
        <p:spPr>
          <a:xfrm>
            <a:off x="7191666" y="4533773"/>
            <a:ext cx="1045385" cy="97865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57"/>
          <p:cNvSpPr txBox="1">
            <a:spLocks noGrp="1"/>
          </p:cNvSpPr>
          <p:nvPr>
            <p:ph type="title"/>
          </p:nvPr>
        </p:nvSpPr>
        <p:spPr>
          <a:xfrm>
            <a:off x="1787855" y="220746"/>
            <a:ext cx="4308145"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SzPts val="4400"/>
              <a:buNone/>
            </a:pPr>
            <a:r>
              <a:rPr lang="ar-LB" dirty="0"/>
              <a:t>خطوات إدارة الحالة</a:t>
            </a:r>
            <a:endParaRPr dirty="0"/>
          </a:p>
        </p:txBody>
      </p:sp>
      <p:sp>
        <p:nvSpPr>
          <p:cNvPr id="221" name="Google Shape;221;p57"/>
          <p:cNvSpPr txBox="1">
            <a:spLocks noGrp="1"/>
          </p:cNvSpPr>
          <p:nvPr>
            <p:ph type="body" idx="1"/>
          </p:nvPr>
        </p:nvSpPr>
        <p:spPr>
          <a:xfrm>
            <a:off x="6908633" y="2855997"/>
            <a:ext cx="4969410" cy="2704849"/>
          </a:xfrm>
          <a:prstGeom prst="rect">
            <a:avLst/>
          </a:prstGeom>
          <a:noFill/>
          <a:ln>
            <a:noFill/>
          </a:ln>
        </p:spPr>
        <p:txBody>
          <a:bodyPr spcFirstLastPara="1" wrap="square" lIns="91425" tIns="45700" rIns="91425" bIns="45700" anchor="t" anchorCtr="0">
            <a:normAutofit/>
          </a:bodyPr>
          <a:lstStyle/>
          <a:p>
            <a:pPr marL="457200" lvl="0" indent="-406400" algn="r" rtl="1">
              <a:lnSpc>
                <a:spcPct val="90000"/>
              </a:lnSpc>
              <a:spcBef>
                <a:spcPts val="1000"/>
              </a:spcBef>
              <a:spcAft>
                <a:spcPts val="0"/>
              </a:spcAft>
              <a:buSzPts val="2800"/>
              <a:buChar char="•"/>
            </a:pPr>
            <a:r>
              <a:rPr lang="ar-LB" dirty="0"/>
              <a:t>ليست عملية متتالية باتجاه واحد</a:t>
            </a:r>
          </a:p>
          <a:p>
            <a:pPr marL="457200" lvl="0" indent="-406400" algn="r" rtl="1">
              <a:lnSpc>
                <a:spcPct val="90000"/>
              </a:lnSpc>
              <a:spcBef>
                <a:spcPts val="1000"/>
              </a:spcBef>
              <a:spcAft>
                <a:spcPts val="0"/>
              </a:spcAft>
              <a:buSzPts val="2800"/>
              <a:buChar char="•"/>
            </a:pPr>
            <a:r>
              <a:rPr lang="ar-LB" dirty="0"/>
              <a:t>خطوات مترابطة</a:t>
            </a:r>
          </a:p>
          <a:p>
            <a:pPr marL="457200" lvl="0" indent="-406400" algn="r" rtl="1">
              <a:lnSpc>
                <a:spcPct val="90000"/>
              </a:lnSpc>
              <a:spcBef>
                <a:spcPts val="1000"/>
              </a:spcBef>
              <a:spcAft>
                <a:spcPts val="0"/>
              </a:spcAft>
              <a:buSzPts val="2800"/>
              <a:buChar char="•"/>
            </a:pPr>
            <a:r>
              <a:rPr lang="ar-LB" dirty="0"/>
              <a:t>التكرار حتى إغلاق ملف الحالة</a:t>
            </a:r>
          </a:p>
        </p:txBody>
      </p:sp>
      <p:pic>
        <p:nvPicPr>
          <p:cNvPr id="223" name="Google Shape;223;p57"/>
          <p:cNvPicPr preferRelativeResize="0"/>
          <p:nvPr/>
        </p:nvPicPr>
        <p:blipFill rotWithShape="1">
          <a:blip r:embed="rId3">
            <a:alphaModFix/>
          </a:blip>
          <a:srcRect/>
          <a:stretch/>
        </p:blipFill>
        <p:spPr>
          <a:xfrm>
            <a:off x="8875890" y="4865988"/>
            <a:ext cx="1034895" cy="1389716"/>
          </a:xfrm>
          <a:prstGeom prst="rect">
            <a:avLst/>
          </a:prstGeom>
          <a:noFill/>
          <a:ln>
            <a:noFill/>
          </a:ln>
        </p:spPr>
      </p:pic>
      <p:pic>
        <p:nvPicPr>
          <p:cNvPr id="3" name="Picture 2">
            <a:extLst>
              <a:ext uri="{FF2B5EF4-FFF2-40B4-BE49-F238E27FC236}">
                <a16:creationId xmlns:a16="http://schemas.microsoft.com/office/drawing/2014/main" id="{4D79DECF-49D8-482C-BDCB-467E514FEDAF}"/>
              </a:ext>
            </a:extLst>
          </p:cNvPr>
          <p:cNvPicPr>
            <a:picLocks noChangeAspect="1"/>
          </p:cNvPicPr>
          <p:nvPr/>
        </p:nvPicPr>
        <p:blipFill>
          <a:blip r:embed="rId4"/>
          <a:stretch>
            <a:fillRect/>
          </a:stretch>
        </p:blipFill>
        <p:spPr>
          <a:xfrm>
            <a:off x="2337062" y="1219200"/>
            <a:ext cx="4308145" cy="48187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6"/>
          <p:cNvSpPr txBox="1">
            <a:spLocks noGrp="1"/>
          </p:cNvSpPr>
          <p:nvPr>
            <p:ph type="body" idx="1"/>
          </p:nvPr>
        </p:nvSpPr>
        <p:spPr>
          <a:xfrm>
            <a:off x="252420" y="656763"/>
            <a:ext cx="6076521" cy="3381667"/>
          </a:xfrm>
          <a:prstGeom prst="rect">
            <a:avLst/>
          </a:prstGeom>
          <a:noFill/>
          <a:ln>
            <a:noFill/>
          </a:ln>
        </p:spPr>
        <p:txBody>
          <a:bodyPr spcFirstLastPara="1" wrap="square" lIns="91425" tIns="45700" rIns="91425" bIns="45700" anchor="t" anchorCtr="0">
            <a:normAutofit/>
          </a:bodyPr>
          <a:lstStyle/>
          <a:p>
            <a:pPr marL="50800" lvl="0" indent="0" algn="ctr" rtl="1">
              <a:lnSpc>
                <a:spcPct val="90000"/>
              </a:lnSpc>
              <a:spcBef>
                <a:spcPts val="1000"/>
              </a:spcBef>
              <a:spcAft>
                <a:spcPts val="0"/>
              </a:spcAft>
              <a:buSzPct val="126126"/>
              <a:buNone/>
            </a:pPr>
            <a:r>
              <a:rPr lang="ar-LB" sz="3200" dirty="0">
                <a:solidFill>
                  <a:schemeClr val="dk2"/>
                </a:solidFill>
              </a:rPr>
              <a:t>المعيار 18: </a:t>
            </a:r>
          </a:p>
          <a:p>
            <a:pPr marL="50800" indent="0" algn="ctr" rtl="1">
              <a:buSzPct val="126126"/>
              <a:buNone/>
            </a:pPr>
            <a:r>
              <a:rPr lang="ar-LB" sz="2400" dirty="0">
                <a:solidFill>
                  <a:schemeClr val="dk2"/>
                </a:solidFill>
              </a:rPr>
              <a:t>"</a:t>
            </a:r>
            <a:r>
              <a:rPr lang="ar-SA" dirty="0"/>
              <a:t>يتمّ تحديد الأطفال والعائلات الذين يواجهون شواغل تتعلّق بحماية الطفل في الأوضاع الإنسانية، وتتمّ تلبية احتياجاتهم عن طريق عملية لإدارة الحالة مصمّمة بحسب الاحتياجات الفردية، بما في ذلك الدعم الفردي المباشر وإقامة الصلات مع مزوّدي الخدمات ذوي الصلة.</a:t>
            </a:r>
            <a:r>
              <a:rPr lang="ar-LB" dirty="0"/>
              <a:t>"</a:t>
            </a:r>
            <a:endParaRPr lang="en-US" dirty="0"/>
          </a:p>
        </p:txBody>
      </p:sp>
      <p:sp>
        <p:nvSpPr>
          <p:cNvPr id="230" name="Google Shape;230;p6"/>
          <p:cNvSpPr txBox="1">
            <a:spLocks noGrp="1"/>
          </p:cNvSpPr>
          <p:nvPr>
            <p:ph type="body" idx="2"/>
          </p:nvPr>
        </p:nvSpPr>
        <p:spPr>
          <a:xfrm>
            <a:off x="6561926" y="2706052"/>
            <a:ext cx="5181600" cy="3144807"/>
          </a:xfrm>
          <a:prstGeom prst="rect">
            <a:avLst/>
          </a:prstGeom>
          <a:noFill/>
          <a:ln>
            <a:noFill/>
          </a:ln>
        </p:spPr>
        <p:txBody>
          <a:bodyPr spcFirstLastPara="1" wrap="square" lIns="91425" tIns="45700" rIns="91425" bIns="45700" anchor="t" anchorCtr="0">
            <a:normAutofit/>
          </a:bodyPr>
          <a:lstStyle/>
          <a:p>
            <a:pPr lvl="0" algn="r" rtl="1">
              <a:buSzPct val="108108"/>
            </a:pPr>
            <a:r>
              <a:rPr lang="ar-SA" dirty="0">
                <a:ea typeface="Calibri" panose="020F0502020204030204" pitchFamily="34" charset="0"/>
                <a:cs typeface="Simplified Arabic" panose="02020603050405020304" pitchFamily="18" charset="-78"/>
              </a:rPr>
              <a:t>أنظمة وهيكليات الخدمة الرسمية وغير الرسمية الموجودة والناشئة</a:t>
            </a:r>
            <a:r>
              <a:rPr lang="ar-LB" dirty="0">
                <a:ea typeface="Calibri" panose="020F0502020204030204" pitchFamily="34" charset="0"/>
                <a:cs typeface="Simplified Arabic" panose="02020603050405020304" pitchFamily="18" charset="-78"/>
              </a:rPr>
              <a:t> </a:t>
            </a:r>
            <a:r>
              <a:rPr lang="ar-LB" dirty="0">
                <a:latin typeface="Arial" panose="020B0604020202020204" pitchFamily="34" charset="0"/>
                <a:ea typeface="Arial"/>
                <a:cs typeface="Arial" panose="020B0604020202020204" pitchFamily="34" charset="0"/>
                <a:sym typeface="Arial"/>
              </a:rPr>
              <a:t>← تحقيق الاستدامة والانتقال الفعال</a:t>
            </a:r>
          </a:p>
          <a:p>
            <a:pPr lvl="0" algn="r" rtl="1">
              <a:buSzPct val="108108"/>
            </a:pPr>
            <a:r>
              <a:rPr lang="ar-LB" dirty="0">
                <a:ea typeface="Calibri" panose="020F0502020204030204" pitchFamily="34" charset="0"/>
                <a:cs typeface="Simplified Arabic" panose="02020603050405020304" pitchFamily="18" charset="-78"/>
              </a:rPr>
              <a:t>يستند إلى </a:t>
            </a:r>
            <a:r>
              <a:rPr lang="ar-SA" dirty="0">
                <a:ea typeface="Calibri" panose="020F0502020204030204" pitchFamily="34" charset="0"/>
                <a:cs typeface="Simplified Arabic" panose="02020603050405020304" pitchFamily="18" charset="-78"/>
              </a:rPr>
              <a:t>إجراءات العمل المعيارية </a:t>
            </a:r>
            <a:endParaRPr lang="ar-LB" dirty="0">
              <a:ea typeface="Calibri" panose="020F0502020204030204" pitchFamily="34" charset="0"/>
              <a:cs typeface="Simplified Arabic" panose="02020603050405020304" pitchFamily="18" charset="-78"/>
            </a:endParaRPr>
          </a:p>
          <a:p>
            <a:pPr lvl="0" algn="r" rtl="1">
              <a:buSzPct val="108108"/>
            </a:pPr>
            <a:r>
              <a:rPr lang="ar-LB" dirty="0">
                <a:ea typeface="Calibri" panose="020F0502020204030204" pitchFamily="34" charset="0"/>
                <a:cs typeface="Simplified Arabic" panose="02020603050405020304" pitchFamily="18" charset="-78"/>
              </a:rPr>
              <a:t>الجودة</a:t>
            </a:r>
          </a:p>
          <a:p>
            <a:pPr lvl="0" algn="r" rtl="1">
              <a:buSzPct val="108108"/>
            </a:pPr>
            <a:r>
              <a:rPr lang="ar-LB" dirty="0">
                <a:ea typeface="Calibri" panose="020F0502020204030204" pitchFamily="34" charset="0"/>
                <a:cs typeface="Simplified Arabic" panose="02020603050405020304" pitchFamily="18" charset="-78"/>
              </a:rPr>
              <a:t>إجراءات المصالح الفضلى </a:t>
            </a:r>
            <a:endParaRPr lang="ar-LB" dirty="0"/>
          </a:p>
          <a:p>
            <a:pPr marL="457200" lvl="0" indent="-228600" algn="l" rtl="0">
              <a:lnSpc>
                <a:spcPct val="90000"/>
              </a:lnSpc>
              <a:spcBef>
                <a:spcPts val="1000"/>
              </a:spcBef>
              <a:spcAft>
                <a:spcPts val="0"/>
              </a:spcAft>
              <a:buSzPct val="108108"/>
              <a:buNone/>
            </a:pPr>
            <a:endParaRPr dirty="0"/>
          </a:p>
        </p:txBody>
      </p:sp>
      <p:pic>
        <p:nvPicPr>
          <p:cNvPr id="6" name="Picture 5">
            <a:extLst>
              <a:ext uri="{FF2B5EF4-FFF2-40B4-BE49-F238E27FC236}">
                <a16:creationId xmlns:a16="http://schemas.microsoft.com/office/drawing/2014/main" id="{DF3295AC-2DCE-4E4D-930B-1DE40F389DA6}"/>
              </a:ext>
            </a:extLst>
          </p:cNvPr>
          <p:cNvPicPr>
            <a:picLocks noChangeAspect="1"/>
          </p:cNvPicPr>
          <p:nvPr/>
        </p:nvPicPr>
        <p:blipFill>
          <a:blip r:embed="rId3"/>
          <a:srcRect/>
          <a:stretch/>
        </p:blipFill>
        <p:spPr>
          <a:xfrm>
            <a:off x="2398276" y="4281841"/>
            <a:ext cx="1784811" cy="24659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58"/>
          <p:cNvSpPr txBox="1">
            <a:spLocks noGrp="1"/>
          </p:cNvSpPr>
          <p:nvPr>
            <p:ph type="title"/>
          </p:nvPr>
        </p:nvSpPr>
        <p:spPr>
          <a:xfrm>
            <a:off x="838200" y="365125"/>
            <a:ext cx="6286500"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SzPts val="4400"/>
              <a:buNone/>
            </a:pPr>
            <a:r>
              <a:rPr lang="ar-LB" dirty="0"/>
              <a:t>تحديد المصالح الفضلى</a:t>
            </a:r>
            <a:endParaRPr dirty="0"/>
          </a:p>
        </p:txBody>
      </p:sp>
      <p:pic>
        <p:nvPicPr>
          <p:cNvPr id="239" name="Google Shape;239;p58"/>
          <p:cNvPicPr preferRelativeResize="0">
            <a:picLocks noGrp="1"/>
          </p:cNvPicPr>
          <p:nvPr>
            <p:ph type="body" idx="1"/>
          </p:nvPr>
        </p:nvPicPr>
        <p:blipFill>
          <a:blip r:embed="rId3"/>
          <a:srcRect/>
          <a:stretch/>
        </p:blipFill>
        <p:spPr>
          <a:xfrm>
            <a:off x="445478" y="1950307"/>
            <a:ext cx="8362082" cy="4101972"/>
          </a:xfrm>
          <a:prstGeom prst="rect">
            <a:avLst/>
          </a:prstGeom>
          <a:noFill/>
          <a:ln>
            <a:noFill/>
          </a:ln>
        </p:spPr>
      </p:pic>
      <p:pic>
        <p:nvPicPr>
          <p:cNvPr id="240" name="Google Shape;240;p58"/>
          <p:cNvPicPr preferRelativeResize="0">
            <a:picLocks noGrp="1"/>
          </p:cNvPicPr>
          <p:nvPr>
            <p:ph type="body" idx="2"/>
          </p:nvPr>
        </p:nvPicPr>
        <p:blipFill rotWithShape="1">
          <a:blip r:embed="rId4">
            <a:alphaModFix/>
          </a:blip>
          <a:srcRect/>
          <a:stretch/>
        </p:blipFill>
        <p:spPr>
          <a:xfrm>
            <a:off x="9454421" y="3743968"/>
            <a:ext cx="1898700" cy="2673600"/>
          </a:xfrm>
          <a:prstGeom prst="rect">
            <a:avLst/>
          </a:prstGeom>
          <a:noFill/>
          <a:ln w="28575" cap="flat" cmpd="sng">
            <a:solidFill>
              <a:srgbClr val="CCCCCC"/>
            </a:solidFill>
            <a:prstDash val="solid"/>
            <a:round/>
            <a:headEnd type="none" w="sm" len="sm"/>
            <a:tailEnd type="none" w="sm" len="sm"/>
          </a:ln>
        </p:spPr>
      </p:pic>
      <p:pic>
        <p:nvPicPr>
          <p:cNvPr id="241" name="Google Shape;241;p58"/>
          <p:cNvPicPr preferRelativeResize="0"/>
          <p:nvPr/>
        </p:nvPicPr>
        <p:blipFill rotWithShape="1">
          <a:blip r:embed="rId5">
            <a:alphaModFix/>
          </a:blip>
          <a:srcRect/>
          <a:stretch/>
        </p:blipFill>
        <p:spPr>
          <a:xfrm>
            <a:off x="9632837" y="2406644"/>
            <a:ext cx="853367" cy="9001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40"/>
                                        </p:tgtEl>
                                        <p:attrNameLst>
                                          <p:attrName>style.visibility</p:attrName>
                                        </p:attrNameLst>
                                      </p:cBhvr>
                                      <p:to>
                                        <p:strVal val="visible"/>
                                      </p:to>
                                    </p:set>
                                    <p:animEffect transition="in" filter="fade">
                                      <p:cBhvr>
                                        <p:cTn id="11" dur="10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7270272" y="-21420"/>
            <a:ext cx="3923729" cy="1325563"/>
          </a:xfrm>
        </p:spPr>
        <p:txBody>
          <a:bodyPr rtlCol="1"/>
          <a:lstStyle/>
          <a:p>
            <a:pPr rtl="1"/>
            <a:r>
              <a:rPr lang="ar" dirty="0"/>
              <a:t>أمثلة من المنطقة</a:t>
            </a:r>
          </a:p>
        </p:txBody>
      </p:sp>
      <p:sp>
        <p:nvSpPr>
          <p:cNvPr id="3" name="TextBox 2">
            <a:extLst>
              <a:ext uri="{FF2B5EF4-FFF2-40B4-BE49-F238E27FC236}">
                <a16:creationId xmlns:a16="http://schemas.microsoft.com/office/drawing/2014/main" id="{9752340E-A3E7-AB4C-BA0B-7E84A308FB1E}"/>
              </a:ext>
            </a:extLst>
          </p:cNvPr>
          <p:cNvSpPr txBox="1"/>
          <p:nvPr/>
        </p:nvSpPr>
        <p:spPr>
          <a:xfrm>
            <a:off x="4519890" y="4115301"/>
            <a:ext cx="2998283"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18</a:t>
            </a:r>
            <a:endParaRPr lang="en-US" dirty="0"/>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18</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18</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99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7819731"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4"/>
              </a:buClr>
              <a:buSzPts val="3600"/>
              <a:buFont typeface="Helvetica Neue"/>
              <a:buNone/>
            </a:pPr>
            <a:r>
              <a:rPr lang="ar" sz="4100" dirty="0"/>
              <a:t>هل تحتاجون إلى أكثر من النسخة الورقية؟</a:t>
            </a:r>
            <a:endParaRPr sz="4100" dirty="0"/>
          </a:p>
        </p:txBody>
      </p:sp>
      <p:sp>
        <p:nvSpPr>
          <p:cNvPr id="469" name="Google Shape;469;p25"/>
          <p:cNvSpPr txBox="1">
            <a:spLocks noGrp="1"/>
          </p:cNvSpPr>
          <p:nvPr>
            <p:ph sz="half" idx="1"/>
          </p:nvPr>
        </p:nvSpPr>
        <p:spPr>
          <a:xfrm>
            <a:off x="3814354" y="1367983"/>
            <a:ext cx="4686179" cy="5268792"/>
          </a:xfrm>
          <a:prstGeom prst="rect">
            <a:avLst/>
          </a:prstGeom>
          <a:noFill/>
          <a:ln>
            <a:noFill/>
          </a:ln>
        </p:spPr>
        <p:txBody>
          <a:bodyPr spcFirstLastPara="1" wrap="square" lIns="91425" tIns="45700" rIns="91425" bIns="45700" rtlCol="1" anchor="t" anchorCtr="0">
            <a:noAutofit/>
          </a:bodyPr>
          <a:lstStyle/>
          <a:p>
            <a:pPr marL="0" lvl="0" indent="0" algn="r" rtl="1">
              <a:spcAft>
                <a:spcPts val="1200"/>
              </a:spcAft>
              <a:buSzPts val="2800"/>
              <a:buNone/>
            </a:pPr>
            <a:r>
              <a:rPr lang="ar" sz="2400" dirty="0"/>
              <a:t>على موقع التحالف الإلكتروني</a:t>
            </a:r>
          </a:p>
          <a:p>
            <a:pPr marL="985838" lvl="1" indent="-312738" algn="r" rtl="1">
              <a:buFont typeface="Wingdings" pitchFamily="2" charset="2"/>
              <a:buChar char="Ø"/>
            </a:pPr>
            <a:r>
              <a:rPr lang="ar" sz="1600" dirty="0"/>
              <a:t>نسخة PDF</a:t>
            </a:r>
          </a:p>
          <a:p>
            <a:pPr marL="985838" lvl="1" indent="-312738" algn="r" rtl="1">
              <a:buFont typeface="Wingdings" pitchFamily="2" charset="2"/>
              <a:buChar char="Ø"/>
            </a:pPr>
            <a:r>
              <a:rPr lang="ar" sz="1600" dirty="0"/>
              <a:t>ملف مواد الإحاطة والتنفيذ </a:t>
            </a:r>
          </a:p>
          <a:p>
            <a:pPr marL="985838" lvl="1" indent="-312738" algn="r" rtl="1">
              <a:buFont typeface="Wingdings" pitchFamily="2" charset="2"/>
              <a:buChar char="Ø"/>
            </a:pPr>
            <a:r>
              <a:rPr lang="ar" sz="1600" dirty="0"/>
              <a:t>ملخّص من 25 صفحة </a:t>
            </a:r>
          </a:p>
          <a:p>
            <a:pPr marL="985838" lvl="1" indent="-312738" algn="r" rtl="1">
              <a:buFont typeface="Wingdings" pitchFamily="2" charset="2"/>
              <a:buChar char="Ø"/>
            </a:pPr>
            <a:r>
              <a:rPr lang="ar" sz="1600" dirty="0"/>
              <a:t>دورة تدريبية إلكترونية </a:t>
            </a:r>
          </a:p>
          <a:p>
            <a:pPr marL="985838" lvl="1" indent="-312738" algn="r" rtl="1">
              <a:buFont typeface="Wingdings" pitchFamily="2" charset="2"/>
              <a:buChar char="Ø"/>
            </a:pPr>
            <a:r>
              <a:rPr lang="ar" sz="1600" dirty="0"/>
              <a:t>أفلام فيديو على قناة يوتيوب</a:t>
            </a:r>
          </a:p>
          <a:p>
            <a:pPr marL="985838" lvl="1" indent="-312738" algn="r" rtl="1">
              <a:buFont typeface="Wingdings" pitchFamily="2" charset="2"/>
              <a:buChar char="Ø"/>
            </a:pPr>
            <a:r>
              <a:rPr lang="ar" sz="1600" dirty="0"/>
              <a:t>معرض للمعايير مع رسومات</a:t>
            </a:r>
          </a:p>
          <a:p>
            <a:pPr marL="9525" lvl="1" indent="0" algn="r" rtl="1">
              <a:spcBef>
                <a:spcPts val="1200"/>
              </a:spcBef>
              <a:buNone/>
              <a:tabLst>
                <a:tab pos="703263" algn="l"/>
              </a:tabLst>
            </a:pPr>
            <a:r>
              <a:rPr lang="ar" sz="2000" dirty="0">
                <a:solidFill>
                  <a:srgbClr val="00B0F0"/>
                </a:solidFill>
              </a:rPr>
              <a:t>	👉</a:t>
            </a:r>
            <a:r>
              <a:rPr lang="ar" sz="1600" dirty="0">
                <a:solidFill>
                  <a:srgbClr val="00B0F0"/>
                </a:solidFill>
              </a:rPr>
              <a:t>  </a:t>
            </a:r>
            <a:r>
              <a:rPr lang="ar" sz="1600" dirty="0">
                <a:solidFill>
                  <a:srgbClr val="00B0F0"/>
                </a:solidFill>
                <a:hlinkClick r:id="rId3"/>
              </a:rPr>
              <a:t>  www.AllianceCPHA.org</a:t>
            </a:r>
            <a:endParaRPr lang="en-GB" sz="1600" dirty="0">
              <a:solidFill>
                <a:srgbClr val="00B0F0"/>
              </a:solidFill>
            </a:endParaRPr>
          </a:p>
          <a:p>
            <a:pPr marL="9525" lvl="1" indent="0" algn="r" rtl="1">
              <a:spcBef>
                <a:spcPts val="1200"/>
              </a:spcBef>
              <a:buNone/>
              <a:tabLst>
                <a:tab pos="703263" algn="l"/>
              </a:tabLst>
            </a:pPr>
            <a:r>
              <a:rPr lang="ar" sz="2400" dirty="0"/>
              <a:t>على الموقع الإلكتروني الخاص بشراكة المعايير الإنسانية  </a:t>
            </a:r>
          </a:p>
          <a:p>
            <a:pPr marL="985838" lvl="1" indent="-322263" algn="r" rtl="1">
              <a:buFont typeface="Wingdings" pitchFamily="2" charset="2"/>
              <a:buChar char="Ø"/>
            </a:pPr>
            <a:r>
              <a:rPr lang="ar" sz="1600" dirty="0"/>
              <a:t>نسخة تفاعلية على شبكة الإنترنت </a:t>
            </a:r>
          </a:p>
          <a:p>
            <a:pPr marL="985838" lvl="1" indent="-322263" algn="r" rtl="1">
              <a:buFont typeface="Wingdings" pitchFamily="2" charset="2"/>
              <a:buChar char="Ø"/>
            </a:pPr>
            <a:r>
              <a:rPr lang="ar" sz="1600" dirty="0"/>
              <a:t>تطبيق شراكة المعايير الإنسانية للهواتف المحمولة والحواسيب اللوحية </a:t>
            </a:r>
          </a:p>
          <a:p>
            <a:pPr marL="0" indent="0" algn="r" rtl="1">
              <a:spcBef>
                <a:spcPts val="1200"/>
              </a:spcBef>
              <a:buSzPts val="2800"/>
              <a:buNone/>
              <a:tabLst>
                <a:tab pos="663575" algn="l"/>
              </a:tabLst>
            </a:pPr>
            <a:r>
              <a:rPr lang="ar" sz="1600" dirty="0">
                <a:solidFill>
                  <a:srgbClr val="00B0F0"/>
                </a:solidFill>
              </a:rPr>
              <a:t>	👉  www.HumanitarianStandardsPartnership.org</a:t>
            </a:r>
          </a:p>
          <a:p>
            <a:pPr marL="0" lvl="0" indent="0" algn="r" rtl="1">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3" name="Image 2">
            <a:extLst>
              <a:ext uri="{FF2B5EF4-FFF2-40B4-BE49-F238E27FC236}">
                <a16:creationId xmlns:a16="http://schemas.microsoft.com/office/drawing/2014/main" id="{4AE5CEF8-D68C-FD4C-A186-358E3B7F23B1}"/>
              </a:ext>
            </a:extLst>
          </p:cNvPr>
          <p:cNvPicPr>
            <a:picLocks noChangeAspect="1"/>
          </p:cNvPicPr>
          <p:nvPr/>
        </p:nvPicPr>
        <p:blipFill>
          <a:blip r:embed="rId5"/>
          <a:srcRect/>
          <a:stretch/>
        </p:blipFill>
        <p:spPr>
          <a:xfrm>
            <a:off x="10389247" y="3298017"/>
            <a:ext cx="1364026" cy="1432731"/>
          </a:xfrm>
          <a:prstGeom prst="rect">
            <a:avLst/>
          </a:prstGeom>
        </p:spPr>
      </p:pic>
      <p:pic>
        <p:nvPicPr>
          <p:cNvPr id="5" name="Picture 4">
            <a:extLst>
              <a:ext uri="{FF2B5EF4-FFF2-40B4-BE49-F238E27FC236}">
                <a16:creationId xmlns:a16="http://schemas.microsoft.com/office/drawing/2014/main" id="{ED7B8625-3BDD-4120-A6F9-736C441A4A82}"/>
              </a:ext>
            </a:extLst>
          </p:cNvPr>
          <p:cNvPicPr>
            <a:picLocks noChangeAspect="1"/>
          </p:cNvPicPr>
          <p:nvPr/>
        </p:nvPicPr>
        <p:blipFill>
          <a:blip r:embed="rId6"/>
          <a:srcRect/>
          <a:stretch/>
        </p:blipFill>
        <p:spPr>
          <a:xfrm rot="1026612">
            <a:off x="904876" y="2072447"/>
            <a:ext cx="1809750" cy="2500378"/>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TotalTime>
  <Words>3150</Words>
  <Application>Microsoft Macintosh PowerPoint</Application>
  <PresentationFormat>Panorámica</PresentationFormat>
  <Paragraphs>187</Paragraphs>
  <Slides>9</Slides>
  <Notes>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Arial</vt:lpstr>
      <vt:lpstr>Calibri</vt:lpstr>
      <vt:lpstr>Helvetica Neue</vt:lpstr>
      <vt:lpstr>Helvetica Neue Light</vt:lpstr>
      <vt:lpstr>Noto Sans Symbols</vt:lpstr>
      <vt:lpstr>Wingdings</vt:lpstr>
      <vt:lpstr>Office Theme</vt:lpstr>
      <vt:lpstr>المعايير الدنيا لحماية الطفل في العمل الإنساني  CPMS</vt:lpstr>
      <vt:lpstr>الهدف من المعايير </vt:lpstr>
      <vt:lpstr>Presentación de PowerPoint</vt:lpstr>
      <vt:lpstr>مقدمة عن المعيار 18</vt:lpstr>
      <vt:lpstr>خطوات إدارة الحالة</vt:lpstr>
      <vt:lpstr>Presentación de PowerPoint</vt:lpstr>
      <vt:lpstr>تحديد المصالح الفضلى</vt:lpstr>
      <vt:lpstr>أمثلة من المنطقة</vt:lpstr>
      <vt:lpstr>هل تحتاجون إلى أكثر من النسخة الورقية؟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Minimum Standards for Child Protection in Humanitarian Action  CPMS</dc:title>
  <dc:creator>Colleen Fitzgerald</dc:creator>
  <cp:lastModifiedBy>CPMS Comms</cp:lastModifiedBy>
  <cp:revision>9</cp:revision>
  <dcterms:created xsi:type="dcterms:W3CDTF">2017-12-20T18:51:03Z</dcterms:created>
  <dcterms:modified xsi:type="dcterms:W3CDTF">2023-01-20T12:04:58Z</dcterms:modified>
</cp:coreProperties>
</file>