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91" r:id="rId2"/>
    <p:sldId id="296" r:id="rId3"/>
    <p:sldId id="293" r:id="rId4"/>
    <p:sldId id="288" r:id="rId5"/>
    <p:sldId id="261" r:id="rId6"/>
    <p:sldId id="290" r:id="rId7"/>
    <p:sldId id="294" r:id="rId8"/>
    <p:sldId id="297"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41767" autoAdjust="0"/>
  </p:normalViewPr>
  <p:slideViewPr>
    <p:cSldViewPr snapToGrid="0">
      <p:cViewPr varScale="1">
        <p:scale>
          <a:sx n="33" d="100"/>
          <a:sy n="33" d="100"/>
        </p:scale>
        <p:origin x="1748" y="24"/>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andbook.spherestandards.org/fr/cpms/#ch005"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17</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8</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a:t>
            </a:r>
            <a:r>
              <a:rPr lang="fr-FR"/>
              <a:t>Les SMPE </a:t>
            </a:r>
            <a:r>
              <a:rPr lang="fr-FR" dirty="0"/>
              <a:t>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Pilier 1 : Standards pour assurer une réponse de qualité </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 Standard fait partie du pilier 3 des SMPE, qui est axé sur les Standards qui visent à renforcer des stratégies, approches et interventions adaptées pour prévenir les risques liés à la protection de l’enfance présentés dans le </a:t>
            </a:r>
            <a:r>
              <a:rPr lang="fr-FR" sz="1200"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pilier 2</a:t>
            </a:r>
            <a:r>
              <a:rPr lang="fr-FR" sz="1200" dirty="0">
                <a:effectLst/>
                <a:latin typeface="Calibri" panose="020F0502020204030204" pitchFamily="34" charset="0"/>
                <a:ea typeface="Calibri" panose="020F0502020204030204" pitchFamily="34" charset="0"/>
                <a:cs typeface="Arial" panose="020B0604020202020204" pitchFamily="34" charset="0"/>
              </a:rPr>
              <a:t>. Sa structure repose sur le modèle </a:t>
            </a:r>
            <a:r>
              <a:rPr lang="fr-FR" sz="1200" dirty="0" err="1">
                <a:effectLst/>
                <a:latin typeface="Calibri" panose="020F0502020204030204" pitchFamily="34" charset="0"/>
                <a:ea typeface="Calibri" panose="020F0502020204030204" pitchFamily="34" charset="0"/>
                <a:cs typeface="Arial" panose="020B0604020202020204" pitchFamily="34" charset="0"/>
              </a:rPr>
              <a:t>socioécologique</a:t>
            </a:r>
            <a:r>
              <a:rPr lang="fr-FR" sz="1200" dirty="0">
                <a:effectLst/>
                <a:latin typeface="Calibri" panose="020F0502020204030204" pitchFamily="34" charset="0"/>
                <a:ea typeface="Calibri" panose="020F0502020204030204" pitchFamily="34" charset="0"/>
                <a:cs typeface="Arial" panose="020B0604020202020204" pitchFamily="34" charset="0"/>
              </a:rPr>
              <a:t>, et il est aligné sur le kit INSPIRE, le cas échéant, et s’appuie sur ses stratégies fondées sur des données probantes pour prévenir la violence envers les enfants, d’où l’ICÔNE dans l’angle. Le kit INSPIRE a un objectif similaire : des stratégies fondées sur des données probantes pour prévenir la violence envers les enfants. Vous trouverez plus d’informations sur les stratégies INSPIRE à l’adresse suivante : http://inspire-strategies.org/.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DEF: </a:t>
            </a:r>
            <a:r>
              <a:rPr lang="fr-FR" dirty="0"/>
              <a:t>Les approches au niveau communautaire qui aident les membres de la communauté à protéger les enfants et à garantir leur droit à un développement sain. </a:t>
            </a:r>
            <a:r>
              <a:rPr lang="es-ES" sz="1800" b="0" i="0" u="none" strike="noStrike" baseline="0" dirty="0">
                <a:latin typeface="HelveticaNeue-Light-Identity-H"/>
              </a:rPr>
              <a:t>Les </a:t>
            </a:r>
            <a:r>
              <a:rPr lang="es-ES" sz="1800" b="0" i="0" u="none" strike="noStrike" baseline="0" dirty="0" err="1">
                <a:latin typeface="HelveticaNeue-Light-Identity-H"/>
              </a:rPr>
              <a:t>acteurs</a:t>
            </a:r>
            <a:r>
              <a:rPr lang="es-ES" sz="1800" b="0" i="0" u="none" strike="noStrike" baseline="0" dirty="0">
                <a:latin typeface="HelveticaNeue-Light-Identity-H"/>
              </a:rPr>
              <a:t> </a:t>
            </a:r>
            <a:r>
              <a:rPr lang="es-ES" sz="1800" b="0" i="0" u="none" strike="noStrike" baseline="0" dirty="0" err="1">
                <a:latin typeface="HelveticaNeue-Light-Identity-H"/>
              </a:rPr>
              <a:t>humanitaires</a:t>
            </a:r>
            <a:r>
              <a:rPr lang="es-ES" sz="1800" b="0" i="0" u="none" strike="noStrike" baseline="0" dirty="0">
                <a:latin typeface="HelveticaNeue-Light-Identity-H"/>
              </a:rPr>
              <a:t> </a:t>
            </a:r>
            <a:r>
              <a:rPr lang="fr-FR" sz="1800" b="0" i="0" u="none" strike="noStrike" baseline="0" dirty="0">
                <a:latin typeface="HelveticaNeue-Light-Identity-H"/>
              </a:rPr>
              <a:t>doivent chercher à comprendre les capacités existantes dans la communauté qui promeuvent /soutiennent les droits, la sécurité, le développement, le bien-être et la participation des enfants. Il s’agit notamment les initiatives, les structures, les processus et les réseaux dirigés et organisés par les membres de la communauté, y compris les enfants. </a:t>
            </a:r>
            <a:r>
              <a:rPr lang="es-ES" sz="1800" b="0" i="0" u="none" strike="noStrike" baseline="0" dirty="0">
                <a:solidFill>
                  <a:srgbClr val="000000"/>
                </a:solidFill>
                <a:latin typeface="HelveticaNeue-Light-Identity-H"/>
              </a:rPr>
              <a:t>Les </a:t>
            </a:r>
            <a:r>
              <a:rPr lang="es-ES" sz="1800" b="0" i="0" u="none" strike="noStrike" baseline="0" dirty="0" err="1">
                <a:solidFill>
                  <a:srgbClr val="000000"/>
                </a:solidFill>
                <a:latin typeface="HelveticaNeue-Light-Identity-H"/>
              </a:rPr>
              <a:t>approches</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au</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niveau</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communautaire</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exigent</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Une compréhension approfondie du contexte;</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Une compréhension et une priorisation des besoins;</a:t>
            </a:r>
          </a:p>
          <a:p>
            <a:pPr marL="514350" indent="-285750" algn="l">
              <a:buFont typeface="Arial" panose="020B0604020202020204" pitchFamily="34" charset="0"/>
              <a:buChar char="•"/>
            </a:pPr>
            <a:r>
              <a:rPr lang="fr-FR" sz="1800" b="0" i="1" u="none" strike="noStrike" baseline="0" dirty="0">
                <a:solidFill>
                  <a:srgbClr val="8521B8"/>
                </a:solidFill>
                <a:latin typeface="CMSY9"/>
              </a:rPr>
              <a:t> </a:t>
            </a:r>
            <a:r>
              <a:rPr lang="fr-FR" sz="1800" b="0" i="0" u="none" strike="noStrike" baseline="0" dirty="0">
                <a:solidFill>
                  <a:srgbClr val="000000"/>
                </a:solidFill>
                <a:latin typeface="HelveticaNeue-Light-Identity-H"/>
              </a:rPr>
              <a:t>Une compréhension des pratiques existantes.</a:t>
            </a:r>
            <a:endParaRPr lang="fr-FR" sz="1800" b="0" i="0" u="none" strike="noStrike" baseline="0" dirty="0">
              <a:latin typeface="HelveticaNeue-Light-Identity-H"/>
            </a:endParaRPr>
          </a:p>
          <a:p>
            <a:pPr algn="l"/>
            <a:r>
              <a:rPr lang="en-US" dirty="0"/>
              <a:t>-&gt; </a:t>
            </a:r>
            <a:r>
              <a:rPr lang="fr-FR" sz="1800" b="0" i="0" u="none" strike="noStrike" baseline="0" dirty="0">
                <a:latin typeface="HelveticaNeue-Light-Identity-H"/>
              </a:rPr>
              <a:t>Les acteurs humanitaires s’appuient souvent sur des approches verticales mises en </a:t>
            </a:r>
            <a:r>
              <a:rPr lang="fr-FR" sz="1800" b="0" i="0" u="none" strike="noStrike" baseline="0" dirty="0" err="1">
                <a:latin typeface="HelveticaNeue-Light-Identity-H"/>
              </a:rPr>
              <a:t>oeuvre</a:t>
            </a:r>
            <a:r>
              <a:rPr lang="fr-FR" sz="1800" b="0" i="0" u="none" strike="noStrike" baseline="0" dirty="0">
                <a:latin typeface="HelveticaNeue-Light-Identity-H"/>
              </a:rPr>
              <a:t> dans la communauté mais ne provenant pas de la communauté.</a:t>
            </a:r>
          </a:p>
          <a:p>
            <a:pPr algn="l"/>
            <a:endParaRPr lang="en-US" dirty="0"/>
          </a:p>
          <a:p>
            <a:pPr marL="171450" indent="-171450">
              <a:buFont typeface="Arial" panose="020B0604020202020204" pitchFamily="34" charset="0"/>
              <a:buChar char="•"/>
            </a:pPr>
            <a:r>
              <a:rPr lang="fr-FR" sz="1200" dirty="0"/>
              <a:t>Les communautés jouent un rôle important dans la prévention et la réponse aux risques auxquels sont confrontés les enfants et les adolescents dans des contextes humanitaires. Les communautés s'organisent de plusieurs manières pour protéger les enfants, y compris les adolescents qui sont à risque, mais leur capacité peut être affaiblie dans les contextes d'urgence, en particulier lors des déplacements. Nous devons éviter le modèle « taille unique » et nous fier plutôt à une analyse approfondie et à une cartographie du contexte. </a:t>
            </a:r>
          </a:p>
          <a:p>
            <a:pPr marL="171450" indent="-171450">
              <a:buFont typeface="Arial" panose="020B0604020202020204" pitchFamily="34" charset="0"/>
              <a:buChar char="•"/>
            </a:pPr>
            <a:r>
              <a:rPr lang="fr-FR" sz="1200" dirty="0"/>
              <a:t>L'objectif est de renforcer et de soutenir les pratiques qui soutiennent la protection des enfants et d’influencer un changement des pratiques qui représentent un risque. </a:t>
            </a:r>
          </a:p>
          <a:p>
            <a:pPr marL="171450" indent="-171450">
              <a:buFont typeface="Arial" panose="020B0604020202020204" pitchFamily="34" charset="0"/>
              <a:buChar char="•"/>
            </a:pPr>
            <a:endParaRPr lang="fr-FR" sz="1200" dirty="0"/>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200" dirty="0"/>
              <a:t>Icône : </a:t>
            </a:r>
            <a:r>
              <a:rPr lang="fr-FR" sz="1800" b="0" i="0" u="none" strike="noStrike" baseline="0" dirty="0">
                <a:latin typeface="HelveticaNeue-Light-Identity-H"/>
              </a:rPr>
              <a:t>s’appuie sur et se rattache</a:t>
            </a:r>
            <a:r>
              <a:rPr lang="fr-FR" sz="1200" dirty="0"/>
              <a:t> à la stratégie INSPIRE : </a:t>
            </a:r>
            <a:r>
              <a:rPr lang="fr-FR" sz="1200" b="1" dirty="0"/>
              <a:t>N</a:t>
            </a:r>
            <a:r>
              <a:rPr lang="fr-FR" sz="1200" dirty="0"/>
              <a:t>ormes et valeurs</a:t>
            </a:r>
            <a:endParaRPr lang="fr-FR" sz="1000" b="1" i="0" u="none" strike="noStrike" baseline="0" dirty="0">
              <a:latin typeface="HelveticaNeue-Light-Identity-H"/>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800" b="0" i="0" u="none" strike="noStrike" baseline="0" dirty="0">
                <a:latin typeface="HelveticaNeue-LightItalic-Identity-H"/>
              </a:rPr>
              <a:t>Ce standard doit être lu avec les standards suivants: Principes et Standard 14: Appliquer une approche socio-écologique dans les programmes pour la </a:t>
            </a:r>
            <a:r>
              <a:rPr lang="es-ES" sz="1800" b="0" i="0" u="none" strike="noStrike" baseline="0" dirty="0" err="1">
                <a:latin typeface="HelveticaNeue-LightItalic-Identity-H"/>
              </a:rPr>
              <a:t>protection</a:t>
            </a:r>
            <a:r>
              <a:rPr lang="es-ES" sz="1800" b="0" i="0" u="none" strike="noStrike" baseline="0" dirty="0">
                <a:latin typeface="HelveticaNeue-LightItalic-Identity-H"/>
              </a:rPr>
              <a:t> de </a:t>
            </a:r>
            <a:r>
              <a:rPr lang="es-ES" sz="1800" b="0" i="0" u="none" strike="noStrike" baseline="0" dirty="0" err="1">
                <a:latin typeface="HelveticaNeue-LightItalic-Identity-H"/>
              </a:rPr>
              <a:t>l’enfance</a:t>
            </a:r>
            <a:r>
              <a:rPr lang="es-ES" sz="1800" b="0" i="0" u="none" strike="noStrike" baseline="0" dirty="0">
                <a:latin typeface="HelveticaNeue-LightItalic-Identity-H"/>
              </a:rPr>
              <a:t>.</a:t>
            </a:r>
            <a:endParaRPr lang="fr-FR" sz="1200" i="0" dirty="0"/>
          </a:p>
          <a:p>
            <a:pPr marL="457200" indent="-457200">
              <a:buFont typeface="Arial" panose="020B0604020202020204" pitchFamily="34" charset="0"/>
              <a:buChar char="•"/>
            </a:pPr>
            <a:endParaRPr lang="fr-FR"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endParaRPr lang="fr-FR"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l"/>
            <a:r>
              <a:rPr lang="en-US" sz="1200" b="0" i="0" u="none" strike="noStrike" baseline="0" dirty="0">
                <a:latin typeface="+mn-lt"/>
              </a:rPr>
              <a:t>Le Standard 17 </a:t>
            </a:r>
            <a:r>
              <a:rPr lang="fr-FR" dirty="0"/>
              <a:t>énonce exactement ce qui suit: </a:t>
            </a:r>
            <a:r>
              <a:rPr lang="en-US" dirty="0"/>
              <a:t>“</a:t>
            </a:r>
            <a:r>
              <a:rPr lang="fr-FR" sz="1800" b="0" i="0" u="none" strike="noStrike" baseline="0" dirty="0">
                <a:solidFill>
                  <a:srgbClr val="FFFFFF"/>
                </a:solidFill>
                <a:latin typeface="HelveticaNeue-Roman-Identity-H"/>
              </a:rPr>
              <a:t>Les enfants vivent dans des communautés qui favorisent leur bien-être et préviennent les abus, la négligence, l’exploitation et la violence envers les enfants avant, pendant et après les crises </a:t>
            </a:r>
            <a:r>
              <a:rPr lang="es-ES" sz="1800" b="0" i="0" u="none" strike="noStrike" baseline="0" dirty="0" err="1">
                <a:solidFill>
                  <a:srgbClr val="FFFFFF"/>
                </a:solidFill>
                <a:latin typeface="HelveticaNeue-Roman-Identity-H"/>
              </a:rPr>
              <a:t>humanitaires</a:t>
            </a:r>
            <a:r>
              <a:rPr lang="es-ES" sz="1800" b="0" i="0" u="none" strike="noStrike" baseline="0" dirty="0">
                <a:solidFill>
                  <a:srgbClr val="FFFFFF"/>
                </a:solidFill>
                <a:latin typeface="HelveticaNeue-Roman-Identity-H"/>
              </a:rPr>
              <a:t>.</a:t>
            </a:r>
            <a:r>
              <a:rPr lang="en-US" dirty="0"/>
              <a:t>”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b="1" dirty="0">
              <a:latin typeface="Arial"/>
              <a:ea typeface="Arial"/>
              <a:cs typeface="Arial"/>
              <a:sym typeface="Arial"/>
            </a:endParaRPr>
          </a:p>
          <a:p>
            <a:pPr algn="l"/>
            <a:r>
              <a:rPr lang="en-US" b="1" dirty="0" err="1">
                <a:latin typeface="Arial"/>
                <a:ea typeface="Arial"/>
                <a:cs typeface="Arial"/>
                <a:sym typeface="Arial"/>
              </a:rPr>
              <a:t>Sujet</a:t>
            </a:r>
            <a:r>
              <a:rPr lang="en-US" b="1" dirty="0">
                <a:latin typeface="Arial"/>
                <a:ea typeface="Arial"/>
                <a:cs typeface="Arial"/>
                <a:sym typeface="Arial"/>
              </a:rPr>
              <a:t> de discussion: </a:t>
            </a:r>
            <a:r>
              <a:rPr lang="fr-FR" dirty="0"/>
              <a:t>Que signifie « communauté » pour vous ? </a:t>
            </a:r>
          </a:p>
          <a:p>
            <a:pPr algn="l"/>
            <a:r>
              <a:rPr lang="fr-FR" i="1" dirty="0"/>
              <a:t>Discuter des conceptions et de la compréhension locales et contextualisées de ‘communauté’. Si nécessaire, complétez les réponses avec les éléments suivants </a:t>
            </a:r>
            <a:endParaRPr lang="en-US" sz="1200" i="1" dirty="0">
              <a:latin typeface="Ink Free" panose="03080402000500000000" pitchFamily="66" charset="0"/>
            </a:endParaRPr>
          </a:p>
          <a:p>
            <a:pPr marL="228600" indent="0">
              <a:buFont typeface="Arial" panose="020B0604020202020204" pitchFamily="34" charset="0"/>
              <a:buNone/>
            </a:pPr>
            <a:r>
              <a:rPr lang="en-US" b="1" dirty="0">
                <a:latin typeface="Arial"/>
                <a:ea typeface="Arial"/>
                <a:cs typeface="Arial"/>
                <a:sym typeface="Arial"/>
              </a:rPr>
              <a:t>-&gt; </a:t>
            </a:r>
            <a:r>
              <a:rPr lang="fr-FR" dirty="0"/>
              <a:t>L'Alliance dispose d'une ressource fournissant une liste de termes communs à la protection de l'enfance à base communautaire (CBCP) - termes connexes et leurs définitions -, dans le but de montrer l'évolution des définitions autour de la CBCP. Les termes incluent:</a:t>
            </a:r>
          </a:p>
          <a:p>
            <a:pPr marL="400050" indent="-171450">
              <a:buFont typeface="Arial" panose="020B0604020202020204" pitchFamily="34" charset="0"/>
              <a:buChar char="•"/>
            </a:pPr>
            <a:r>
              <a:rPr lang="fr-FR" dirty="0"/>
              <a:t> basé sur la communauté </a:t>
            </a:r>
          </a:p>
          <a:p>
            <a:pPr marL="400050" indent="-171450">
              <a:buFont typeface="Arial" panose="020B0604020202020204" pitchFamily="34" charset="0"/>
              <a:buChar char="•"/>
            </a:pPr>
            <a:r>
              <a:rPr lang="fr-FR" dirty="0"/>
              <a:t> protection de l'enfance à base communautaire</a:t>
            </a:r>
          </a:p>
          <a:p>
            <a:pPr marL="400050" indent="-171450">
              <a:buFont typeface="Arial" panose="020B0604020202020204" pitchFamily="34" charset="0"/>
              <a:buChar char="•"/>
            </a:pPr>
            <a:r>
              <a:rPr lang="fr-FR" dirty="0"/>
              <a:t> Initié par la communauté</a:t>
            </a:r>
          </a:p>
          <a:p>
            <a:pPr marL="400050" indent="-171450">
              <a:buFont typeface="Arial" panose="020B0604020202020204" pitchFamily="34" charset="0"/>
              <a:buChar char="•"/>
            </a:pPr>
            <a:r>
              <a:rPr lang="fr-FR" dirty="0"/>
              <a:t> système formel de protection de l'enfance </a:t>
            </a:r>
          </a:p>
          <a:p>
            <a:pPr marL="400050" indent="-171450">
              <a:buFont typeface="Arial" panose="020B0604020202020204" pitchFamily="34" charset="0"/>
              <a:buChar char="•"/>
            </a:pPr>
            <a:r>
              <a:rPr lang="fr-FR" dirty="0"/>
              <a:t> système informel de protection de l'enfance </a:t>
            </a:r>
          </a:p>
          <a:p>
            <a:pPr marL="400050" indent="-171450">
              <a:buFont typeface="Arial" panose="020B0604020202020204" pitchFamily="34" charset="0"/>
              <a:buChar char="•"/>
            </a:pPr>
            <a:r>
              <a:rPr lang="fr-FR" dirty="0"/>
              <a:t> structures familiales et d’</a:t>
            </a:r>
            <a:r>
              <a:rPr lang="fr-FR" dirty="0" err="1"/>
              <a:t>acceuil</a:t>
            </a:r>
            <a:endParaRPr lang="fr-FR" dirty="0"/>
          </a:p>
          <a:p>
            <a:pPr marL="400050" indent="-171450">
              <a:buFont typeface="Arial" panose="020B0604020202020204" pitchFamily="34" charset="0"/>
              <a:buChar char="•"/>
            </a:pPr>
            <a:r>
              <a:rPr lang="fr-FR" dirty="0"/>
              <a:t> personnel de la protection de l'enfance </a:t>
            </a:r>
          </a:p>
          <a:p>
            <a:endParaRPr lang="en-US" dirty="0"/>
          </a:p>
          <a:p>
            <a:r>
              <a:rPr lang="fr-FR" dirty="0"/>
              <a:t>Dans cette ressource, nous pouvons lire que la </a:t>
            </a:r>
            <a:r>
              <a:rPr lang="fr-FR" b="1" dirty="0"/>
              <a:t>communauté</a:t>
            </a:r>
            <a:r>
              <a:rPr lang="fr-FR" dirty="0"/>
              <a:t> est définie géographiquement, mettant l'accent sur un groupe de personnes en interaction vivant à proximité dans un endroit particulier tel qu'un village ou un quartier urbain. Se compose souvent de plusieurs sous-groupes qui diffèrent selon la religion, le statut socio-économique et l'origine ethnique, et certains groupes peuvent exercer beaucoup plus de pouvoir et d'influence que d'autres </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r>
              <a:rPr lang="en-US" b="1" dirty="0">
                <a:latin typeface="Arial"/>
                <a:ea typeface="Arial"/>
                <a:cs typeface="Arial"/>
                <a:sym typeface="Arial"/>
              </a:rPr>
              <a:t>Pour </a:t>
            </a:r>
            <a:r>
              <a:rPr lang="en-US" b="1" dirty="0" err="1">
                <a:latin typeface="Arial"/>
                <a:ea typeface="Arial"/>
                <a:cs typeface="Arial"/>
                <a:sym typeface="Arial"/>
              </a:rPr>
              <a:t>en</a:t>
            </a:r>
            <a:r>
              <a:rPr lang="en-US" b="1" dirty="0">
                <a:latin typeface="Arial"/>
                <a:ea typeface="Arial"/>
                <a:cs typeface="Arial"/>
                <a:sym typeface="Arial"/>
              </a:rPr>
              <a:t> savoir plus: https://alliancecpha.org/en/system/tdf/library/attachments/terminology_and_definitions_reference_list_lowres_0.pdf?file=1&amp;type=node&amp;id=33504</a:t>
            </a:r>
          </a:p>
          <a:p>
            <a:pPr marL="0" marR="0" lvl="0" indent="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None/>
              <a:tabLst/>
              <a:defRPr/>
            </a:pPr>
            <a:endParaRPr lang="en-US" b="1" dirty="0">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2800" dirty="0"/>
              <a:t>Nous devons prendre en compte les normes et attitudes sociales qui soutiennent ou affaiblissent la protection de l'enfance, ainsi que les capacités, les interventions et les facteurs de risque existants en matière de protection de l'enfance, pour développer </a:t>
            </a:r>
            <a:r>
              <a:rPr lang="fr-FR" sz="1800" b="0" i="0" u="none" strike="noStrike" baseline="0" dirty="0">
                <a:latin typeface="HelveticaNeue-Light-Identity-H"/>
              </a:rPr>
              <a:t>des stratégies de changement du comportement qui minimisent les risques et traitent (a) des normes sociales négatives en matière de relations de pouvoir et de genre et (b) des pratiques communautaires préjudiciables aux </a:t>
            </a:r>
            <a:r>
              <a:rPr lang="es-ES" sz="1800" b="0" i="0" u="none" strike="noStrike" baseline="0" dirty="0" err="1">
                <a:latin typeface="HelveticaNeue-Light-Identity-H"/>
              </a:rPr>
              <a:t>enfants</a:t>
            </a:r>
            <a:r>
              <a:rPr lang="es-ES" sz="1800" b="0" i="0" u="none" strike="noStrike" baseline="0" dirty="0">
                <a:latin typeface="HelveticaNeue-Light-Identity-H"/>
              </a:rPr>
              <a:t>.</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dirty="0"/>
              <a:t>Établir des relations de collaboration (organisations locales de la société civile, chefs religieux et traditionnels et autres membres influents de la communauté) pour surveiller et soutenir les enfants et les familles à risque. </a:t>
            </a:r>
            <a:endParaRPr lang="en-US" b="0" dirty="0">
              <a:latin typeface="Calibri"/>
              <a:cs typeface="Calibri"/>
              <a:sym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1200" dirty="0"/>
              <a:t>Les organismes externes devraient éviter de mettre en place des processus, des concepts, des structures ou des groupes inhabituels qui pourraient affaiblir les ressources existantes et introduire des approches non durables et insensibles à la culture, et devraient plutôt s'appuyer sur les ressources communautaires et l'engagement avec les enfants. Les approches communautaires sont plus efficaces et durables lorsque les communautés les considèrent comme un moyen de s'acquitter de leur responsabilité collective envers les enfants. </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1200" dirty="0"/>
              <a:t>Le cas échéant, il faut soutenir les liens communautaires avec les systèmes formels de protection de l'enfance et de l'adolescence (police, travailleurs sociaux et de la santé, services de protection de l'enfance, services éducatifs, services de santé sexuelle et reproductive, système de justice pour mineurs, services de justice pour mineurs, services d'éducation, services de santé sexuelle et reproductive , services de santé mentale, etc.)</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b="1" dirty="0">
              <a:latin typeface="Arial"/>
              <a:ea typeface="Arial"/>
              <a:cs typeface="Arial"/>
              <a:sym typeface="Arial"/>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0" i="0" u="none" strike="noStrike" baseline="0" dirty="0">
                <a:solidFill>
                  <a:srgbClr val="000000"/>
                </a:solidFill>
                <a:latin typeface="HelveticaNeue-Light-Identity-H"/>
              </a:rPr>
              <a:t>Les organisations devraient collaborer avec divers membres de la communauté et prendre le temps nécessaire pour permettre à la communauté de:</a:t>
            </a:r>
          </a:p>
          <a:p>
            <a:pPr marL="514350" indent="-285750" algn="l">
              <a:buFont typeface="Arial" panose="020B0604020202020204" pitchFamily="34" charset="0"/>
              <a:buChar char="•"/>
            </a:pPr>
            <a:r>
              <a:rPr lang="es-ES" sz="1800" b="0" i="1" u="none" strike="noStrike" baseline="0" dirty="0">
                <a:solidFill>
                  <a:srgbClr val="8521B8"/>
                </a:solidFill>
                <a:latin typeface="CMSY9"/>
              </a:rPr>
              <a:t> </a:t>
            </a:r>
            <a:r>
              <a:rPr lang="es-ES" sz="1800" b="0" i="0" u="none" strike="noStrike" baseline="0" dirty="0" err="1">
                <a:solidFill>
                  <a:srgbClr val="000000"/>
                </a:solidFill>
                <a:latin typeface="HelveticaNeue-Light-Identity-H"/>
              </a:rPr>
              <a:t>Prioriser</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ses</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préoccupations</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es-ES" sz="1800" b="0" i="1" u="none" strike="noStrike" baseline="0" dirty="0">
                <a:solidFill>
                  <a:srgbClr val="8521B8"/>
                </a:solidFill>
                <a:latin typeface="CMSY9"/>
              </a:rPr>
              <a:t> </a:t>
            </a:r>
            <a:r>
              <a:rPr lang="es-ES" sz="1800" b="0" i="0" u="none" strike="noStrike" baseline="0" dirty="0" err="1">
                <a:solidFill>
                  <a:srgbClr val="000000"/>
                </a:solidFill>
                <a:latin typeface="HelveticaNeue-Light-Identity-H"/>
              </a:rPr>
              <a:t>Proposer</a:t>
            </a:r>
            <a:r>
              <a:rPr lang="es-ES" sz="1800" b="0" i="0" u="none" strike="noStrike" baseline="0" dirty="0">
                <a:solidFill>
                  <a:srgbClr val="000000"/>
                </a:solidFill>
                <a:latin typeface="HelveticaNeue-Light-Identity-H"/>
              </a:rPr>
              <a:t> des </a:t>
            </a:r>
            <a:r>
              <a:rPr lang="es-ES" sz="1800" b="0" i="0" u="none" strike="noStrike" baseline="0" dirty="0" err="1">
                <a:solidFill>
                  <a:srgbClr val="000000"/>
                </a:solidFill>
                <a:latin typeface="HelveticaNeue-Light-Identity-H"/>
              </a:rPr>
              <a:t>solutions</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es-ES" sz="1800" b="0" i="1" u="none" strike="noStrike" baseline="0" dirty="0">
                <a:solidFill>
                  <a:srgbClr val="8521B8"/>
                </a:solidFill>
                <a:latin typeface="CMSY9"/>
              </a:rPr>
              <a:t> </a:t>
            </a:r>
            <a:r>
              <a:rPr lang="es-ES" sz="1800" b="0" i="0" u="none" strike="noStrike" baseline="0" dirty="0" err="1">
                <a:solidFill>
                  <a:srgbClr val="000000"/>
                </a:solidFill>
                <a:latin typeface="HelveticaNeue-Light-Identity-H"/>
              </a:rPr>
              <a:t>Mobiliser</a:t>
            </a:r>
            <a:r>
              <a:rPr lang="es-ES" sz="1800" b="0" i="0" u="none" strike="noStrike" baseline="0" dirty="0">
                <a:solidFill>
                  <a:srgbClr val="000000"/>
                </a:solidFill>
                <a:latin typeface="HelveticaNeue-Light-Identity-H"/>
              </a:rPr>
              <a:t> des </a:t>
            </a:r>
            <a:r>
              <a:rPr lang="es-ES" sz="1800" b="0" i="0" u="none" strike="noStrike" baseline="0" dirty="0" err="1">
                <a:solidFill>
                  <a:srgbClr val="000000"/>
                </a:solidFill>
                <a:latin typeface="HelveticaNeue-Light-Identity-H"/>
              </a:rPr>
              <a:t>ressources</a:t>
            </a:r>
            <a:r>
              <a:rPr lang="es-ES" sz="1800" b="0" i="0" u="none" strike="noStrike" baseline="0" dirty="0">
                <a:solidFill>
                  <a:srgbClr val="000000"/>
                </a:solidFill>
                <a:latin typeface="HelveticaNeue-Light-Identity-H"/>
              </a:rPr>
              <a:t>.</a:t>
            </a:r>
          </a:p>
          <a:p>
            <a:pPr algn="l"/>
            <a:endParaRPr lang="fr-FR" sz="1800" b="0" i="0" u="none" strike="noStrike" baseline="0" dirty="0">
              <a:solidFill>
                <a:srgbClr val="000000"/>
              </a:solidFill>
              <a:latin typeface="HelveticaNeue-Light-Identity-H"/>
            </a:endParaRP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Nous devons promouvoir des approches sensibles à la culture et qui s’alignent sur les normes internationales juridiques et relatives aux droits de l’homme.</a:t>
            </a:r>
            <a:endParaRPr lang="en-US" dirty="0"/>
          </a:p>
          <a:p>
            <a:pPr marL="400050" indent="-171450">
              <a:buFont typeface="Arial" panose="020B0604020202020204" pitchFamily="34" charset="0"/>
              <a:buChar char="•"/>
            </a:pPr>
            <a:r>
              <a:rPr lang="fr-FR" dirty="0"/>
              <a:t>Représentation &amp; intégration: </a:t>
            </a:r>
          </a:p>
          <a:p>
            <a:pPr marL="400050" indent="-171450">
              <a:buFontTx/>
              <a:buChar char="-"/>
            </a:pPr>
            <a:r>
              <a:rPr lang="es-ES" sz="1800" b="0" i="0" u="none" strike="noStrike" baseline="0" dirty="0">
                <a:latin typeface="HelveticaNeue-Light-Identity-H"/>
              </a:rPr>
              <a:t>Les </a:t>
            </a:r>
            <a:r>
              <a:rPr lang="es-ES" sz="1800" b="0" i="0" u="none" strike="noStrike" baseline="0" dirty="0" err="1">
                <a:latin typeface="HelveticaNeue-Light-Identity-H"/>
              </a:rPr>
              <a:t>agences</a:t>
            </a:r>
            <a:r>
              <a:rPr lang="es-ES" sz="1800" b="0" i="0" u="none" strike="noStrike" baseline="0" dirty="0">
                <a:latin typeface="HelveticaNeue-Light-Identity-H"/>
              </a:rPr>
              <a:t> externes </a:t>
            </a:r>
            <a:r>
              <a:rPr lang="es-ES" sz="1800" b="0" i="0" u="none" strike="noStrike" baseline="0" dirty="0" err="1">
                <a:latin typeface="HelveticaNeue-Light-Identity-H"/>
              </a:rPr>
              <a:t>doivent</a:t>
            </a:r>
            <a:r>
              <a:rPr lang="es-ES" sz="1800" b="0" i="0" u="none" strike="noStrike" baseline="0" dirty="0">
                <a:latin typeface="HelveticaNeue-Light-Identity-H"/>
              </a:rPr>
              <a:t> </a:t>
            </a:r>
            <a:r>
              <a:rPr lang="fr-FR" sz="1800" b="0" i="0" u="none" strike="noStrike" baseline="0" dirty="0">
                <a:latin typeface="HelveticaNeue-Light-Identity-H"/>
              </a:rPr>
              <a:t>comprendre la dynamique locale autour de la participation des enfants dans les processus communautaires afin de prévenir des risques potentiels et de faciliter une participation sûre, volontaire et significative des enfants. La participation doit prendre en compte et être sensible aux droits de tous les enfants exposés aux risques de discrimination.</a:t>
            </a:r>
          </a:p>
          <a:p>
            <a:pPr marL="400050" indent="-171450">
              <a:buFontTx/>
              <a:buChar char="-"/>
            </a:pPr>
            <a:r>
              <a:rPr lang="fr-FR" sz="1800" b="0" i="0" u="none" strike="noStrike" baseline="0" dirty="0">
                <a:latin typeface="HelveticaNeue-Light-Identity-H"/>
              </a:rPr>
              <a:t>S’assurer qu’aucun préjudice ne soit fait à une personne ou à un groupe, en particulier ceux les plus exposés aux risques de discrimination</a:t>
            </a:r>
          </a:p>
          <a:p>
            <a:pPr marL="400050" indent="-171450">
              <a:buFontTx/>
              <a:buChar char="-"/>
            </a:pPr>
            <a:r>
              <a:rPr lang="fr-FR" dirty="0"/>
              <a:t>Il faut réfléchir à la manière de prendre en compte les réfugiés, les personnes déplacées à l'intérieur du pays, les apatrides ou d'autres non-ressortissants et référer les enfants à risque vers la gestion de cas [</a:t>
            </a:r>
            <a:r>
              <a:rPr lang="en-US" sz="1200" i="1" dirty="0">
                <a:latin typeface="Arial"/>
                <a:ea typeface="Arial"/>
                <a:cs typeface="Arial"/>
                <a:sym typeface="Wingdings" panose="05000000000000000000" pitchFamily="2" charset="2"/>
              </a:rPr>
              <a:t></a:t>
            </a:r>
            <a:r>
              <a:rPr lang="en-US" sz="1200" i="1" dirty="0">
                <a:latin typeface="Arial"/>
                <a:ea typeface="Arial"/>
                <a:cs typeface="Arial"/>
                <a:sym typeface="Arial"/>
              </a:rPr>
              <a:t> </a:t>
            </a:r>
            <a:r>
              <a:rPr lang="fr-FR" dirty="0"/>
              <a:t> icônes des </a:t>
            </a:r>
            <a:r>
              <a:rPr lang="fr-FR" b="1" dirty="0"/>
              <a:t>réfugiés</a:t>
            </a:r>
            <a:r>
              <a:rPr lang="fr-FR" dirty="0"/>
              <a:t> et de </a:t>
            </a:r>
            <a:r>
              <a:rPr lang="fr-FR" b="1" dirty="0"/>
              <a:t>gestion des cas</a:t>
            </a:r>
            <a:r>
              <a:rPr lang="fr-FR" dirty="0"/>
              <a:t>] </a:t>
            </a:r>
            <a:endParaRPr lang="en-US" dirty="0"/>
          </a:p>
          <a:p>
            <a:pPr marL="228600" indent="0">
              <a:buFontTx/>
              <a:buNone/>
            </a:pPr>
            <a:endParaRPr lang="en-US" dirty="0"/>
          </a:p>
          <a:p>
            <a:pPr marL="514350" indent="-285750" algn="l">
              <a:buFont typeface="Arial" panose="020B0604020202020204" pitchFamily="34" charset="0"/>
              <a:buChar char="•"/>
            </a:pPr>
            <a:r>
              <a:rPr lang="fr-FR" sz="1800" b="0" i="0" u="none" strike="noStrike" baseline="0" dirty="0">
                <a:latin typeface="HelveticaNeue-Light-Identity-H"/>
              </a:rPr>
              <a:t>Il a été démontré qu’injecter des sommes importantes de ressources financières ou matérielles (y compris les paiements aux individus participant aux activités) peut affaiblir l’appropriation communautaire et limiter sa durabilité. Des exceptions peuvent être faites pour des soutiens limités (tels que des cartes téléphoniques, les cahiers, les rafraîchissements ou les uniformes), qui sont donnés en échange de l’exécution des responsabilités </a:t>
            </a:r>
            <a:r>
              <a:rPr lang="es-ES" sz="1800" b="0" i="0" u="none" strike="noStrike" baseline="0" dirty="0" err="1">
                <a:latin typeface="HelveticaNeue-Light-Identity-H"/>
              </a:rPr>
              <a:t>convenues</a:t>
            </a:r>
            <a:r>
              <a:rPr lang="es-ES" sz="1800" b="0" i="0" u="none" strike="noStrike" baseline="0" dirty="0">
                <a:latin typeface="HelveticaNeue-Light-Identity-H"/>
              </a:rPr>
              <a:t>. </a:t>
            </a:r>
            <a:r>
              <a:rPr lang="es-ES" sz="1800" b="0" i="0" u="none" strike="noStrike" baseline="0" dirty="0" err="1">
                <a:latin typeface="HelveticaNeue-Light-Identity-H"/>
              </a:rPr>
              <a:t>Il</a:t>
            </a:r>
            <a:r>
              <a:rPr lang="es-ES" sz="1800" b="0" i="0" u="none" strike="noStrike" baseline="0" dirty="0">
                <a:latin typeface="HelveticaNeue-Light-Identity-H"/>
              </a:rPr>
              <a:t> </a:t>
            </a:r>
            <a:r>
              <a:rPr lang="fr-FR" sz="1800" b="0" i="0" u="none" strike="noStrike" baseline="0" dirty="0">
                <a:latin typeface="HelveticaNeue-Light-Identity-H"/>
              </a:rPr>
              <a:t>peut être utile d’envisager un soutien financier à des initiatives communautaires globales plutôt que de financer des personnes.</a:t>
            </a:r>
          </a:p>
          <a:p>
            <a:pPr marL="514350" indent="-285750" algn="l">
              <a:buFont typeface="Arial" panose="020B0604020202020204" pitchFamily="34" charset="0"/>
              <a:buChar char="•"/>
            </a:pPr>
            <a:r>
              <a:rPr lang="fr-FR" sz="1800" b="0" i="0" u="none" strike="noStrike" baseline="0" dirty="0">
                <a:latin typeface="HelveticaNeue-Light-Identity-H"/>
              </a:rPr>
              <a:t>Le renforcement des capacités devrait être inclusif, accessible et adapté à la culture, au développement, à l’âge et au sexe. Nous devons utiliser des méthodes participatives pour tirer parti de la compréhension locale des concepts de protection de l’enfance et assurer une véritable inclusion. Il faut aussi inclure des représentants divers, pas seulement les membres les plus puissants ou les plus influents de la communauté. </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73914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9" r:id="rId2"/>
    <p:sldLayoutId id="2147483683" r:id="rId3"/>
    <p:sldLayoutId id="2147483682" r:id="rId4"/>
    <p:sldLayoutId id="2147483654"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3" r:id="rId15"/>
    <p:sldLayoutId id="2147483674" r:id="rId16"/>
    <p:sldLayoutId id="2147483675" r:id="rId17"/>
    <p:sldLayoutId id="2147483676" r:id="rId18"/>
    <p:sldLayoutId id="2147483677" r:id="rId19"/>
    <p:sldLayoutId id="2147483678"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29.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4.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a:t>
            </a:r>
            <a:r>
              <a:rPr lang="en-US" dirty="0" err="1"/>
              <a:t>générale</a:t>
            </a:r>
            <a:r>
              <a:rPr lang="en-US" dirty="0"/>
              <a:t> au Standard 17</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762548" y="1429698"/>
            <a:ext cx="10388109" cy="4934332"/>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dirty="0"/>
              <a:t>Stratégies, approches et interventions clé</a:t>
            </a:r>
          </a:p>
          <a:p>
            <a:r>
              <a:rPr lang="es-ES" dirty="0" err="1"/>
              <a:t>Prévention</a:t>
            </a:r>
            <a:r>
              <a:rPr lang="es-ES" dirty="0"/>
              <a:t> et </a:t>
            </a:r>
            <a:r>
              <a:rPr lang="es-ES" dirty="0" err="1"/>
              <a:t>réponse</a:t>
            </a:r>
            <a:r>
              <a:rPr lang="es-ES" dirty="0"/>
              <a:t> </a:t>
            </a:r>
            <a:r>
              <a:rPr lang="es-ES" dirty="0" err="1"/>
              <a:t>pour</a:t>
            </a:r>
            <a:r>
              <a:rPr lang="es-ES" dirty="0"/>
              <a:t> la PE </a:t>
            </a:r>
          </a:p>
          <a:p>
            <a:endParaRPr lang="en-US" dirty="0"/>
          </a:p>
          <a:p>
            <a:r>
              <a:rPr lang="fr-FR" dirty="0"/>
              <a:t>Initiatives, structures, processus et réseaux dirigés et organisés par les membres de la communauté, y compris les enfants</a:t>
            </a:r>
          </a:p>
          <a:p>
            <a:r>
              <a:rPr lang="fr-FR" dirty="0"/>
              <a:t>Soutenir les droits, la sécurité, le développement, le bien-être et la participation des enfants</a:t>
            </a:r>
            <a:endParaRPr lang="en-US" dirty="0"/>
          </a:p>
          <a:p>
            <a:r>
              <a:rPr lang="fr-FR" dirty="0"/>
              <a:t>Compréhension approfondie du contexte &amp; cartographie des facteurs de risques et des capacités des communautés</a:t>
            </a:r>
            <a:endParaRPr lang="en-GB" dirty="0"/>
          </a:p>
          <a:p>
            <a:pPr marL="50800" indent="0">
              <a:buNone/>
            </a:pPr>
            <a:r>
              <a:rPr lang="fr-FR" dirty="0"/>
              <a:t>-&gt; Soutenir les pratiques positives</a:t>
            </a:r>
          </a:p>
          <a:p>
            <a:pPr marL="0" indent="0">
              <a:buNone/>
            </a:pPr>
            <a:r>
              <a:rPr lang="fr-FR" dirty="0"/>
              <a:t>-&gt; Influencer un changement des pratiques qui représentent un risque. </a:t>
            </a:r>
          </a:p>
          <a:p>
            <a:pPr marL="50800" indent="0">
              <a:buNone/>
            </a:pPr>
            <a:endParaRPr lang="en-GB" dirty="0"/>
          </a:p>
          <a:p>
            <a:pPr marL="342900" lvl="1" indent="-342900">
              <a:buFont typeface="Arial" panose="020B0604020202020204" pitchFamily="34" charset="0"/>
              <a:buChar char="•"/>
            </a:pPr>
            <a:endParaRPr lang="en-GB" sz="2800" dirty="0"/>
          </a:p>
          <a:p>
            <a:endParaRPr lang="en-GB" dirty="0"/>
          </a:p>
          <a:p>
            <a:pPr marL="50800" indent="0">
              <a:buNone/>
            </a:pPr>
            <a:endParaRPr lang="en-US" dirty="0"/>
          </a:p>
        </p:txBody>
      </p:sp>
      <p:pic>
        <p:nvPicPr>
          <p:cNvPr id="19" name="Picture 6">
            <a:extLst>
              <a:ext uri="{FF2B5EF4-FFF2-40B4-BE49-F238E27FC236}">
                <a16:creationId xmlns:a16="http://schemas.microsoft.com/office/drawing/2014/main" id="{3C8902BC-461A-4175-A595-BF32CB8EEE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8935" y="5915190"/>
            <a:ext cx="757001" cy="75700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a:extLst>
              <a:ext uri="{FF2B5EF4-FFF2-40B4-BE49-F238E27FC236}">
                <a16:creationId xmlns:a16="http://schemas.microsoft.com/office/drawing/2014/main" id="{994EAE7A-7C88-40BA-B31D-68F2F53537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6077" y="5919002"/>
            <a:ext cx="753807" cy="753807"/>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6922BD3D-303E-40A0-979E-397BB89CD636}"/>
              </a:ext>
            </a:extLst>
          </p:cNvPr>
          <p:cNvPicPr>
            <a:picLocks noChangeAspect="1"/>
          </p:cNvPicPr>
          <p:nvPr/>
        </p:nvPicPr>
        <p:blipFill>
          <a:blip r:embed="rId5"/>
          <a:stretch>
            <a:fillRect/>
          </a:stretch>
        </p:blipFill>
        <p:spPr>
          <a:xfrm>
            <a:off x="7573422" y="6364030"/>
            <a:ext cx="1543129" cy="368319"/>
          </a:xfrm>
          <a:prstGeom prst="rect">
            <a:avLst/>
          </a:prstGeom>
        </p:spPr>
      </p:pic>
      <p:pic>
        <p:nvPicPr>
          <p:cNvPr id="8" name="Image 7">
            <a:extLst>
              <a:ext uri="{FF2B5EF4-FFF2-40B4-BE49-F238E27FC236}">
                <a16:creationId xmlns:a16="http://schemas.microsoft.com/office/drawing/2014/main" id="{1AF8CBF8-76E4-4110-BB06-5CABE0247438}"/>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5782" b="93362" l="6760" r="94639">
                        <a14:foregroundMark x1="81585" y1="46253" x2="81585" y2="46253"/>
                        <a14:foregroundMark x1="94639" y1="47966" x2="94639" y2="47966"/>
                        <a14:foregroundMark x1="7226" y1="41542" x2="7226" y2="41542"/>
                        <a14:foregroundMark x1="45221" y1="5782" x2="45221" y2="5782"/>
                        <a14:foregroundMark x1="50583" y1="93362" x2="50583" y2="93362"/>
                      </a14:backgroundRemoval>
                    </a14:imgEffect>
                  </a14:imgLayer>
                </a14:imgProps>
              </a:ext>
            </a:extLst>
          </a:blip>
          <a:stretch>
            <a:fillRect/>
          </a:stretch>
        </p:blipFill>
        <p:spPr>
          <a:xfrm>
            <a:off x="11150657" y="4794278"/>
            <a:ext cx="809715" cy="881438"/>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52422" y="1353592"/>
            <a:ext cx="6076521" cy="3381667"/>
          </a:xfrm>
        </p:spPr>
        <p:txBody>
          <a:bodyPr>
            <a:normAutofit fontScale="92500" lnSpcReduction="10000"/>
          </a:bodyPr>
          <a:lstStyle/>
          <a:p>
            <a:pPr marL="50800" indent="0" algn="ctr">
              <a:buNone/>
            </a:pPr>
            <a:r>
              <a:rPr lang="en-US" sz="2400" dirty="0">
                <a:solidFill>
                  <a:schemeClr val="bg2"/>
                </a:solidFill>
              </a:rPr>
              <a:t>“</a:t>
            </a:r>
            <a:r>
              <a:rPr lang="fr-FR" sz="2400" dirty="0">
                <a:solidFill>
                  <a:schemeClr val="bg2"/>
                </a:solidFill>
                <a:latin typeface="HelveticaNeue-Roman-Identity-H"/>
              </a:rPr>
              <a:t>Les enfants vivent dans des communautés qui favorisent leur bien-être et préviennent les abus, la négligence, l’exploitation et la violence envers les enfants avant, pendant et après les crises </a:t>
            </a:r>
            <a:r>
              <a:rPr lang="es-ES" sz="2400" dirty="0" err="1">
                <a:solidFill>
                  <a:schemeClr val="bg2"/>
                </a:solidFill>
                <a:latin typeface="HelveticaNeue-Roman-Identity-H"/>
              </a:rPr>
              <a:t>humanitaires</a:t>
            </a:r>
            <a:r>
              <a:rPr lang="es-ES" sz="2400" dirty="0">
                <a:solidFill>
                  <a:schemeClr val="bg2"/>
                </a:solidFill>
                <a:latin typeface="HelveticaNeue-Roman-Identity-H"/>
              </a:rPr>
              <a:t>.”</a:t>
            </a:r>
            <a:endParaRPr lang="fr-FR" sz="2400" dirty="0">
              <a:solidFill>
                <a:schemeClr val="bg2"/>
              </a:solidFill>
            </a:endParaRPr>
          </a:p>
        </p:txBody>
      </p:sp>
      <p:sp>
        <p:nvSpPr>
          <p:cNvPr id="21" name="Espace réservé du contenu 3">
            <a:extLst>
              <a:ext uri="{FF2B5EF4-FFF2-40B4-BE49-F238E27FC236}">
                <a16:creationId xmlns:a16="http://schemas.microsoft.com/office/drawing/2014/main" id="{B26FEA30-FD37-4055-ADFD-96A8F41929F2}"/>
              </a:ext>
            </a:extLst>
          </p:cNvPr>
          <p:cNvSpPr>
            <a:spLocks noGrp="1"/>
          </p:cNvSpPr>
          <p:nvPr>
            <p:ph sz="half" idx="2"/>
          </p:nvPr>
        </p:nvSpPr>
        <p:spPr>
          <a:xfrm>
            <a:off x="6594010" y="1620254"/>
            <a:ext cx="5181600" cy="3959634"/>
          </a:xfrm>
        </p:spPr>
        <p:txBody>
          <a:bodyPr>
            <a:normAutofit fontScale="92500" lnSpcReduction="10000"/>
          </a:bodyPr>
          <a:lstStyle/>
          <a:p>
            <a:r>
              <a:rPr lang="fr-FR" dirty="0"/>
              <a:t>Capacités, interventions et facteurs de risque existants en PE </a:t>
            </a:r>
          </a:p>
          <a:p>
            <a:r>
              <a:rPr lang="fr-FR" dirty="0"/>
              <a:t>Établir des relations de collaboration </a:t>
            </a:r>
          </a:p>
          <a:p>
            <a:r>
              <a:rPr lang="fr-FR" dirty="0"/>
              <a:t>Processus dirigés par la communauté et appropriation</a:t>
            </a:r>
          </a:p>
          <a:p>
            <a:r>
              <a:rPr lang="fr-FR" dirty="0"/>
              <a:t>Soutenir les liens communautaires avec le système formel </a:t>
            </a:r>
            <a:endParaRPr lang="en-GB" dirty="0"/>
          </a:p>
        </p:txBody>
      </p:sp>
      <p:sp>
        <p:nvSpPr>
          <p:cNvPr id="8" name="ZoneTexte 7">
            <a:extLst>
              <a:ext uri="{FF2B5EF4-FFF2-40B4-BE49-F238E27FC236}">
                <a16:creationId xmlns:a16="http://schemas.microsoft.com/office/drawing/2014/main" id="{995B830B-AE03-49AF-AF82-325212F323AD}"/>
              </a:ext>
            </a:extLst>
          </p:cNvPr>
          <p:cNvSpPr txBox="1"/>
          <p:nvPr/>
        </p:nvSpPr>
        <p:spPr>
          <a:xfrm>
            <a:off x="6610052" y="5803445"/>
            <a:ext cx="4322432" cy="830997"/>
          </a:xfrm>
          <a:prstGeom prst="rect">
            <a:avLst/>
          </a:prstGeom>
          <a:noFill/>
        </p:spPr>
        <p:txBody>
          <a:bodyPr wrap="square">
            <a:spAutoFit/>
          </a:bodyPr>
          <a:lstStyle/>
          <a:p>
            <a:pPr algn="r"/>
            <a:r>
              <a:rPr lang="fr-FR" sz="2400" dirty="0">
                <a:latin typeface="Ink Free" panose="03080402000500000000" pitchFamily="66" charset="0"/>
              </a:rPr>
              <a:t>Que signifie « communauté » pour vous ? </a:t>
            </a:r>
            <a:endParaRPr lang="en-US" sz="2400" dirty="0">
              <a:latin typeface="Ink Free" panose="03080402000500000000" pitchFamily="66" charset="0"/>
            </a:endParaRPr>
          </a:p>
        </p:txBody>
      </p:sp>
      <p:grpSp>
        <p:nvGrpSpPr>
          <p:cNvPr id="9" name="Groupe 8">
            <a:extLst>
              <a:ext uri="{FF2B5EF4-FFF2-40B4-BE49-F238E27FC236}">
                <a16:creationId xmlns:a16="http://schemas.microsoft.com/office/drawing/2014/main" id="{56C8763D-4222-44F4-9B3B-1DA24E3F2AA8}"/>
              </a:ext>
            </a:extLst>
          </p:cNvPr>
          <p:cNvGrpSpPr/>
          <p:nvPr/>
        </p:nvGrpSpPr>
        <p:grpSpPr>
          <a:xfrm rot="1415781">
            <a:off x="11045341" y="5664942"/>
            <a:ext cx="979340" cy="1040548"/>
            <a:chOff x="10883591" y="5571442"/>
            <a:chExt cx="979340" cy="1040548"/>
          </a:xfrm>
        </p:grpSpPr>
        <p:pic>
          <p:nvPicPr>
            <p:cNvPr id="10" name="Image 9">
              <a:extLst>
                <a:ext uri="{FF2B5EF4-FFF2-40B4-BE49-F238E27FC236}">
                  <a16:creationId xmlns:a16="http://schemas.microsoft.com/office/drawing/2014/main" id="{564DECF1-B46A-4A18-AB10-1C209C89CF77}"/>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2" name="Graphique 11" descr="Point d’interrogation">
              <a:extLst>
                <a:ext uri="{FF2B5EF4-FFF2-40B4-BE49-F238E27FC236}">
                  <a16:creationId xmlns:a16="http://schemas.microsoft.com/office/drawing/2014/main" id="{F00347E5-264C-4E85-8FFC-0F05153A94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3" name="Image 2">
            <a:extLst>
              <a:ext uri="{FF2B5EF4-FFF2-40B4-BE49-F238E27FC236}">
                <a16:creationId xmlns:a16="http://schemas.microsoft.com/office/drawing/2014/main" id="{056F4D3A-60CB-40C1-A763-C03464686B73}"/>
              </a:ext>
            </a:extLst>
          </p:cNvPr>
          <p:cNvPicPr>
            <a:picLocks noChangeAspect="1"/>
          </p:cNvPicPr>
          <p:nvPr/>
        </p:nvPicPr>
        <p:blipFill>
          <a:blip r:embed="rId6"/>
          <a:stretch>
            <a:fillRect/>
          </a:stretch>
        </p:blipFill>
        <p:spPr>
          <a:xfrm>
            <a:off x="2369191" y="495976"/>
            <a:ext cx="1911448" cy="508026"/>
          </a:xfrm>
          <a:prstGeom prst="rect">
            <a:avLst/>
          </a:prstGeom>
        </p:spPr>
      </p:pic>
      <p:pic>
        <p:nvPicPr>
          <p:cNvPr id="13" name="Image 12">
            <a:extLst>
              <a:ext uri="{FF2B5EF4-FFF2-40B4-BE49-F238E27FC236}">
                <a16:creationId xmlns:a16="http://schemas.microsoft.com/office/drawing/2014/main" id="{D2A89496-7053-4377-9928-0F627069B914}"/>
              </a:ext>
            </a:extLst>
          </p:cNvPr>
          <p:cNvPicPr>
            <a:picLocks noChangeAspect="1"/>
          </p:cNvPicPr>
          <p:nvPr/>
        </p:nvPicPr>
        <p:blipFill>
          <a:blip r:embed="rId7"/>
          <a:stretch>
            <a:fillRect/>
          </a:stretch>
        </p:blipFill>
        <p:spPr>
          <a:xfrm>
            <a:off x="11106736" y="2091995"/>
            <a:ext cx="584713" cy="680830"/>
          </a:xfrm>
          <a:prstGeom prst="rect">
            <a:avLst/>
          </a:prstGeom>
        </p:spPr>
      </p:pic>
      <p:pic>
        <p:nvPicPr>
          <p:cNvPr id="14" name="Image 13">
            <a:extLst>
              <a:ext uri="{FF2B5EF4-FFF2-40B4-BE49-F238E27FC236}">
                <a16:creationId xmlns:a16="http://schemas.microsoft.com/office/drawing/2014/main" id="{005C0732-52BA-4F40-B773-29D640E0C61B}"/>
              </a:ext>
            </a:extLst>
          </p:cNvPr>
          <p:cNvPicPr>
            <a:picLocks noChangeAspect="1"/>
          </p:cNvPicPr>
          <p:nvPr/>
        </p:nvPicPr>
        <p:blipFill>
          <a:blip r:embed="rId8"/>
          <a:stretch>
            <a:fillRect/>
          </a:stretch>
        </p:blipFill>
        <p:spPr>
          <a:xfrm>
            <a:off x="2276668" y="3391277"/>
            <a:ext cx="2332803" cy="32431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1" grpId="0" uiExpand="1"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B5D40-873F-41A6-AC9A-166DD51E6577}"/>
              </a:ext>
            </a:extLst>
          </p:cNvPr>
          <p:cNvSpPr>
            <a:spLocks noGrp="1"/>
          </p:cNvSpPr>
          <p:nvPr>
            <p:ph type="title"/>
          </p:nvPr>
        </p:nvSpPr>
        <p:spPr/>
        <p:txBody>
          <a:bodyPr/>
          <a:lstStyle/>
          <a:p>
            <a:r>
              <a:rPr lang="fr-FR" i="1" dirty="0"/>
              <a:t>Collaboration avec les communautés</a:t>
            </a:r>
            <a:endParaRPr lang="fr-FR" dirty="0"/>
          </a:p>
        </p:txBody>
      </p:sp>
      <p:sp>
        <p:nvSpPr>
          <p:cNvPr id="5" name="Rectangle 1">
            <a:extLst>
              <a:ext uri="{FF2B5EF4-FFF2-40B4-BE49-F238E27FC236}">
                <a16:creationId xmlns:a16="http://schemas.microsoft.com/office/drawing/2014/main" id="{6E38B50E-7300-41D0-829F-BE28315EAAC6}"/>
              </a:ext>
            </a:extLst>
          </p:cNvPr>
          <p:cNvSpPr>
            <a:spLocks noGrp="1" noChangeArrowheads="1"/>
          </p:cNvSpPr>
          <p:nvPr>
            <p:ph sz="half" idx="1"/>
          </p:nvPr>
        </p:nvSpPr>
        <p:spPr bwMode="auto">
          <a:xfrm>
            <a:off x="1062789" y="2110749"/>
            <a:ext cx="5447193" cy="336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indent="-285750">
              <a:buFont typeface="Arial" panose="020B0604020202020204" pitchFamily="34" charset="0"/>
              <a:buChar char="•"/>
            </a:pPr>
            <a:r>
              <a:rPr lang="es-ES" dirty="0" err="1"/>
              <a:t>Prioriser</a:t>
            </a:r>
            <a:r>
              <a:rPr lang="es-ES" dirty="0"/>
              <a:t> </a:t>
            </a:r>
            <a:r>
              <a:rPr lang="es-ES" dirty="0" err="1"/>
              <a:t>ses</a:t>
            </a:r>
            <a:r>
              <a:rPr lang="es-ES" dirty="0"/>
              <a:t> </a:t>
            </a:r>
            <a:r>
              <a:rPr lang="es-ES" dirty="0" err="1"/>
              <a:t>préoccupations</a:t>
            </a:r>
            <a:r>
              <a:rPr lang="es-ES" dirty="0"/>
              <a:t>;</a:t>
            </a:r>
          </a:p>
          <a:p>
            <a:pPr marL="514350" indent="-285750">
              <a:buFont typeface="Arial" panose="020B0604020202020204" pitchFamily="34" charset="0"/>
              <a:buChar char="•"/>
            </a:pPr>
            <a:r>
              <a:rPr lang="es-ES" dirty="0" err="1"/>
              <a:t>Proposer</a:t>
            </a:r>
            <a:r>
              <a:rPr lang="es-ES" dirty="0"/>
              <a:t> des </a:t>
            </a:r>
            <a:r>
              <a:rPr lang="es-ES" dirty="0" err="1"/>
              <a:t>solutions</a:t>
            </a:r>
            <a:r>
              <a:rPr lang="es-ES" dirty="0"/>
              <a:t>;</a:t>
            </a:r>
          </a:p>
          <a:p>
            <a:pPr marL="514350" indent="-285750">
              <a:buFont typeface="Arial" panose="020B0604020202020204" pitchFamily="34" charset="0"/>
              <a:buChar char="•"/>
            </a:pPr>
            <a:r>
              <a:rPr lang="es-ES" dirty="0"/>
              <a:t> </a:t>
            </a:r>
            <a:r>
              <a:rPr lang="es-ES" dirty="0" err="1"/>
              <a:t>Mobiliser</a:t>
            </a:r>
            <a:r>
              <a:rPr lang="es-ES" dirty="0"/>
              <a:t> des </a:t>
            </a:r>
            <a:r>
              <a:rPr lang="es-ES" dirty="0" err="1"/>
              <a:t>ressources</a:t>
            </a:r>
            <a:r>
              <a:rPr lang="es-ES" dirty="0"/>
              <a:t>.</a:t>
            </a:r>
          </a:p>
          <a:p>
            <a:pPr indent="-457200" eaLnBrk="0" fontAlgn="base" hangingPunct="0">
              <a:lnSpc>
                <a:spcPct val="100000"/>
              </a:lnSpc>
              <a:spcBef>
                <a:spcPct val="0"/>
              </a:spcBef>
              <a:spcAft>
                <a:spcPct val="0"/>
              </a:spcAft>
              <a:buClrTx/>
              <a:buSzTx/>
            </a:pPr>
            <a:r>
              <a:rPr lang="fr-FR" dirty="0"/>
              <a:t>Promouvoir des approches sensibles à la culture</a:t>
            </a:r>
          </a:p>
          <a:p>
            <a:pPr indent="-457200" eaLnBrk="0" fontAlgn="base" hangingPunct="0">
              <a:lnSpc>
                <a:spcPct val="100000"/>
              </a:lnSpc>
              <a:spcBef>
                <a:spcPct val="0"/>
              </a:spcBef>
              <a:spcAft>
                <a:spcPct val="0"/>
              </a:spcAft>
              <a:buClrTx/>
              <a:buSzTx/>
            </a:pPr>
            <a:r>
              <a:rPr lang="fr-FR" dirty="0"/>
              <a:t>Représentation &amp; intégration </a:t>
            </a:r>
          </a:p>
          <a:p>
            <a:pPr indent="-457200" eaLnBrk="0" fontAlgn="base" hangingPunct="0">
              <a:lnSpc>
                <a:spcPct val="100000"/>
              </a:lnSpc>
              <a:spcBef>
                <a:spcPct val="0"/>
              </a:spcBef>
              <a:spcAft>
                <a:spcPct val="0"/>
              </a:spcAft>
              <a:buClrTx/>
              <a:buSzTx/>
            </a:pPr>
            <a:endParaRPr kumimoji="0" lang="fr-FR" altLang="fr-FR" b="0" i="0" u="none" strike="noStrike" cap="none" normalizeH="0" baseline="0" dirty="0">
              <a:ln>
                <a:noFill/>
              </a:ln>
              <a:solidFill>
                <a:schemeClr val="tx1"/>
              </a:solidFill>
              <a:effectLst/>
              <a:latin typeface="Helvetica Neue" panose="020B0604020202020204" charset="0"/>
            </a:endParaRPr>
          </a:p>
        </p:txBody>
      </p:sp>
      <p:sp>
        <p:nvSpPr>
          <p:cNvPr id="7" name="ZoneTexte 6">
            <a:extLst>
              <a:ext uri="{FF2B5EF4-FFF2-40B4-BE49-F238E27FC236}">
                <a16:creationId xmlns:a16="http://schemas.microsoft.com/office/drawing/2014/main" id="{468BEE3B-5FE3-4EF0-A8C7-314792EC240E}"/>
              </a:ext>
            </a:extLst>
          </p:cNvPr>
          <p:cNvSpPr txBox="1"/>
          <p:nvPr/>
        </p:nvSpPr>
        <p:spPr>
          <a:xfrm>
            <a:off x="7090612" y="2669363"/>
            <a:ext cx="4776535" cy="2246769"/>
          </a:xfrm>
          <a:prstGeom prst="rect">
            <a:avLst/>
          </a:prstGeom>
          <a:noFill/>
        </p:spPr>
        <p:txBody>
          <a:bodyPr wrap="square">
            <a:spAutoFit/>
          </a:bodyPr>
          <a:lstStyle/>
          <a:p>
            <a:endParaRPr lang="en-US" sz="2800" dirty="0">
              <a:latin typeface="Helvetica Neue" panose="020B0604020202020204" charset="0"/>
            </a:endParaRPr>
          </a:p>
          <a:p>
            <a:pPr marL="457200" indent="-457200">
              <a:buFont typeface="Arial" panose="020B0604020202020204" pitchFamily="34" charset="0"/>
              <a:buChar char="•"/>
            </a:pPr>
            <a:r>
              <a:rPr lang="fr-FR" sz="2800" dirty="0">
                <a:solidFill>
                  <a:schemeClr val="tx1"/>
                </a:solidFill>
                <a:latin typeface="Helvetica Neue" panose="020B0604020202020204" charset="0"/>
              </a:rPr>
              <a:t>Ressources financières ou matérielles </a:t>
            </a:r>
          </a:p>
          <a:p>
            <a:pPr marL="457200" indent="-457200">
              <a:buFont typeface="Arial" panose="020B0604020202020204" pitchFamily="34" charset="0"/>
              <a:buChar char="•"/>
            </a:pPr>
            <a:r>
              <a:rPr lang="fr-FR" sz="2800" dirty="0">
                <a:solidFill>
                  <a:schemeClr val="tx1"/>
                </a:solidFill>
                <a:latin typeface="Helvetica Neue" panose="020B0604020202020204" charset="0"/>
              </a:rPr>
              <a:t>Renforcement des capacités </a:t>
            </a:r>
            <a:endParaRPr lang="fr-FR" sz="2800" dirty="0">
              <a:solidFill>
                <a:schemeClr val="tx1"/>
              </a:solidFill>
              <a:latin typeface="Helvetica Neue" panose="020B0604020202020204" charset="0"/>
              <a:sym typeface="Helvetica Neue"/>
            </a:endParaRPr>
          </a:p>
        </p:txBody>
      </p:sp>
      <p:pic>
        <p:nvPicPr>
          <p:cNvPr id="4" name="Image 3">
            <a:extLst>
              <a:ext uri="{FF2B5EF4-FFF2-40B4-BE49-F238E27FC236}">
                <a16:creationId xmlns:a16="http://schemas.microsoft.com/office/drawing/2014/main" id="{8E31D00C-7504-453F-9644-1312BD0217C5}"/>
              </a:ext>
            </a:extLst>
          </p:cNvPr>
          <p:cNvPicPr>
            <a:picLocks noChangeAspect="1"/>
          </p:cNvPicPr>
          <p:nvPr/>
        </p:nvPicPr>
        <p:blipFill>
          <a:blip r:embed="rId3"/>
          <a:stretch>
            <a:fillRect/>
          </a:stretch>
        </p:blipFill>
        <p:spPr>
          <a:xfrm>
            <a:off x="3893874" y="5357979"/>
            <a:ext cx="1105499" cy="1105499"/>
          </a:xfrm>
          <a:prstGeom prst="rect">
            <a:avLst/>
          </a:prstGeom>
        </p:spPr>
      </p:pic>
      <p:pic>
        <p:nvPicPr>
          <p:cNvPr id="8" name="Image 7">
            <a:extLst>
              <a:ext uri="{FF2B5EF4-FFF2-40B4-BE49-F238E27FC236}">
                <a16:creationId xmlns:a16="http://schemas.microsoft.com/office/drawing/2014/main" id="{1D540207-4942-4C24-9E13-ADFD2ABF248A}"/>
              </a:ext>
            </a:extLst>
          </p:cNvPr>
          <p:cNvPicPr>
            <a:picLocks noChangeAspect="1"/>
          </p:cNvPicPr>
          <p:nvPr/>
        </p:nvPicPr>
        <p:blipFill>
          <a:blip r:embed="rId4"/>
          <a:stretch>
            <a:fillRect/>
          </a:stretch>
        </p:blipFill>
        <p:spPr>
          <a:xfrm>
            <a:off x="5105894" y="5399755"/>
            <a:ext cx="990106" cy="990106"/>
          </a:xfrm>
          <a:prstGeom prst="rect">
            <a:avLst/>
          </a:prstGeom>
        </p:spPr>
      </p:pic>
    </p:spTree>
    <p:extLst>
      <p:ext uri="{BB962C8B-B14F-4D97-AF65-F5344CB8AC3E}">
        <p14:creationId xmlns:p14="http://schemas.microsoft.com/office/powerpoint/2010/main" val="350555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que </a:t>
            </a:r>
            <a:br>
              <a:rPr lang="fr-FR" sz="4100" dirty="0"/>
            </a:br>
            <a:r>
              <a:rPr lang="fr-FR" sz="4100" dirty="0"/>
              <a:t>la version papier?</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82D02E59-E657-7F31-AA4A-BADC629569CC}"/>
              </a:ext>
            </a:extLst>
          </p:cNvPr>
          <p:cNvPicPr preferRelativeResize="0"/>
          <p:nvPr/>
        </p:nvPicPr>
        <p:blipFill>
          <a:blip r:embed="rId6">
            <a:alphaModFix/>
          </a:blip>
          <a:stretch>
            <a:fillRect/>
          </a:stretch>
        </p:blipFill>
        <p:spPr>
          <a:xfrm>
            <a:off x="9296325" y="2817116"/>
            <a:ext cx="3279798" cy="2370526"/>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TotalTime>
  <Words>3043</Words>
  <Application>Microsoft Office PowerPoint</Application>
  <PresentationFormat>Widescreen</PresentationFormat>
  <Paragraphs>188</Paragraphs>
  <Slides>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HelveticaNeue-Roman-Identity-H</vt:lpstr>
      <vt:lpstr>HelveticaNeue-Light-Identity-H</vt:lpstr>
      <vt:lpstr>CMSY9</vt:lpstr>
      <vt:lpstr>Arial</vt:lpstr>
      <vt:lpstr>HelveticaNeue-LightItalic-Identity-H</vt:lpstr>
      <vt:lpstr>Symbol</vt:lpstr>
      <vt:lpstr>Helvetica Neue</vt:lpstr>
      <vt:lpstr>Calibri</vt:lpstr>
      <vt:lpstr>Ink Free</vt:lpstr>
      <vt:lpstr>Times New Roman</vt:lpstr>
      <vt:lpstr>Wingdings</vt:lpstr>
      <vt:lpstr>Office Theme</vt:lpstr>
      <vt:lpstr>Standards Minimums pour la Protection de l’Enfance dans l’Action Humanitaire. - SMPE -</vt:lpstr>
      <vt:lpstr>But des Standards </vt:lpstr>
      <vt:lpstr>PowerPoint Presentation</vt:lpstr>
      <vt:lpstr>Intro générale au Standard 17</vt:lpstr>
      <vt:lpstr>PowerPoint Presentation</vt:lpstr>
      <vt:lpstr>Collaboration avec les communautés</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172</cp:revision>
  <dcterms:created xsi:type="dcterms:W3CDTF">2017-12-20T18:51:03Z</dcterms:created>
  <dcterms:modified xsi:type="dcterms:W3CDTF">2022-12-06T05:59:17Z</dcterms:modified>
</cp:coreProperties>
</file>