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2" r:id="rId3"/>
    <p:sldId id="293" r:id="rId4"/>
    <p:sldId id="288" r:id="rId5"/>
    <p:sldId id="261" r:id="rId6"/>
    <p:sldId id="290" r:id="rId7"/>
    <p:sldId id="294" r:id="rId8"/>
    <p:sldId id="295"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92"/>
    <p:restoredTop sz="74558" autoAdjust="0"/>
  </p:normalViewPr>
  <p:slideViewPr>
    <p:cSldViewPr snapToGrid="0">
      <p:cViewPr varScale="1">
        <p:scale>
          <a:sx n="89" d="100"/>
          <a:sy n="89" d="100"/>
        </p:scale>
        <p:origin x="1256"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meukd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3o7alnk"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file:///C:/Users/Caudy/Desktop/CPMS%20ref%20group%20comments/CPMS%20complete%20for%20final%20delivery%20with%20ref%20group%20comments%20included.docx#_23ckvv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15</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15: </a:t>
            </a:r>
            <a:r>
              <a:rPr lang="ar-LB" sz="1800" b="0" dirty="0">
                <a:solidFill>
                  <a:srgbClr val="97467D"/>
                </a:solidFill>
                <a:effectLst/>
                <a:latin typeface="Calibri" panose="020F0502020204030204" pitchFamily="34" charset="0"/>
                <a:ea typeface="Calibri" panose="020F0502020204030204" pitchFamily="34" charset="0"/>
                <a:cs typeface="Simplified Arabic" panose="02020603050405020304" pitchFamily="18" charset="-78"/>
              </a:rPr>
              <a:t>الأنشطة الجماعية من أجل رفاه الطفل</a:t>
            </a:r>
            <a:endParaRPr lang="en-US" sz="1800" b="0" dirty="0">
              <a:effectLst/>
              <a:latin typeface="Calibri" panose="020F0502020204030204" pitchFamily="34" charset="0"/>
              <a:ea typeface="Calibri" panose="020F0502020204030204" pitchFamily="34" charset="0"/>
            </a:endParaRPr>
          </a:p>
          <a:p>
            <a:pPr marL="0" lvl="0" indent="0" algn="r" rtl="1">
              <a:spcBef>
                <a:spcPts val="0"/>
              </a:spcBef>
              <a:spcAft>
                <a:spcPts val="0"/>
              </a:spcAft>
              <a:buNone/>
            </a:pP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3 من المعايير المتعلقة بتطوير استراتيجيات ونُهُج وتدخلات ملائمة للوقاية من والاستجابة لمخاطر حماية الطفل </a:t>
            </a:r>
            <a:r>
              <a:rPr lang="ar-SA" sz="1200" dirty="0">
                <a:effectLst/>
                <a:ea typeface="Calibri" panose="020F0502020204030204" pitchFamily="34" charset="0"/>
                <a:cs typeface="Simplified Arabic" panose="02020603050405020304" pitchFamily="18" charset="-78"/>
              </a:rPr>
              <a:t>المُبيَّنة في </a:t>
            </a:r>
            <a:r>
              <a:rPr lang="ar-SA" sz="1200" u="sng" dirty="0">
                <a:solidFill>
                  <a:srgbClr val="0563C1"/>
                </a:solidFill>
                <a:effectLst/>
                <a:ea typeface="Calibri" panose="020F0502020204030204" pitchFamily="34" charset="0"/>
                <a:cs typeface="Simplified Arabic" panose="02020603050405020304" pitchFamily="18" charset="-78"/>
                <a:hlinkClick r:id="rId3"/>
              </a:rPr>
              <a:t>الركيزة 2</a:t>
            </a:r>
            <a:r>
              <a:rPr lang="ar-LB" dirty="0"/>
              <a:t>. </a:t>
            </a:r>
            <a:r>
              <a:rPr lang="ar-SA" sz="1200" dirty="0">
                <a:effectLst/>
                <a:ea typeface="Calibri" panose="020F0502020204030204" pitchFamily="34" charset="0"/>
                <a:cs typeface="Simplified Arabic" panose="02020603050405020304" pitchFamily="18" charset="-78"/>
              </a:rPr>
              <a:t>وتمّ إعداد الركيزة 3 لتعكس التفكير الموجود في النموذج الاجتماعي الإيكولوجي، وهي تتوافق، عندما يكون ذلك ملائمًا، مع استراتيجيات</a:t>
            </a:r>
            <a:r>
              <a:rPr lang="ar-LB" sz="1200" dirty="0">
                <a:effectLst/>
                <a:ea typeface="Calibri" panose="020F0502020204030204" pitchFamily="34" charset="0"/>
                <a:cs typeface="Simplified Arabic" panose="02020603050405020304" pitchFamily="18" charset="-78"/>
              </a:rPr>
              <a:t> إنسباير، وتبني على </a:t>
            </a:r>
            <a:r>
              <a:rPr lang="ar-SA" sz="1200" dirty="0">
                <a:effectLst/>
                <a:ea typeface="Calibri" panose="020F0502020204030204" pitchFamily="34" charset="0"/>
                <a:cs typeface="Simplified Arabic" panose="02020603050405020304" pitchFamily="18" charset="-78"/>
              </a:rPr>
              <a:t>استراتيجيات</a:t>
            </a:r>
            <a:r>
              <a:rPr lang="ar-LB" sz="1200" dirty="0">
                <a:effectLst/>
                <a:ea typeface="Calibri" panose="020F0502020204030204" pitchFamily="34" charset="0"/>
                <a:cs typeface="Simplified Arabic" panose="02020603050405020304" pitchFamily="18" charset="-78"/>
              </a:rPr>
              <a:t>هما</a:t>
            </a:r>
            <a:r>
              <a:rPr lang="ar-SA" sz="12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ال</a:t>
            </a:r>
            <a:r>
              <a:rPr lang="ar-SA" sz="1200" dirty="0">
                <a:effectLst/>
                <a:ea typeface="Calibri" panose="020F0502020204030204" pitchFamily="34" charset="0"/>
                <a:cs typeface="Simplified Arabic" panose="02020603050405020304" pitchFamily="18" charset="-78"/>
              </a:rPr>
              <a:t>قائمة على الأدلّة لمنع العنف ضدّ الأطفال </a:t>
            </a:r>
            <a:r>
              <a:rPr lang="ar-LB" sz="1200" dirty="0">
                <a:effectLst/>
                <a:ea typeface="Calibri" panose="020F0502020204030204" pitchFamily="34" charset="0"/>
                <a:cs typeface="Simplified Arabic" panose="02020603050405020304" pitchFamily="18" charset="-78"/>
              </a:rPr>
              <a:t>. ولهذا السبب، نجد الرمز في الزاوية. </a:t>
            </a:r>
            <a:r>
              <a:rPr lang="ar-SA" sz="1200" dirty="0">
                <a:effectLst/>
                <a:ea typeface="Calibri" panose="020F0502020204030204" pitchFamily="34" charset="0"/>
                <a:cs typeface="Simplified Arabic" panose="02020603050405020304" pitchFamily="18" charset="-78"/>
              </a:rPr>
              <a:t>وتعتمد حزمة</a:t>
            </a:r>
            <a:r>
              <a:rPr lang="ar-LB" sz="1200" dirty="0">
                <a:effectLst/>
                <a:ea typeface="Calibri" panose="020F0502020204030204" pitchFamily="34" charset="0"/>
                <a:cs typeface="Simplified Arabic" panose="02020603050405020304" pitchFamily="18" charset="-78"/>
              </a:rPr>
              <a:t> إنسباير</a:t>
            </a:r>
            <a:r>
              <a:rPr lang="ar-SA" sz="1200" dirty="0">
                <a:effectLst/>
                <a:ea typeface="Calibri" panose="020F0502020204030204" pitchFamily="34" charset="0"/>
                <a:cs typeface="Simplified Arabic" panose="02020603050405020304" pitchFamily="18" charset="-78"/>
              </a:rPr>
              <a:t> غاية مشابهة</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استراتيجيات قائمة على الأدلّة لمنع العنف ضدّ الأطفال</a:t>
            </a:r>
            <a:r>
              <a:rPr lang="ar-LB" sz="1200" dirty="0">
                <a:effectLst/>
                <a:ea typeface="Calibri" panose="020F0502020204030204" pitchFamily="34" charset="0"/>
                <a:cs typeface="Simplified Arabic" panose="02020603050405020304" pitchFamily="18" charset="-78"/>
              </a:rPr>
              <a:t>. يمكن إيجاد المزيد من المعلومات عن استراتيجيات إنسباير على الرابط التالي: </a:t>
            </a:r>
            <a:r>
              <a:rPr lang="en-US" sz="1200" dirty="0"/>
              <a:t>http://inspire-strategies.org/</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LB" sz="1200" dirty="0">
              <a:effectLst/>
              <a:ea typeface="Calibri" panose="020F0502020204030204" pitchFamily="34" charset="0"/>
              <a:cs typeface="Simplified Arabic" panose="02020603050405020304" pitchFamily="18" charset="-78"/>
            </a:endParaRPr>
          </a:p>
          <a:p>
            <a:pPr marL="57150" marR="0" indent="-285750" algn="just" rtl="1">
              <a:lnSpc>
                <a:spcPct val="106000"/>
              </a:lnSpc>
              <a:spcBef>
                <a:spcPts val="0"/>
              </a:spcBef>
              <a:spcAft>
                <a:spcPts val="800"/>
              </a:spcAft>
              <a:buFont typeface="Arial" panose="020B0604020202020204" pitchFamily="34" charset="0"/>
              <a:buChar char="•"/>
            </a:pPr>
            <a:r>
              <a:rPr lang="ar-LB" sz="1200" dirty="0">
                <a:effectLst/>
                <a:ea typeface="Calibri" panose="020F0502020204030204" pitchFamily="34" charset="0"/>
                <a:cs typeface="Simplified Arabic" panose="02020603050405020304" pitchFamily="18" charset="-78"/>
              </a:rPr>
              <a:t>يعزز هذا المعيار (1) الحماية، و(2) الرفاه، و(3) التعلم</a:t>
            </a:r>
          </a:p>
          <a:p>
            <a:pPr marL="57150" marR="0" indent="-285750" algn="just" rtl="1">
              <a:lnSpc>
                <a:spcPct val="106000"/>
              </a:lnSpc>
              <a:spcBef>
                <a:spcPts val="0"/>
              </a:spcBef>
              <a:spcAft>
                <a:spcPts val="800"/>
              </a:spcAft>
              <a:buFont typeface="Arial" panose="020B0604020202020204" pitchFamily="34" charset="0"/>
              <a:buChar char="•"/>
            </a:pPr>
            <a:r>
              <a:rPr lang="ar-LB" sz="1200" dirty="0">
                <a:effectLst/>
                <a:ea typeface="Calibri" panose="020F0502020204030204" pitchFamily="34" charset="0"/>
                <a:cs typeface="Simplified Arabic" panose="02020603050405020304" pitchFamily="18" charset="-78"/>
              </a:rPr>
              <a:t>(1) يمكن أن </a:t>
            </a:r>
            <a:r>
              <a:rPr lang="ar-SA" sz="1800" dirty="0">
                <a:effectLst/>
                <a:ea typeface="Calibri" panose="020F0502020204030204" pitchFamily="34" charset="0"/>
                <a:cs typeface="Simplified Arabic" panose="02020603050405020304" pitchFamily="18" charset="-78"/>
              </a:rPr>
              <a:t>تُساهِم مثل هذه الأنشطة في تعزيز الحماية عن طريق (أ</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تحديد الأطفال المعرّضين للخطر أو الذين يختبرون الإساءة، أو الإهمال، أو الاستغلال، أو العنف، و(ب</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دعم الإحالات الملائمة</a:t>
            </a:r>
            <a:r>
              <a:rPr lang="ar-LB" sz="1800" dirty="0">
                <a:effectLst/>
                <a:ea typeface="Calibri" panose="020F0502020204030204" pitchFamily="34" charset="0"/>
                <a:cs typeface="Simplified Arabic" panose="02020603050405020304" pitchFamily="18" charset="-78"/>
              </a:rPr>
              <a:t> -  الرجاء النظر إلى المعايير 8 و9 و11 و12 و13 للتعمق أكثر في شواغل الحماية الأخرى.</a:t>
            </a:r>
          </a:p>
          <a:p>
            <a:pPr marL="57150" marR="0" indent="-285750" algn="just" rtl="1">
              <a:lnSpc>
                <a:spcPct val="106000"/>
              </a:lnSpc>
              <a:spcBef>
                <a:spcPts val="0"/>
              </a:spcBef>
              <a:spcAft>
                <a:spcPts val="800"/>
              </a:spcAft>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(2)  تسعى هذه </a:t>
            </a:r>
            <a:r>
              <a:rPr lang="ar-SA" sz="1800" dirty="0">
                <a:effectLst/>
                <a:ea typeface="Calibri" panose="020F0502020204030204" pitchFamily="34" charset="0"/>
                <a:cs typeface="Simplified Arabic" panose="02020603050405020304" pitchFamily="18" charset="-78"/>
              </a:rPr>
              <a:t>الأنشطة </a:t>
            </a:r>
            <a:r>
              <a:rPr lang="ar-LB" sz="1800" dirty="0">
                <a:effectLst/>
                <a:ea typeface="Calibri" panose="020F0502020204030204" pitchFamily="34" charset="0"/>
                <a:cs typeface="Simplified Arabic" panose="02020603050405020304" pitchFamily="18" charset="-78"/>
              </a:rPr>
              <a:t>إلى</a:t>
            </a:r>
            <a:r>
              <a:rPr lang="ar-SA" sz="1800" dirty="0">
                <a:effectLst/>
                <a:ea typeface="Calibri" panose="020F0502020204030204" pitchFamily="34" charset="0"/>
                <a:cs typeface="Simplified Arabic" panose="02020603050405020304" pitchFamily="18" charset="-78"/>
              </a:rPr>
              <a:t> أن تؤثّر على رفاه</a:t>
            </a:r>
            <a:r>
              <a:rPr lang="ar-LB" sz="1800" dirty="0">
                <a:effectLst/>
                <a:ea typeface="Calibri" panose="020F0502020204030204" pitchFamily="34" charset="0"/>
                <a:cs typeface="Simplified Arabic" panose="02020603050405020304" pitchFamily="18" charset="-78"/>
              </a:rPr>
              <a:t> الأطفال</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تعزّز من مرونتهم</a:t>
            </a:r>
            <a:r>
              <a:rPr lang="ar-LB" sz="1800" dirty="0">
                <a:effectLst/>
                <a:ea typeface="Calibri" panose="020F0502020204030204" pitchFamily="34" charset="0"/>
                <a:cs typeface="Simplified Arabic" panose="02020603050405020304" pitchFamily="18" charset="-78"/>
              </a:rPr>
              <a:t>، وتحد </a:t>
            </a:r>
            <a:r>
              <a:rPr lang="ar-SA" sz="1800" dirty="0">
                <a:effectLst/>
                <a:ea typeface="Calibri" panose="020F0502020204030204" pitchFamily="34" charset="0"/>
                <a:cs typeface="Simplified Arabic" panose="02020603050405020304" pitchFamily="18" charset="-78"/>
              </a:rPr>
              <a:t>من الضغط الذي يتعرّضون له</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وبالإضافة إلى مشاركة الأطفال في تصميم وتنفيذ ورصد الأنشطة، يجب أن تسعى هذه الأنشطة إلى تعزيز مشاركة الأطفال وتمكينهم (مرتبط بهدف القدرة على التصرف في تعريف الرفاه – الرجاء النظر إلى المعيار 10 للتعمق أكثر بشأن الرفاه، لا سيما الشريحة 5 من المعيار 10 في شرائح العرض.) </a:t>
            </a:r>
          </a:p>
          <a:p>
            <a:pPr marL="57150" marR="0" indent="-285750" algn="just" rtl="1">
              <a:lnSpc>
                <a:spcPct val="106000"/>
              </a:lnSpc>
              <a:spcBef>
                <a:spcPts val="0"/>
              </a:spcBef>
              <a:spcAft>
                <a:spcPts val="800"/>
              </a:spcAft>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(3) يهدف المعيار إلى ضمان أن تكون</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الف</a:t>
            </a:r>
            <a:r>
              <a:rPr lang="ar-SA" sz="1800" dirty="0">
                <a:effectLst/>
                <a:ea typeface="Calibri" panose="020F0502020204030204" pitchFamily="34" charset="0"/>
                <a:cs typeface="Simplified Arabic" panose="02020603050405020304" pitchFamily="18" charset="-78"/>
              </a:rPr>
              <a:t>رَص للأطفال </a:t>
            </a:r>
            <a:r>
              <a:rPr lang="ar-LB" sz="1800" dirty="0">
                <a:effectLst/>
                <a:ea typeface="Calibri" panose="020F0502020204030204" pitchFamily="34" charset="0"/>
                <a:cs typeface="Simplified Arabic" panose="02020603050405020304" pitchFamily="18" charset="-78"/>
              </a:rPr>
              <a:t>كي </a:t>
            </a:r>
            <a:r>
              <a:rPr lang="ar-SA" sz="1800" dirty="0">
                <a:effectLst/>
                <a:ea typeface="Calibri" panose="020F0502020204030204" pitchFamily="34" charset="0"/>
                <a:cs typeface="Simplified Arabic" panose="02020603050405020304" pitchFamily="18" charset="-78"/>
              </a:rPr>
              <a:t>يتواجدوا معًا في بيئة مضمونة ومحفّزة لكي يكونوا بأمان، ويتمكّنوا من التعلّم، والتعبير عن أنفسهم، وبناء الروابط، والشعور بالدعم</a:t>
            </a:r>
            <a:r>
              <a:rPr lang="ar-LB" sz="1800" dirty="0">
                <a:effectLst/>
                <a:ea typeface="Calibri" panose="020F0502020204030204" pitchFamily="34" charset="0"/>
                <a:cs typeface="Simplified Arabic" panose="02020603050405020304" pitchFamily="18" charset="-78"/>
              </a:rPr>
              <a:t>، مقدمة </a:t>
            </a:r>
            <a:r>
              <a:rPr lang="ar-SA" sz="1800" dirty="0">
                <a:solidFill>
                  <a:srgbClr val="000000"/>
                </a:solidFill>
                <a:effectLst/>
                <a:ea typeface="Calibri" panose="020F0502020204030204" pitchFamily="34" charset="0"/>
                <a:cs typeface="Simplified Arabic" panose="02020603050405020304" pitchFamily="18" charset="-78"/>
              </a:rPr>
              <a:t>بنُهُج آمنة، وشاملة، وملائمة للسياق وللأعمار</a:t>
            </a:r>
            <a:r>
              <a:rPr lang="ar-LB" sz="1800" dirty="0">
                <a:solidFill>
                  <a:srgbClr val="000000"/>
                </a:solidFill>
                <a:effectLst/>
                <a:ea typeface="Calibri" panose="020F0502020204030204" pitchFamily="34" charset="0"/>
                <a:cs typeface="Simplified Arabic" panose="02020603050405020304" pitchFamily="18" charset="-78"/>
              </a:rPr>
              <a:t> – الرجاء النظر إلى المعيار 23 للتعمق أكثر في مكون التعليم/التعلم</a:t>
            </a:r>
          </a:p>
          <a:p>
            <a:pPr marL="57150" marR="0" indent="-285750" algn="just" rtl="1">
              <a:lnSpc>
                <a:spcPct val="106000"/>
              </a:lnSpc>
              <a:spcBef>
                <a:spcPts val="0"/>
              </a:spcBef>
              <a:spcAft>
                <a:spcPts val="800"/>
              </a:spcAft>
              <a:buFont typeface="Arial" panose="020B0604020202020204" pitchFamily="34" charset="0"/>
              <a:buChar char="•"/>
            </a:pPr>
            <a:endParaRPr lang="ar-LB" sz="1800" dirty="0">
              <a:solidFill>
                <a:srgbClr val="000000"/>
              </a:solidFill>
              <a:effectLst/>
              <a:ea typeface="Calibri" panose="020F0502020204030204" pitchFamily="34" charset="0"/>
              <a:cs typeface="Simplified Arabic" panose="02020603050405020304" pitchFamily="18" charset="-78"/>
            </a:endParaRPr>
          </a:p>
          <a:p>
            <a:pPr marL="57150" marR="0" indent="-285750" algn="just" rtl="1">
              <a:lnSpc>
                <a:spcPct val="106000"/>
              </a:lnSpc>
              <a:spcBef>
                <a:spcPts val="0"/>
              </a:spcBef>
              <a:spcAft>
                <a:spcPts val="800"/>
              </a:spcAft>
              <a:buFont typeface="Arial" panose="020B0604020202020204" pitchFamily="34" charset="0"/>
              <a:buChar char="•"/>
            </a:pPr>
            <a:r>
              <a:rPr lang="ar-LB" sz="1800" dirty="0">
                <a:solidFill>
                  <a:srgbClr val="000000"/>
                </a:solidFill>
                <a:effectLst/>
                <a:ea typeface="Calibri" panose="020F0502020204030204" pitchFamily="34" charset="0"/>
                <a:cs typeface="Simplified Arabic" panose="02020603050405020304" pitchFamily="18" charset="-78"/>
              </a:rPr>
              <a:t>من المهم أيضًا التشديد على أهمية ضمان وضع هدف واقعي قابل للقياس (أهداف واقعية قابلة للقياس) لهذا النوع من الأنشطة. ثمة أنواع مختلفة من المرونة (التأقلم/التكيف والتحويل). بحسب السياق وعمر الأطفال، من المهم أن نوضح أي نوع من المرونة يتلقى الدعم، من أجل وضع هدف واقعي (أهداف واقعية) وضمان أن يؤدي وضع الأهداف ونوع الأنشطة إلى تعزيز المستوى المعين من المرونة المطلوب في سياق محدد. </a:t>
            </a:r>
          </a:p>
          <a:p>
            <a:pPr marL="57150" marR="0" indent="-285750" algn="just" rtl="1">
              <a:lnSpc>
                <a:spcPct val="106000"/>
              </a:lnSpc>
              <a:spcBef>
                <a:spcPts val="0"/>
              </a:spcBef>
              <a:spcAft>
                <a:spcPts val="800"/>
              </a:spcAft>
              <a:buFont typeface="Arial" panose="020B0604020202020204" pitchFamily="34" charset="0"/>
              <a:buChar char="•"/>
            </a:pPr>
            <a:r>
              <a:rPr lang="ar-LB" sz="1800" dirty="0">
                <a:solidFill>
                  <a:srgbClr val="000000"/>
                </a:solidFill>
                <a:effectLst/>
                <a:ea typeface="Calibri" panose="020F0502020204030204" pitchFamily="34" charset="0"/>
                <a:cs typeface="Simplified Arabic" panose="02020603050405020304" pitchFamily="18" charset="-78"/>
              </a:rPr>
              <a:t>الرموز: يرتبط باستراتيجيات إنسباير حول التعليم والمهارات الحياتية + البيئات الآمنة</a:t>
            </a:r>
          </a:p>
          <a:p>
            <a:pPr marL="0" marR="0" indent="0" algn="just" rtl="1">
              <a:lnSpc>
                <a:spcPct val="106000"/>
              </a:lnSpc>
              <a:spcBef>
                <a:spcPts val="0"/>
              </a:spcBef>
              <a:spcAft>
                <a:spcPts val="800"/>
              </a:spcAft>
              <a:buFont typeface="Arial" panose="020B0604020202020204" pitchFamily="34" charset="0"/>
              <a:buNone/>
            </a:pPr>
            <a:endParaRPr lang="ar-LB" sz="1800" dirty="0">
              <a:solidFill>
                <a:srgbClr val="000000"/>
              </a:solidFill>
              <a:effectLst/>
              <a:ea typeface="Calibri" panose="020F0502020204030204" pitchFamily="34" charset="0"/>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r>
              <a:rPr lang="ar-LB" sz="1800" dirty="0">
                <a:solidFill>
                  <a:srgbClr val="000000"/>
                </a:solidFill>
                <a:effectLst/>
                <a:ea typeface="Calibri" panose="020F0502020204030204" pitchFamily="34" charset="0"/>
                <a:cs typeface="Simplified Arabic" panose="02020603050405020304" pitchFamily="18" charset="-78"/>
              </a:rPr>
              <a:t>يحل هذا المعيار محل المعيار السابق بعنوان "المساحات الصديقة للطفل": فقد ساد شعور بالاعتماد المفرط على هذا النوع من التدخلات، فتم جمعها تحت عنوان "الأنشطة الجماعية من أجل رفاه الطفل" الذي يستكشف أيضًا البرمجة المتنقلة، والروابط بالتدريب على المهارات، وغيرها من الفرص المنتمة والمستمرة لتحسين حماية الأطفال.</a:t>
            </a:r>
          </a:p>
          <a:p>
            <a:pPr marL="0" marR="0" indent="0" algn="just" rtl="1">
              <a:lnSpc>
                <a:spcPct val="106000"/>
              </a:lnSpc>
              <a:spcBef>
                <a:spcPts val="0"/>
              </a:spcBef>
              <a:spcAft>
                <a:spcPts val="800"/>
              </a:spcAft>
              <a:buFont typeface="Arial" panose="020B0604020202020204" pitchFamily="34" charset="0"/>
              <a:buNone/>
            </a:pPr>
            <a:endParaRPr lang="ar-LB" sz="1800" b="1" dirty="0">
              <a:solidFill>
                <a:srgbClr val="000000"/>
              </a:solidFill>
              <a:effectLst/>
              <a:ea typeface="Calibri" panose="020F0502020204030204" pitchFamily="34" charset="0"/>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r>
              <a:rPr lang="ar-LB" sz="1800" b="1" dirty="0">
                <a:solidFill>
                  <a:srgbClr val="000000"/>
                </a:solidFill>
                <a:effectLst/>
                <a:ea typeface="Calibri" panose="020F0502020204030204" pitchFamily="34" charset="0"/>
                <a:cs typeface="Simplified Arabic" panose="02020603050405020304" pitchFamily="18" charset="-78"/>
              </a:rPr>
              <a:t>إطلاق المناقشة: </a:t>
            </a:r>
            <a:r>
              <a:rPr lang="ar-LB" sz="1800" dirty="0">
                <a:solidFill>
                  <a:srgbClr val="000000"/>
                </a:solidFill>
                <a:effectLst/>
                <a:ea typeface="Calibri" panose="020F0502020204030204" pitchFamily="34" charset="0"/>
                <a:cs typeface="Simplified Arabic" panose="02020603050405020304" pitchFamily="18" charset="-78"/>
              </a:rPr>
              <a:t>هل يمكنكم إعطاء أمثلة عن الأنشطة الجماعية؟</a:t>
            </a:r>
          </a:p>
          <a:p>
            <a:pPr marL="0" marR="0" algn="just" rtl="1">
              <a:lnSpc>
                <a:spcPct val="106000"/>
              </a:lnSpc>
              <a:spcBef>
                <a:spcPts val="0"/>
              </a:spcBef>
              <a:spcAft>
                <a:spcPts val="800"/>
              </a:spcAft>
            </a:pPr>
            <a:r>
              <a:rPr lang="ar-LB" sz="1800" i="0" dirty="0">
                <a:latin typeface="Arial" panose="020B0604020202020204" pitchFamily="34" charset="0"/>
                <a:ea typeface="Arial"/>
                <a:cs typeface="Arial" panose="020B0604020202020204" pitchFamily="34" charset="0"/>
                <a:sym typeface="Arial"/>
              </a:rPr>
              <a:t>← </a:t>
            </a:r>
            <a:r>
              <a:rPr lang="ar-LB" sz="1800" dirty="0">
                <a:solidFill>
                  <a:srgbClr val="000000"/>
                </a:solidFill>
                <a:effectLst/>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يمكن أن تتضمّن الأنشطة الجماعية </a:t>
            </a:r>
            <a:r>
              <a:rPr lang="ar-LB" sz="1100" dirty="0">
                <a:effectLst/>
                <a:latin typeface="Calibri" panose="020F0502020204030204" pitchFamily="34" charset="0"/>
                <a:ea typeface="Calibri" panose="020F0502020204030204" pitchFamily="34" charset="0"/>
                <a:cs typeface="Simplified Arabic" panose="02020603050405020304" pitchFamily="18" charset="-78"/>
              </a:rPr>
              <a:t>من أجل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رفاه الطفل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التعليم غير النظامي؛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اللعب المنظّم واللعب الحرّ؛</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solidFill>
                  <a:srgbClr val="000000"/>
                </a:solidFill>
                <a:effectLst/>
                <a:latin typeface="Noto Sans Symbols"/>
                <a:ea typeface="Noto Sans Symbols"/>
                <a:cs typeface="Simplified Arabic" panose="02020603050405020304" pitchFamily="18" charset="-78"/>
              </a:rPr>
              <a:t>ا</a:t>
            </a:r>
            <a:r>
              <a:rPr lang="ar-SA" sz="1100" dirty="0">
                <a:solidFill>
                  <a:srgbClr val="000000"/>
                </a:solidFill>
                <a:effectLst/>
                <a:latin typeface="Noto Sans Symbols"/>
                <a:ea typeface="Noto Sans Symbols"/>
                <a:cs typeface="Simplified Arabic" panose="02020603050405020304" pitchFamily="18" charset="-78"/>
              </a:rPr>
              <a:t>لفنون والحِرَف اليدوية؛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الرياضة؛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solidFill>
                  <a:srgbClr val="000000"/>
                </a:solidFill>
                <a:effectLst/>
                <a:latin typeface="Noto Sans Symbols"/>
                <a:ea typeface="Noto Sans Symbols"/>
                <a:cs typeface="Simplified Arabic" panose="02020603050405020304" pitchFamily="18" charset="-78"/>
              </a:rPr>
              <a:t>المهارات الحياتية؛</a:t>
            </a: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برامج اكتساب المرونة والمهارات الحياتية؛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التدريب على القيادة للمراهقين؛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مجموعات الرعاية الوالدية ومجموعات الدعم التي تُقوّي قدرات العائلات والمجتمعات المحلّية على حماية الطفل</a:t>
            </a:r>
            <a:endParaRPr lang="ar-LB" sz="1800" dirty="0">
              <a:solidFill>
                <a:srgbClr val="000000"/>
              </a:solidFill>
              <a:effectLst/>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endParaRPr lang="ar-LB" sz="1800" dirty="0">
              <a:solidFill>
                <a:srgbClr val="000000"/>
              </a:solidFill>
              <a:effectLst/>
              <a:latin typeface="Arial"/>
              <a:ea typeface="Arial"/>
              <a:cs typeface="Simplified Arabic" panose="02020603050405020304" pitchFamily="18" charset="-78"/>
              <a:sym typeface="Arial"/>
            </a:endParaRPr>
          </a:p>
          <a:p>
            <a:pPr marL="0" marR="0" indent="0" algn="just" rtl="1">
              <a:lnSpc>
                <a:spcPct val="106000"/>
              </a:lnSpc>
              <a:spcBef>
                <a:spcPts val="0"/>
              </a:spcBef>
              <a:spcAft>
                <a:spcPts val="800"/>
              </a:spcAft>
              <a:buFont typeface="Arial" panose="020B0604020202020204" pitchFamily="34" charset="0"/>
              <a:buNone/>
            </a:pPr>
            <a:r>
              <a:rPr lang="ar-LB" sz="1800" i="0" dirty="0">
                <a:latin typeface="Arial" panose="020B0604020202020204" pitchFamily="34" charset="0"/>
                <a:ea typeface="Arial"/>
                <a:cs typeface="Arial" panose="020B0604020202020204" pitchFamily="34" charset="0"/>
                <a:sym typeface="Arial"/>
              </a:rPr>
              <a:t>← يمكن أن </a:t>
            </a:r>
            <a:r>
              <a:rPr lang="ar-SA" sz="1800" dirty="0">
                <a:effectLst/>
                <a:ea typeface="Calibri" panose="020F0502020204030204" pitchFamily="34" charset="0"/>
                <a:cs typeface="Simplified Arabic" panose="02020603050405020304" pitchFamily="18" charset="-78"/>
              </a:rPr>
              <a:t>تجري الأنشطة الجماعية في مساحة محدّدة، يُشار إليها عمومًا بـ</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المساحة الصديقة للطفل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أو "المساحة الآمنة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ويمكن أيضًا للأنشطة الجماعية أن تكون متنقّلة، حيث تيسّرها مجموعة محدّدة من المنشّطين في مواقع مختلفة تتبدّل مداورة</a:t>
            </a:r>
            <a:r>
              <a:rPr lang="ar-LB" sz="1800" dirty="0">
                <a:effectLst/>
                <a:ea typeface="Calibri" panose="020F0502020204030204" pitchFamily="34" charset="0"/>
                <a:cs typeface="Simplified Arabic" panose="02020603050405020304" pitchFamily="18" charset="-78"/>
              </a:rPr>
              <a:t>، في سياقات تتضمن (أ) فئات سكانية متنقلة كثيرًا أو متفرقة أو نازحة، أو(ب) إمكانية وصول محدودة بسبب شواغل الأمن.</a:t>
            </a:r>
            <a:endParaRPr lang="en-US" dirty="0">
              <a:latin typeface="Arial"/>
              <a:ea typeface="Arial"/>
              <a:cs typeface="Arial"/>
              <a:sym typeface="Arial"/>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1"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Arial" panose="020B0604020202020204" pitchFamily="34" charset="0"/>
                <a:cs typeface="Arial" panose="020B0604020202020204" pitchFamily="34" charset="0"/>
                <a:sym typeface="Arial"/>
              </a:rPr>
              <a:t>ينص المعيار 15 على ما يلي: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يتمّ دعم الأطفال من خلال الوصول إلى أنشطة جماعية مخطّطة (أ) تعمل على تعزيز الحماية، والرفاه، والتعلّم و(ب</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وتُقدَّم بنُهُج آمنة، وشاملة، وملائمة للسياق وللأعمار.</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من المهم</a:t>
            </a:r>
            <a:r>
              <a:rPr lang="ar-SA" sz="1800" dirty="0">
                <a:effectLst/>
                <a:ea typeface="Calibri" panose="020F0502020204030204" pitchFamily="34" charset="0"/>
                <a:cs typeface="Simplified Arabic" panose="02020603050405020304" pitchFamily="18" charset="-78"/>
              </a:rPr>
              <a:t> تحديد، ودعم، وتقوية المساحات، والخدمات، والأنشطة الموجودة، قبل تطوير الأنشطة الجماعية الإضافية</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وبعد تنظيمها، علينا </a:t>
            </a:r>
            <a:r>
              <a:rPr lang="ar-SA" sz="1800" dirty="0">
                <a:effectLst/>
                <a:ea typeface="Calibri" panose="020F0502020204030204" pitchFamily="34" charset="0"/>
                <a:cs typeface="Simplified Arabic" panose="02020603050405020304" pitchFamily="18" charset="-78"/>
              </a:rPr>
              <a:t>التخطيط للانتقال إلى مبادرات أكثر استدامةً، يقودُها المجتمع المحلّي</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ويتمّ تصميم الأنشطة الجماعية، عند الحاجة إليها، وفقًا لتقييمٍ احتياجات ومخاطر الحماية من أجل اتّخاذ قرار بشأن</a:t>
            </a:r>
            <a:r>
              <a:rPr lang="ar-LB" sz="1800" dirty="0">
                <a:effectLst/>
                <a:ea typeface="Calibri" panose="020F0502020204030204" pitchFamily="34" charset="0"/>
                <a:cs typeface="Simplified Arabic" panose="02020603050405020304" pitchFamily="18" charset="-78"/>
              </a:rPr>
              <a:t> ما يلي: </a:t>
            </a:r>
            <a:r>
              <a:rPr lang="ar-SA" sz="1800" dirty="0">
                <a:solidFill>
                  <a:srgbClr val="000000"/>
                </a:solidFill>
                <a:effectLst/>
                <a:ea typeface="Calibri" panose="020F0502020204030204" pitchFamily="34" charset="0"/>
                <a:cs typeface="Simplified Arabic" panose="02020603050405020304" pitchFamily="18" charset="-78"/>
              </a:rPr>
              <a:t>أين، وكيف، ومتى، ومِن قِبَل مَن سيتمّ إجراء الأنشطة؛ </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ما هي الأهداف؛ </a:t>
            </a:r>
            <a:r>
              <a:rPr lang="ar-LB" sz="1800" dirty="0">
                <a:solidFill>
                  <a:srgbClr val="000000"/>
                </a:solidFill>
                <a:effectLst/>
                <a:ea typeface="Calibri" panose="020F0502020204030204" pitchFamily="34" charset="0"/>
                <a:cs typeface="Simplified Arabic" panose="02020603050405020304" pitchFamily="18" charset="-78"/>
              </a:rPr>
              <a:t>وهل من </a:t>
            </a:r>
            <a:r>
              <a:rPr lang="ar-SA" sz="1800" dirty="0">
                <a:solidFill>
                  <a:srgbClr val="000000"/>
                </a:solidFill>
                <a:effectLst/>
                <a:ea typeface="Calibri" panose="020F0502020204030204" pitchFamily="34" charset="0"/>
                <a:cs typeface="Simplified Arabic" panose="02020603050405020304" pitchFamily="18" charset="-78"/>
              </a:rPr>
              <a:t>حاجة إلى مرافق محدّدة</a:t>
            </a:r>
            <a:r>
              <a:rPr lang="ar-SY" sz="1800" dirty="0">
                <a:solidFill>
                  <a:srgbClr val="000000"/>
                </a:solidFill>
                <a:effectLst/>
                <a:ea typeface="Calibri" panose="020F0502020204030204" pitchFamily="34" charset="0"/>
                <a:cs typeface="Simplified Arabic" panose="02020603050405020304" pitchFamily="18" charset="-78"/>
              </a:rPr>
              <a:t>. </a:t>
            </a:r>
            <a:endParaRPr lang="ar-LB" sz="1800" dirty="0">
              <a:solidFill>
                <a:srgbClr val="000000"/>
              </a:solidFill>
              <a:effectLst/>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إجراء التقييمات </a:t>
            </a:r>
            <a:r>
              <a:rPr lang="ar-LB" sz="1800" dirty="0">
                <a:effectLst/>
                <a:ea typeface="Calibri" panose="020F0502020204030204" pitchFamily="34" charset="0"/>
                <a:cs typeface="Simplified Arabic" panose="02020603050405020304" pitchFamily="18" charset="-78"/>
              </a:rPr>
              <a:t>ب</a:t>
            </a:r>
            <a:r>
              <a:rPr lang="ar-SA" sz="1800" dirty="0">
                <a:effectLst/>
                <a:ea typeface="Calibri" panose="020F0502020204030204" pitchFamily="34" charset="0"/>
                <a:cs typeface="Simplified Arabic" panose="02020603050405020304" pitchFamily="18" charset="-78"/>
              </a:rPr>
              <a:t>التشاور مع الأطفال</a:t>
            </a:r>
            <a:r>
              <a:rPr lang="ar-LB" sz="1800" dirty="0">
                <a:effectLst/>
                <a:ea typeface="Calibri" panose="020F0502020204030204" pitchFamily="34" charset="0"/>
                <a:cs typeface="Simplified Arabic" panose="02020603050405020304" pitchFamily="18" charset="-78"/>
              </a:rPr>
              <a:t> والمجتمعات المحلية</a:t>
            </a:r>
            <a:r>
              <a:rPr lang="ar-SA" sz="1800" dirty="0">
                <a:effectLst/>
                <a:ea typeface="Calibri" panose="020F0502020204030204" pitchFamily="34" charset="0"/>
                <a:cs typeface="Simplified Arabic" panose="02020603050405020304" pitchFamily="18" charset="-78"/>
              </a:rPr>
              <a:t> لتحديد العوائق التي تَحول دون إمكانية الوصول</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وينبغي للأنشطة أن ت</a:t>
            </a:r>
            <a:r>
              <a:rPr lang="ar-SA" sz="1800" dirty="0">
                <a:effectLst/>
                <a:ea typeface="Calibri" panose="020F0502020204030204" pitchFamily="34" charset="0"/>
                <a:cs typeface="Simplified Arabic" panose="02020603050405020304" pitchFamily="18" charset="-78"/>
              </a:rPr>
              <a:t>منح الفرصة لجميع الأطفال كي يشاركوا في الأنشطة المُكيَّفة لتُلائم احتياجاتهم </a:t>
            </a:r>
            <a:r>
              <a:rPr lang="ar-LB" sz="1800" dirty="0">
                <a:effectLst/>
                <a:ea typeface="Calibri" panose="020F0502020204030204" pitchFamily="34" charset="0"/>
                <a:cs typeface="Simplified Arabic" panose="02020603050405020304" pitchFamily="18" charset="-78"/>
              </a:rPr>
              <a:t>واهتماماتهم ومهاراتهم وقدراتهم و</a:t>
            </a:r>
            <a:r>
              <a:rPr lang="ar-SA" sz="1800" dirty="0">
                <a:effectLst/>
                <a:ea typeface="Calibri" panose="020F0502020204030204" pitchFamily="34" charset="0"/>
                <a:cs typeface="Simplified Arabic" panose="02020603050405020304" pitchFamily="18" charset="-78"/>
              </a:rPr>
              <a:t>وخصائصهم المحدّدة</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 ومن المهم تقييم الاحتياجات بطريقة تشاركية وسياقية لتوضيح هدفنا المحدد (أهدافنا المحددة) من أجل دعم الأنشطة الجماعية (مرتبط بتعريف الرفاه؛ والاحتياجات الأساسية؛ والأمن والسلامة؛ والعلاقات مع العائلة والآخرين؛ والقدرة على التصرف).</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مثلاً: وضع </a:t>
            </a:r>
            <a:r>
              <a:rPr lang="ar-SA" sz="1800" dirty="0">
                <a:effectLst/>
                <a:ea typeface="Calibri" panose="020F0502020204030204" pitchFamily="34" charset="0"/>
                <a:cs typeface="Simplified Arabic" panose="02020603050405020304" pitchFamily="18" charset="-78"/>
              </a:rPr>
              <a:t>الجداول الزمنية مع مراعاة الأنشطة المدرسية، والدينية، وغيرها</a:t>
            </a:r>
            <a:r>
              <a:rPr lang="ar-LB" sz="1800" dirty="0">
                <a:effectLst/>
                <a:ea typeface="Calibri" panose="020F0502020204030204" pitchFamily="34" charset="0"/>
                <a:cs typeface="Simplified Arabic" panose="02020603050405020304" pitchFamily="18" charset="-78"/>
              </a:rPr>
              <a:t>؛ وإمكانية الوصول للأطفال من ذوي الإعاقة؛ والنهج الملائم للأطفال العاملين أو </a:t>
            </a:r>
            <a:r>
              <a:rPr lang="ar-SA" sz="1800" dirty="0">
                <a:solidFill>
                  <a:srgbClr val="000000"/>
                </a:solidFill>
                <a:effectLst/>
                <a:ea typeface="Calibri" panose="020F0502020204030204" pitchFamily="34" charset="0"/>
                <a:cs typeface="Simplified Arabic" panose="02020603050405020304" pitchFamily="18" charset="-78"/>
              </a:rPr>
              <a:t>الأطفال الآباء والأطفال الأمهات</a:t>
            </a:r>
            <a:r>
              <a:rPr lang="ar-LB" sz="1800" dirty="0">
                <a:solidFill>
                  <a:srgbClr val="000000"/>
                </a:solidFill>
                <a:effectLst/>
                <a:ea typeface="Calibri" panose="020F0502020204030204" pitchFamily="34" charset="0"/>
                <a:cs typeface="Simplified Arabic" panose="02020603050405020304" pitchFamily="18" charset="-78"/>
              </a:rPr>
              <a:t>؛ والأنشطة المصممة خصيصًأ للمراهقين؛ وأنشطة الطفولة المبكرة </a:t>
            </a:r>
            <a:r>
              <a:rPr lang="ar-SA" sz="1800" dirty="0">
                <a:effectLst/>
                <a:ea typeface="Calibri" panose="020F0502020204030204" pitchFamily="34" charset="0"/>
                <a:cs typeface="Simplified Arabic" panose="02020603050405020304" pitchFamily="18" charset="-78"/>
              </a:rPr>
              <a:t>للأطفال الذين تتراوح أعمارهم بين صفر وسنتَين</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بمرافقة </a:t>
            </a:r>
            <a:r>
              <a:rPr lang="ar-LB" sz="1800" dirty="0">
                <a:effectLst/>
                <a:ea typeface="Calibri" panose="020F0502020204030204" pitchFamily="34" charset="0"/>
                <a:cs typeface="Simplified Arabic" panose="02020603050405020304" pitchFamily="18" charset="-78"/>
              </a:rPr>
              <a:t>أهلهم/</a:t>
            </a:r>
            <a:r>
              <a:rPr lang="ar-SA" sz="1800" dirty="0">
                <a:effectLst/>
                <a:ea typeface="Calibri" panose="020F0502020204030204" pitchFamily="34" charset="0"/>
                <a:cs typeface="Simplified Arabic" panose="02020603050405020304" pitchFamily="18" charset="-78"/>
              </a:rPr>
              <a:t>مقدمي الرعاية لهم</a:t>
            </a:r>
            <a:r>
              <a:rPr lang="ar-LB" sz="1800" dirty="0">
                <a:effectLst/>
                <a:ea typeface="Calibri" panose="020F0502020204030204" pitchFamily="34" charset="0"/>
                <a:cs typeface="Simplified Arabic" panose="02020603050405020304" pitchFamily="18" charset="-78"/>
              </a:rPr>
              <a:t>... </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ar-LB" sz="1800" i="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200" b="0" i="0" u="none" strike="noStrike" baseline="0" dirty="0">
                <a:latin typeface="Calibri"/>
              </a:rPr>
              <a:t>يمكن أن تشكل الأنشطة الجماعية أيضًا فرصًا للعمل مع قطاعات أخرى:</a:t>
            </a:r>
          </a:p>
          <a:p>
            <a:pPr marL="0" marR="0" lvl="0" indent="0" algn="r" rtl="1">
              <a:lnSpc>
                <a:spcPct val="100000"/>
              </a:lnSpc>
              <a:spcBef>
                <a:spcPts val="0"/>
              </a:spcBef>
              <a:spcAft>
                <a:spcPts val="0"/>
              </a:spcAft>
              <a:buClr>
                <a:schemeClr val="dk1"/>
              </a:buClr>
              <a:buSzPts val="1200"/>
              <a:buFont typeface="Arial" panose="020B0604020202020204" pitchFamily="34" charset="0"/>
              <a:buNone/>
            </a:pP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قطاع تنمية </a:t>
            </a:r>
            <a:r>
              <a:rPr lang="ar-SA" sz="1800" u="sng" dirty="0">
                <a:solidFill>
                  <a:srgbClr val="0563C1"/>
                </a:solidFill>
                <a:effectLst/>
                <a:ea typeface="Calibri" panose="020F0502020204030204" pitchFamily="34" charset="0"/>
                <a:cs typeface="Simplified Arabic" panose="02020603050405020304" pitchFamily="18" charset="-78"/>
                <a:hlinkClick r:id="rId3"/>
              </a:rPr>
              <a:t>الطفولة المبكرة</a:t>
            </a:r>
            <a:r>
              <a:rPr lang="ar-SA" sz="1800" dirty="0">
                <a:effectLst/>
                <a:ea typeface="Calibri" panose="020F0502020204030204" pitchFamily="34" charset="0"/>
                <a:cs typeface="Simplified Arabic" panose="02020603050405020304" pitchFamily="18" charset="-78"/>
              </a:rPr>
              <a:t> أو في قطاعات أخرى ممّن لديهم معارف متخصّصة، لتطبيق أنشطة جماعية مناسبة للأطفال في هذه الفئة العمرية</a:t>
            </a:r>
            <a:endParaRPr lang="ar-LB" sz="1200" b="0" i="0" u="none" strike="noStrike" baseline="0" dirty="0">
              <a:effectLst/>
              <a:latin typeface="Calibri"/>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Tx/>
              <a:buChar char="-"/>
            </a:pPr>
            <a:r>
              <a:rPr lang="ar-LB" sz="1200" b="0" i="0" u="none" strike="noStrike" baseline="0" dirty="0">
                <a:latin typeface="Calibri"/>
              </a:rPr>
              <a:t> </a:t>
            </a:r>
            <a:r>
              <a:rPr lang="ar-SA" sz="1800" dirty="0">
                <a:effectLst/>
                <a:ea typeface="Calibri" panose="020F0502020204030204" pitchFamily="34" charset="0"/>
                <a:cs typeface="Simplified Arabic" panose="02020603050405020304" pitchFamily="18" charset="-78"/>
              </a:rPr>
              <a:t>القطاعات الأخرى التي قد تقدّم المهارات الحياتية، كالتعليم أو سبل كسب الرزق</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Tx/>
              <a:buChar char="-"/>
            </a:pPr>
            <a:r>
              <a:rPr lang="ar-SA" sz="1800" dirty="0">
                <a:effectLst/>
                <a:ea typeface="Calibri" panose="020F0502020204030204" pitchFamily="34" charset="0"/>
                <a:cs typeface="Simplified Arabic" panose="02020603050405020304" pitchFamily="18" charset="-78"/>
              </a:rPr>
              <a:t>الأنظمة والمجموعات على مستوى المجتمع المحلّي، مثل المجموعات النسائية ولجان حماية الطفل</a:t>
            </a:r>
            <a:r>
              <a:rPr lang="ar-LB" sz="1200" b="0" i="0" u="none" strike="noStrike" baseline="0" dirty="0">
                <a:latin typeface="Calibri"/>
              </a:rPr>
              <a:t> </a:t>
            </a:r>
          </a:p>
          <a:p>
            <a:pPr marL="171450" marR="0" lvl="0" indent="-171450" algn="r" rtl="1">
              <a:lnSpc>
                <a:spcPct val="100000"/>
              </a:lnSpc>
              <a:spcBef>
                <a:spcPts val="0"/>
              </a:spcBef>
              <a:spcAft>
                <a:spcPts val="0"/>
              </a:spcAft>
              <a:buClr>
                <a:schemeClr val="dk1"/>
              </a:buClr>
              <a:buSzPts val="1200"/>
              <a:buFontTx/>
              <a:buChar char="-"/>
            </a:pPr>
            <a:r>
              <a:rPr lang="ar-SA" sz="1800" dirty="0">
                <a:effectLst/>
                <a:ea typeface="Calibri" panose="020F0502020204030204" pitchFamily="34" charset="0"/>
                <a:cs typeface="Simplified Arabic" panose="02020603050405020304" pitchFamily="18" charset="-78"/>
              </a:rPr>
              <a:t>قطاع</a:t>
            </a:r>
            <a:r>
              <a:rPr lang="ar-LB" sz="1800" dirty="0">
                <a:effectLst/>
                <a:ea typeface="Calibri" panose="020F0502020204030204" pitchFamily="34" charset="0"/>
                <a:cs typeface="Simplified Arabic" panose="02020603050405020304" pitchFamily="18" charset="-78"/>
              </a:rPr>
              <a:t>ا</a:t>
            </a:r>
            <a:r>
              <a:rPr lang="ar-SA" sz="1800" dirty="0">
                <a:effectLst/>
                <a:ea typeface="Calibri" panose="020F0502020204030204" pitchFamily="34" charset="0"/>
                <a:cs typeface="Simplified Arabic" panose="02020603050405020304" pitchFamily="18" charset="-78"/>
              </a:rPr>
              <a:t> حماية الطفل والتعليم </a:t>
            </a:r>
            <a:r>
              <a:rPr lang="ar-LB" sz="1800" dirty="0">
                <a:effectLst/>
                <a:ea typeface="Calibri" panose="020F0502020204030204" pitchFamily="34" charset="0"/>
                <a:cs typeface="Simplified Arabic" panose="02020603050405020304" pitchFamily="18" charset="-78"/>
              </a:rPr>
              <a:t>لتطوير </a:t>
            </a:r>
            <a:r>
              <a:rPr lang="ar-SA" sz="1800" dirty="0">
                <a:effectLst/>
                <a:ea typeface="Calibri" panose="020F0502020204030204" pitchFamily="34" charset="0"/>
                <a:cs typeface="Simplified Arabic" panose="02020603050405020304" pitchFamily="18" charset="-78"/>
              </a:rPr>
              <a:t>أنشطة جماعية مُكمِّلة للتعليم غير النظامي والنظامي</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Tx/>
              <a:buChar char="-"/>
            </a:pPr>
            <a:r>
              <a:rPr lang="ar-SA" sz="1800" dirty="0">
                <a:effectLst/>
                <a:ea typeface="Calibri" panose="020F0502020204030204" pitchFamily="34" charset="0"/>
                <a:cs typeface="Simplified Arabic" panose="02020603050405020304" pitchFamily="18" charset="-78"/>
              </a:rPr>
              <a:t>الجهات الفاعلة في مجال الصحّة، والمياه، والصرف الصحّي، والنظافة</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خلال فترات </a:t>
            </a:r>
            <a:r>
              <a:rPr lang="ar-SA" sz="1800" u="sng" dirty="0">
                <a:solidFill>
                  <a:srgbClr val="0563C1"/>
                </a:solidFill>
                <a:effectLst/>
                <a:ea typeface="Calibri" panose="020F0502020204030204" pitchFamily="34" charset="0"/>
                <a:cs typeface="Simplified Arabic" panose="02020603050405020304" pitchFamily="18" charset="-78"/>
                <a:hlinkClick r:id="rId4"/>
              </a:rPr>
              <a:t>تفشّي الأمراض المُعدية</a:t>
            </a:r>
            <a:r>
              <a:rPr lang="ar-LB" sz="1800" u="sng" dirty="0">
                <a:solidFill>
                  <a:srgbClr val="0563C1"/>
                </a:solidFill>
                <a:effectLst/>
                <a:ea typeface="Calibri" panose="020F0502020204030204" pitchFamily="34" charset="0"/>
                <a:cs typeface="Simplified Arabic" panose="02020603050405020304" pitchFamily="18" charset="-78"/>
              </a:rPr>
              <a:t>، ل</a:t>
            </a:r>
            <a:r>
              <a:rPr lang="ar-SA" sz="1800" dirty="0">
                <a:effectLst/>
                <a:ea typeface="Calibri" panose="020F0502020204030204" pitchFamily="34" charset="0"/>
                <a:cs typeface="Simplified Arabic" panose="02020603050405020304" pitchFamily="18" charset="-78"/>
              </a:rPr>
              <a:t>تكييف الأنشطة لكي تُلائِم (أ</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الأطفال في طور العلاج، أو الحجر الصحّي، أو العزل، و/أو (ب</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الأطفال الذين تمّ إدخال مقدّمي الرعاية لهم إلى مؤسّسة رعاية صحّية</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Tx/>
              <a:buChar char="-"/>
            </a:pPr>
            <a:r>
              <a:rPr lang="ar-LB" sz="1800" b="0" i="0" u="none" strike="noStrike" baseline="0" dirty="0">
                <a:effectLst/>
                <a:latin typeface="Calibri"/>
                <a:cs typeface="Simplified Arabic" panose="02020603050405020304" pitchFamily="18" charset="-78"/>
              </a:rPr>
              <a:t>قطاعات أخرى </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مثل الصحّة؛ والتغذية؛ والمياه، والصرف الصحّي، والنظافة</a:t>
            </a:r>
            <a:r>
              <a:rPr lang="ar-LB" sz="1800" dirty="0">
                <a:effectLst/>
                <a:ea typeface="Calibri" panose="020F0502020204030204" pitchFamily="34" charset="0"/>
                <a:cs typeface="Simplified Arabic" panose="02020603050405020304" pitchFamily="18" charset="-78"/>
              </a:rPr>
              <a:t>) ل</a:t>
            </a:r>
            <a:r>
              <a:rPr lang="ar-SA" sz="1800" dirty="0">
                <a:solidFill>
                  <a:srgbClr val="000000"/>
                </a:solidFill>
                <a:effectLst/>
                <a:ea typeface="Calibri" panose="020F0502020204030204" pitchFamily="34" charset="0"/>
                <a:cs typeface="Simplified Arabic" panose="02020603050405020304" pitchFamily="18" charset="-78"/>
              </a:rPr>
              <a:t>توفير خدمات متكاملة أو خدمات مدمجة متعدّدة القطاعات</a:t>
            </a:r>
            <a:r>
              <a:rPr lang="ar-LB" sz="1800" dirty="0">
                <a:solidFill>
                  <a:srgbClr val="000000"/>
                </a:solidFill>
                <a:effectLst/>
                <a:ea typeface="Calibri" panose="020F0502020204030204" pitchFamily="34" charset="0"/>
                <a:cs typeface="Simplified Arabic" panose="02020603050405020304" pitchFamily="18" charset="-78"/>
              </a:rPr>
              <a:t> والحؤول دون التكرار</a:t>
            </a:r>
          </a:p>
          <a:p>
            <a:pPr marL="171450" marR="0" lvl="0" indent="-171450" algn="r" rtl="1">
              <a:lnSpc>
                <a:spcPct val="100000"/>
              </a:lnSpc>
              <a:spcBef>
                <a:spcPts val="0"/>
              </a:spcBef>
              <a:spcAft>
                <a:spcPts val="0"/>
              </a:spcAft>
              <a:buClr>
                <a:schemeClr val="dk1"/>
              </a:buClr>
              <a:buSzPts val="1200"/>
              <a:buFontTx/>
              <a:buChar char="-"/>
            </a:pPr>
            <a:endParaRPr lang="ar-LB" sz="1800" b="0" i="0" u="none" strike="noStrike" baseline="0" dirty="0">
              <a:solidFill>
                <a:srgbClr val="000000"/>
              </a:solidFill>
              <a:effectLst/>
              <a:latin typeface="Calibri"/>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b="1" i="0" u="none" strike="noStrike" baseline="0" dirty="0">
                <a:solidFill>
                  <a:srgbClr val="000000"/>
                </a:solidFill>
                <a:effectLst/>
                <a:latin typeface="Calibri"/>
                <a:cs typeface="Simplified Arabic" panose="02020603050405020304" pitchFamily="18" charset="-78"/>
              </a:rPr>
              <a:t>إطلاق المناقشة: </a:t>
            </a:r>
            <a:r>
              <a:rPr lang="ar-LB" sz="1800" b="0" i="0" u="none" strike="noStrike" baseline="0" dirty="0">
                <a:solidFill>
                  <a:srgbClr val="000000"/>
                </a:solidFill>
                <a:effectLst/>
                <a:latin typeface="Calibri"/>
                <a:cs typeface="Simplified Arabic" panose="02020603050405020304" pitchFamily="18" charset="-78"/>
              </a:rPr>
              <a:t>ماذا عن استدامة الأنشطة الجماعية؟ هل نحن (أو هل المجتمع المحلي) نسعى دومًا إلى إدامة وضع الأنشطة الجماعية في السياق الإنساني؟ متى يتبغي لنا ذلك؟ ومتى لا ينبغي لنا ذلك؟ </a:t>
            </a:r>
          </a:p>
          <a:p>
            <a:pPr marL="0" marR="0" lvl="0" indent="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ar-LB" sz="1800" i="0" dirty="0">
                <a:latin typeface="Arial" panose="020B0604020202020204" pitchFamily="34" charset="0"/>
                <a:ea typeface="Arial"/>
                <a:cs typeface="Arial" panose="020B0604020202020204" pitchFamily="34" charset="0"/>
                <a:sym typeface="Arial"/>
              </a:rPr>
              <a:t>← إن مسألة استدامة الأنشطة الموضوعة تعتمد كثيرًا على </a:t>
            </a:r>
            <a:r>
              <a:rPr lang="ar-LB" sz="1800" b="0" i="0" u="sng" dirty="0">
                <a:latin typeface="Arial" panose="020B0604020202020204" pitchFamily="34" charset="0"/>
                <a:ea typeface="Arial"/>
                <a:cs typeface="Arial" panose="020B0604020202020204" pitchFamily="34" charset="0"/>
                <a:sym typeface="Arial"/>
              </a:rPr>
              <a:t>السياقات</a:t>
            </a:r>
            <a:r>
              <a:rPr lang="ar-LB" sz="1800" i="0" dirty="0">
                <a:latin typeface="Arial" panose="020B0604020202020204" pitchFamily="34" charset="0"/>
                <a:ea typeface="Arial"/>
                <a:cs typeface="Arial" panose="020B0604020202020204" pitchFamily="34" charset="0"/>
                <a:sym typeface="Arial"/>
              </a:rPr>
              <a:t> المختلفة و</a:t>
            </a:r>
            <a:r>
              <a:rPr lang="ar-LB" sz="1800" i="0" u="sng" dirty="0">
                <a:latin typeface="Arial" panose="020B0604020202020204" pitchFamily="34" charset="0"/>
                <a:ea typeface="Arial"/>
                <a:cs typeface="Arial" panose="020B0604020202020204" pitchFamily="34" charset="0"/>
                <a:sym typeface="Arial"/>
              </a:rPr>
              <a:t>الهدف (الأهداف) </a:t>
            </a:r>
            <a:r>
              <a:rPr lang="ar-LB" sz="1800" i="0" dirty="0">
                <a:latin typeface="Arial" panose="020B0604020202020204" pitchFamily="34" charset="0"/>
                <a:ea typeface="Arial"/>
                <a:cs typeface="Arial" panose="020B0604020202020204" pitchFamily="34" charset="0"/>
                <a:sym typeface="Arial"/>
              </a:rPr>
              <a:t>التي نضعها للأنشطة الجماعية (مرتبط ب</a:t>
            </a:r>
            <a:r>
              <a:rPr lang="ar-LB" sz="1800" i="0" u="sng" dirty="0">
                <a:latin typeface="Arial" panose="020B0604020202020204" pitchFamily="34" charset="0"/>
                <a:ea typeface="Arial"/>
                <a:cs typeface="Arial" panose="020B0604020202020204" pitchFamily="34" charset="0"/>
                <a:sym typeface="Arial"/>
              </a:rPr>
              <a:t>الاحتياجات</a:t>
            </a:r>
            <a:r>
              <a:rPr lang="ar-LB" sz="1800" i="0" dirty="0">
                <a:latin typeface="Arial" panose="020B0604020202020204" pitchFamily="34" charset="0"/>
                <a:ea typeface="Arial"/>
                <a:cs typeface="Arial" panose="020B0604020202020204" pitchFamily="34" charset="0"/>
                <a:sym typeface="Arial"/>
              </a:rPr>
              <a:t> المعبر عنها والمحددة)  </a:t>
            </a:r>
          </a:p>
          <a:p>
            <a:pPr marL="0" marR="0" lvl="0" indent="0" algn="r" rtl="1">
              <a:lnSpc>
                <a:spcPct val="100000"/>
              </a:lnSpc>
              <a:spcBef>
                <a:spcPts val="0"/>
              </a:spcBef>
              <a:spcAft>
                <a:spcPts val="0"/>
              </a:spcAft>
              <a:buClr>
                <a:schemeClr val="dk1"/>
              </a:buClr>
              <a:buSzPts val="1200"/>
              <a:buFont typeface="Arial" panose="020B0604020202020204" pitchFamily="34" charset="0"/>
              <a:buNone/>
            </a:pPr>
            <a:r>
              <a:rPr lang="ar-LB" sz="1800" b="0" i="0" u="none" strike="noStrike" baseline="0" dirty="0">
                <a:solidFill>
                  <a:srgbClr val="000000"/>
                </a:solidFill>
                <a:effectLst/>
                <a:latin typeface="Calibri"/>
                <a:cs typeface="Simplified Arabic" panose="02020603050405020304" pitchFamily="18" charset="-78"/>
              </a:rPr>
              <a:t>  على سبيل المثال، يمكن وضع هذه الأنشطة لتحل مؤقتًا محل الأنشطة المدرسية التي يمكن أن تتوقف خلال حالات الطوارئ (لا نسعى إلى الاستدامة على المدى الطويل).</a:t>
            </a:r>
          </a:p>
          <a:p>
            <a:pPr marL="0" marR="0" lvl="0" indent="0" algn="r" rtl="1">
              <a:lnSpc>
                <a:spcPct val="100000"/>
              </a:lnSpc>
              <a:spcBef>
                <a:spcPts val="0"/>
              </a:spcBef>
              <a:spcAft>
                <a:spcPts val="0"/>
              </a:spcAft>
              <a:buClr>
                <a:schemeClr val="dk1"/>
              </a:buClr>
              <a:buSzPts val="1200"/>
              <a:buFont typeface="Arial" panose="020B0604020202020204" pitchFamily="34" charset="0"/>
              <a:buNone/>
            </a:pPr>
            <a:r>
              <a:rPr lang="ar-LB" sz="1800" b="0" i="0" u="none" strike="noStrike" baseline="0" dirty="0">
                <a:solidFill>
                  <a:srgbClr val="000000"/>
                </a:solidFill>
                <a:effectLst/>
                <a:latin typeface="Calibri"/>
                <a:cs typeface="Simplified Arabic" panose="02020603050405020304" pitchFamily="18" charset="-78"/>
              </a:rPr>
              <a:t>أو، إذا أردنا اقتراح أنشطة لدعم الوقاية من زواج الأطفال له (المهارات الحياتية ودعم حماية الطفل)، قد يكون من المثير للاهتمام أن نؤمن استدامتها على المدى الطويل، أو أن تقوم بها جهات فاعلة أخرى. </a:t>
            </a: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يمكن أيضًا للأنشطة الجماعية أن تكون متنقّلة، حيث تيسّرها مجموعة محدّدة من المنشّطين في مواقع مختلفة تتبدّل مداورة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وتُحدَّد المواقع مسبقًا وفقًا لتقييم مدى أمانها وإتاحتها للأطفال من مختلف الأنواع الاجتماعية، والأعمار، والإعاقات، وغير ذلك من أوجه التنوّع ذات الصلة</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ويجب أن نقوم ب</a:t>
            </a:r>
            <a:r>
              <a:rPr lang="ar-SA" sz="1800" dirty="0">
                <a:solidFill>
                  <a:srgbClr val="000000"/>
                </a:solidFill>
                <a:effectLst/>
                <a:ea typeface="Calibri" panose="020F0502020204030204" pitchFamily="34" charset="0"/>
                <a:cs typeface="Simplified Arabic" panose="02020603050405020304" pitchFamily="18" charset="-78"/>
              </a:rPr>
              <a:t>التواصل من أجل تحديد الأطفال الذين قد يكونون مُستبعَدين عمومًا من الأنشطة الجماعية، وتشجيع مشاركتهم فيها</a:t>
            </a:r>
            <a:r>
              <a:rPr lang="ar-SY"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في بعض الأطر، قد يكون الأطفال اللاجئون، أو النازحون داخليًا، أو المهاجرون كثيري التنقّل</a:t>
            </a:r>
            <a:r>
              <a:rPr lang="ar-LB" sz="1800" dirty="0">
                <a:effectLst/>
                <a:ea typeface="Calibri" panose="020F0502020204030204" pitchFamily="34" charset="0"/>
                <a:cs typeface="Simplified Arabic" panose="02020603050405020304" pitchFamily="18" charset="-78"/>
              </a:rPr>
              <a:t>: عندئذ قد تؤمن الأنشطةُ الجماعية </a:t>
            </a:r>
            <a:r>
              <a:rPr lang="ar-SA" sz="1800" dirty="0">
                <a:solidFill>
                  <a:srgbClr val="000000"/>
                </a:solidFill>
                <a:effectLst/>
                <a:latin typeface="Noto Sans Symbols"/>
                <a:ea typeface="Noto Sans Symbols"/>
                <a:cs typeface="Simplified Arabic" panose="02020603050405020304" pitchFamily="18" charset="-78"/>
              </a:rPr>
              <a:t>المأوى والإقامة المؤقّتَيْن على الأمد القصير؛ ومعلومات عن الخدمات المتوفرة في الموقع؛ والاتّصال بشبكة اﻻنترنت؛ والإسعافات الأوّلية النفسية الأساسية</a:t>
            </a:r>
            <a:r>
              <a:rPr lang="ar-LB" sz="1800" dirty="0">
                <a:solidFill>
                  <a:srgbClr val="000000"/>
                </a:solidFill>
                <a:effectLst/>
                <a:latin typeface="Noto Sans Symbols"/>
                <a:ea typeface="Noto Sans Symbols"/>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a:t>
            </a:r>
            <a:r>
              <a:rPr lang="ar-LB" sz="1800" b="1" i="0" dirty="0">
                <a:latin typeface="Arial"/>
                <a:ea typeface="Arial"/>
                <a:cs typeface="Arial"/>
                <a:sym typeface="Arial"/>
              </a:rPr>
              <a:t>اللاجئون</a:t>
            </a:r>
            <a:r>
              <a:rPr lang="ar-LB" sz="1800" i="0" dirty="0">
                <a:latin typeface="Arial"/>
                <a:ea typeface="Arial"/>
                <a:cs typeface="Arial"/>
                <a:sym typeface="Arial"/>
              </a:rPr>
              <a:t>]</a:t>
            </a:r>
            <a:r>
              <a:rPr lang="ar-SA" sz="1800" dirty="0">
                <a:solidFill>
                  <a:srgbClr val="000000"/>
                </a:solidFill>
                <a:effectLst/>
                <a:latin typeface="Noto Sans Symbols"/>
                <a:ea typeface="Noto Sans Symbols"/>
                <a:cs typeface="Simplified Arabic" panose="02020603050405020304" pitchFamily="18" charset="-78"/>
              </a:rPr>
              <a:t>. </a:t>
            </a:r>
            <a:endParaRPr lang="ar-LB" sz="1800" dirty="0">
              <a:solidFill>
                <a:srgbClr val="000000"/>
              </a:solidFill>
              <a:effectLst/>
              <a:latin typeface="Noto Sans Symbols"/>
              <a:ea typeface="Noto Sans Symbols"/>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effectLst/>
                <a:latin typeface="Noto Sans Symbols"/>
                <a:ea typeface="Noto Sans Symbols"/>
                <a:cs typeface="Noto Sans Symbols"/>
              </a:rPr>
              <a:t>يجب ان نحدد ما هو متوفر من </a:t>
            </a:r>
            <a:r>
              <a:rPr lang="ar-SA" sz="1800" dirty="0">
                <a:solidFill>
                  <a:srgbClr val="000000"/>
                </a:solidFill>
                <a:effectLst/>
                <a:latin typeface="Noto Sans Symbols"/>
                <a:ea typeface="Noto Sans Symbols"/>
                <a:cs typeface="Simplified Arabic" panose="02020603050405020304" pitchFamily="18" charset="-78"/>
              </a:rPr>
              <a:t>مواد ترفيهية آمنة، ومحلّية، وملائمة ثقافيًا، وذات أثر بيئي منخفض</a:t>
            </a:r>
            <a:r>
              <a:rPr lang="ar-SY" sz="1800" dirty="0">
                <a:solidFill>
                  <a:srgbClr val="000000"/>
                </a:solidFill>
                <a:effectLst/>
                <a:latin typeface="Noto Sans Symbols"/>
                <a:ea typeface="Noto Sans Symbols"/>
                <a:cs typeface="Simplified Arabic" panose="02020603050405020304" pitchFamily="18" charset="-78"/>
              </a:rPr>
              <a:t>.</a:t>
            </a:r>
            <a:endParaRPr lang="en-US" sz="1800" dirty="0">
              <a:effectLst/>
              <a:latin typeface="Noto Sans Symbols"/>
              <a:ea typeface="Noto Sans Symbols"/>
              <a:cs typeface="Noto Sans Symbols"/>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effectLst/>
                <a:latin typeface="Noto Sans Symbols"/>
                <a:ea typeface="Noto Sans Symbols"/>
                <a:cs typeface="Noto Sans Symbols"/>
              </a:rPr>
              <a:t>ينبغي أن يتضمن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نظام </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رصد و</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تقييم المشاركة المُجدِية للأطفال، والعائلات، والمجتمعات المحلّية</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effectLst/>
                <a:latin typeface="Noto Sans Symbols"/>
                <a:ea typeface="Noto Sans Symbols"/>
                <a:cs typeface="Noto Sans Symbols"/>
              </a:rPr>
              <a:t>ينبغي ل</a:t>
            </a:r>
            <a:r>
              <a:rPr lang="ar-SA" sz="1800" dirty="0">
                <a:solidFill>
                  <a:srgbClr val="000000"/>
                </a:solidFill>
                <a:effectLst/>
                <a:ea typeface="Calibri" panose="020F0502020204030204" pitchFamily="34" charset="0"/>
                <a:cs typeface="Simplified Arabic" panose="02020603050405020304" pitchFamily="18" charset="-78"/>
              </a:rPr>
              <a:t>برنامج أنشطة</a:t>
            </a:r>
            <a:r>
              <a:rPr lang="ar-LB" sz="1800" dirty="0">
                <a:solidFill>
                  <a:srgbClr val="000000"/>
                </a:solidFill>
                <a:effectLst/>
                <a:ea typeface="Calibri" panose="020F0502020204030204" pitchFamily="34" charset="0"/>
                <a:cs typeface="Simplified Arabic" panose="02020603050405020304" pitchFamily="18" charset="-78"/>
              </a:rPr>
              <a:t> أن يكون كما يلي</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يتميز بالشمول؛ </a:t>
            </a:r>
            <a:r>
              <a:rPr lang="ar-SY"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يمكن الوصول إليه؛ ومصمّم خصيصًا لاحتياجاتهم وتفضيلاتهم؛ ويعزز المهارات؛ </a:t>
            </a:r>
            <a:r>
              <a:rPr lang="ar-SY"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يبني المرونة؛ ويتوافق مع التعليم أو الخدمات الأساسية الأخرى</a:t>
            </a:r>
            <a:r>
              <a:rPr lang="ar-LB" sz="1800" dirty="0">
                <a:solidFill>
                  <a:srgbClr val="000000"/>
                </a:solidFill>
                <a:effectLst/>
                <a:ea typeface="Calibri" panose="020F0502020204030204" pitchFamily="34" charset="0"/>
                <a:cs typeface="Simplified Arabic" panose="02020603050405020304" pitchFamily="18" charset="-78"/>
              </a:rPr>
              <a:t> من أجل </a:t>
            </a:r>
            <a:r>
              <a:rPr lang="ar-SA" sz="1800" dirty="0">
                <a:solidFill>
                  <a:srgbClr val="000000"/>
                </a:solidFill>
                <a:effectLst/>
                <a:ea typeface="Calibri" panose="020F0502020204030204" pitchFamily="34" charset="0"/>
                <a:cs typeface="Simplified Arabic" panose="02020603050405020304" pitchFamily="18" charset="-78"/>
              </a:rPr>
              <a:t>إشراك الأطفال من مختلف الأنواع الاجتماعية، والأعمار، الإعاقات، وغير ذلك من عوامل التنوّع ذات الصلة، إشراكًا كاملاً، </a:t>
            </a:r>
            <a:r>
              <a:rPr lang="ar-LB" sz="1800" dirty="0">
                <a:solidFill>
                  <a:srgbClr val="000000"/>
                </a:solidFill>
                <a:effectLst/>
                <a:ea typeface="Calibri" panose="020F0502020204030204" pitchFamily="34" charset="0"/>
                <a:cs typeface="Simplified Arabic" panose="02020603050405020304" pitchFamily="18" charset="-78"/>
              </a:rPr>
              <a:t>وتقليل العوائق التي تعرقل إمكانية الوصول. </a:t>
            </a:r>
            <a:r>
              <a:rPr lang="ar-SA" sz="1800" dirty="0">
                <a:effectLst/>
                <a:ea typeface="Calibri" panose="020F0502020204030204" pitchFamily="34" charset="0"/>
                <a:cs typeface="Simplified Arabic" panose="02020603050405020304" pitchFamily="18" charset="-78"/>
              </a:rPr>
              <a:t>توفير مساحات/أوقات منفصلة وأنشطة مصمّمة خصيصًا ل</a:t>
            </a:r>
            <a:r>
              <a:rPr lang="ar-LB" sz="1800" dirty="0">
                <a:effectLst/>
                <a:ea typeface="Calibri" panose="020F0502020204030204" pitchFamily="34" charset="0"/>
                <a:cs typeface="Simplified Arabic" panose="02020603050405020304" pitchFamily="18" charset="-78"/>
              </a:rPr>
              <a:t>كل فئة عمرية من ا</a:t>
            </a:r>
            <a:r>
              <a:rPr lang="ar-SA" sz="1800" dirty="0">
                <a:effectLst/>
                <a:ea typeface="Calibri" panose="020F0502020204030204" pitchFamily="34" charset="0"/>
                <a:cs typeface="Simplified Arabic" panose="02020603050405020304" pitchFamily="18" charset="-78"/>
              </a:rPr>
              <a:t>لأطفال</a:t>
            </a:r>
            <a:r>
              <a:rPr lang="ar-LB" sz="1800" dirty="0">
                <a:effectLst/>
                <a:ea typeface="Calibri" panose="020F0502020204030204" pitchFamily="34" charset="0"/>
                <a:cs typeface="Simplified Arabic" panose="02020603050405020304" pitchFamily="18" charset="-78"/>
              </a:rPr>
              <a:t>، مع أخذ احتياجاتهم المحددة في الاعتبار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رمزا </a:t>
            </a:r>
            <a:r>
              <a:rPr lang="ar-LB" sz="1800" b="1" i="0" dirty="0">
                <a:latin typeface="Arial"/>
                <a:ea typeface="Arial"/>
                <a:cs typeface="Arial"/>
                <a:sym typeface="Arial"/>
              </a:rPr>
              <a:t>المراهقون وتنمية الطفولة المبكرة</a:t>
            </a:r>
            <a:r>
              <a:rPr lang="ar-LB" sz="1800" i="0" dirty="0">
                <a:latin typeface="Arial"/>
                <a:ea typeface="Arial"/>
                <a:cs typeface="Arial"/>
                <a:sym typeface="Arial"/>
              </a:rPr>
              <a:t>]</a:t>
            </a: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solidFill>
                  <a:srgbClr val="000000"/>
                </a:solidFill>
                <a:effectLst/>
                <a:ea typeface="Calibri" panose="020F0502020204030204" pitchFamily="34" charset="0"/>
                <a:cs typeface="Simplified Arabic" panose="02020603050405020304" pitchFamily="18" charset="-78"/>
              </a:rPr>
              <a:t>تبرز الحاجة إلى </a:t>
            </a:r>
            <a:r>
              <a:rPr lang="ar-SA" sz="1800" dirty="0">
                <a:solidFill>
                  <a:srgbClr val="000000"/>
                </a:solidFill>
                <a:effectLst/>
                <a:ea typeface="Calibri" panose="020F0502020204030204" pitchFamily="34" charset="0"/>
                <a:cs typeface="Simplified Arabic" panose="02020603050405020304" pitchFamily="18" charset="-78"/>
              </a:rPr>
              <a:t>التعاون مع مجموعة</a:t>
            </a:r>
            <a:r>
              <a:rPr lang="ar-LB" sz="1800" dirty="0">
                <a:solidFill>
                  <a:srgbClr val="000000"/>
                </a:solidFill>
                <a:effectLst/>
                <a:ea typeface="Calibri" panose="020F0502020204030204" pitchFamily="34" charset="0"/>
                <a:cs typeface="Simplified Arabic" panose="02020603050405020304" pitchFamily="18" charset="-78"/>
              </a:rPr>
              <a:t> (مجموعات)</a:t>
            </a:r>
            <a:r>
              <a:rPr lang="ar-SA" sz="1800" dirty="0">
                <a:solidFill>
                  <a:srgbClr val="000000"/>
                </a:solidFill>
                <a:effectLst/>
                <a:ea typeface="Calibri" panose="020F0502020204030204" pitchFamily="34" charset="0"/>
                <a:cs typeface="Simplified Arabic" panose="02020603050405020304" pitchFamily="18" charset="-78"/>
              </a:rPr>
              <a:t> تنسيق حماية الطفل لضمان توفر أحدث المسوحات حول الخدمات ومسارات الإحالة</a:t>
            </a:r>
            <a:r>
              <a:rPr lang="ar-LB" sz="1800" dirty="0">
                <a:solidFill>
                  <a:srgbClr val="000000"/>
                </a:solidFill>
                <a:effectLst/>
                <a:ea typeface="Calibri" panose="020F0502020204030204" pitchFamily="34" charset="0"/>
                <a:cs typeface="Simplified Arabic" panose="02020603050405020304" pitchFamily="18" charset="-78"/>
              </a:rPr>
              <a:t>، بطريقة متاحة وصديقة للطفل.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a:t>
            </a:r>
            <a:r>
              <a:rPr lang="ar-LB" sz="1800" b="1" i="0" dirty="0">
                <a:latin typeface="Arial"/>
                <a:ea typeface="Arial"/>
                <a:cs typeface="Arial"/>
                <a:sym typeface="Arial"/>
              </a:rPr>
              <a:t>إدارة الحالات</a:t>
            </a:r>
            <a:r>
              <a:rPr lang="ar-LB" sz="1800" i="0" dirty="0">
                <a:latin typeface="Arial"/>
                <a:ea typeface="Arial"/>
                <a:cs typeface="Arial"/>
                <a:sym typeface="Arial"/>
              </a:rPr>
              <a:t>]</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855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15</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D22B3660-5BC3-04CF-E4D9-5CA9DFE167CB}"/>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93859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32657"/>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882865" y="385632"/>
            <a:ext cx="9373244"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15</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r" rtl="1"/>
            <a:r>
              <a:rPr lang="ar-LB" dirty="0"/>
              <a:t>الاستراتيجيات والنُهُج والتدخلات الأساسية</a:t>
            </a:r>
          </a:p>
          <a:p>
            <a:pPr algn="r" rtl="1"/>
            <a:r>
              <a:rPr lang="ar-LB" dirty="0"/>
              <a:t>الوقاية من والاستجابة لمخاطر حماية الطفل </a:t>
            </a:r>
          </a:p>
          <a:p>
            <a:endParaRPr lang="en-US" dirty="0"/>
          </a:p>
          <a:p>
            <a:pPr marL="342900" lvl="1" indent="-342900" algn="r" rtl="1">
              <a:buFont typeface="Arial" panose="020B0604020202020204" pitchFamily="34" charset="0"/>
              <a:buChar char="•"/>
            </a:pPr>
            <a:r>
              <a:rPr lang="ar-LB" sz="2800" dirty="0"/>
              <a:t>أنشطة قائمة على المجموعة ومخطط لها</a:t>
            </a:r>
          </a:p>
          <a:p>
            <a:pPr marL="342900" lvl="1" indent="-342900" algn="r" rtl="1">
              <a:buFont typeface="Arial" panose="020B0604020202020204" pitchFamily="34" charset="0"/>
              <a:buChar char="•"/>
            </a:pPr>
            <a:r>
              <a:rPr lang="ar-LB" sz="2800" dirty="0"/>
              <a:t>نُهُج </a:t>
            </a:r>
            <a:r>
              <a:rPr lang="ar-SA" sz="2800" dirty="0">
                <a:solidFill>
                  <a:srgbClr val="000000"/>
                </a:solidFill>
                <a:ea typeface="Calibri" panose="020F0502020204030204" pitchFamily="34" charset="0"/>
                <a:cs typeface="Simplified Arabic" panose="02020603050405020304" pitchFamily="18" charset="-78"/>
              </a:rPr>
              <a:t>آمنة، وشاملة، وملائمة للسياق وللأعمار</a:t>
            </a:r>
            <a:r>
              <a:rPr lang="ar-LB" sz="2800" dirty="0">
                <a:solidFill>
                  <a:srgbClr val="000000"/>
                </a:solidFill>
                <a:ea typeface="Calibri" panose="020F0502020204030204" pitchFamily="34" charset="0"/>
                <a:cs typeface="Simplified Arabic" panose="02020603050405020304" pitchFamily="18" charset="-78"/>
              </a:rPr>
              <a:t> تعزز الحماية</a:t>
            </a:r>
          </a:p>
          <a:p>
            <a:pPr marL="342900" lvl="1" indent="-342900" algn="r" rtl="1">
              <a:buFont typeface="Arial" panose="020B0604020202020204" pitchFamily="34" charset="0"/>
              <a:buChar char="•"/>
            </a:pPr>
            <a:endParaRPr lang="ar-LB" sz="2800" dirty="0"/>
          </a:p>
          <a:p>
            <a:pPr marL="342900" lvl="1" indent="-342900" algn="r" rtl="1">
              <a:buFont typeface="Arial" panose="020B0604020202020204" pitchFamily="34" charset="0"/>
              <a:buChar char="•"/>
            </a:pPr>
            <a:r>
              <a:rPr lang="ar-LB" sz="2800" dirty="0"/>
              <a:t>أهداف واقعية قابلة للقياس</a:t>
            </a:r>
            <a:endParaRPr lang="en-US" dirty="0">
              <a:solidFill>
                <a:schemeClr val="bg2"/>
              </a:solidFill>
              <a:latin typeface="Helvetica Neue" panose="020B0604020202020204" charset="0"/>
            </a:endParaRPr>
          </a:p>
        </p:txBody>
      </p:sp>
      <p:pic>
        <p:nvPicPr>
          <p:cNvPr id="10" name="Picture 6">
            <a:extLst>
              <a:ext uri="{FF2B5EF4-FFF2-40B4-BE49-F238E27FC236}">
                <a16:creationId xmlns:a16="http://schemas.microsoft.com/office/drawing/2014/main" id="{0B3CB10F-3EA7-4E64-9D1E-45DAD9D02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330" y="4726329"/>
            <a:ext cx="1005812" cy="100581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864BBB6E-369A-4EC9-A990-D8BE915C6976}"/>
              </a:ext>
            </a:extLst>
          </p:cNvPr>
          <p:cNvPicPr>
            <a:picLocks noChangeAspect="1"/>
          </p:cNvPicPr>
          <p:nvPr/>
        </p:nvPicPr>
        <p:blipFill>
          <a:blip r:embed="rId4"/>
          <a:stretch>
            <a:fillRect/>
          </a:stretch>
        </p:blipFill>
        <p:spPr>
          <a:xfrm>
            <a:off x="5404438" y="4595601"/>
            <a:ext cx="1175731" cy="1136540"/>
          </a:xfrm>
          <a:prstGeom prst="rect">
            <a:avLst/>
          </a:prstGeom>
        </p:spPr>
      </p:pic>
      <p:sp>
        <p:nvSpPr>
          <p:cNvPr id="12" name="ZoneTexte 11">
            <a:extLst>
              <a:ext uri="{FF2B5EF4-FFF2-40B4-BE49-F238E27FC236}">
                <a16:creationId xmlns:a16="http://schemas.microsoft.com/office/drawing/2014/main" id="{9A8E890E-890D-4514-9EBC-3387FE96FB2C}"/>
              </a:ext>
            </a:extLst>
          </p:cNvPr>
          <p:cNvSpPr txBox="1"/>
          <p:nvPr/>
        </p:nvSpPr>
        <p:spPr>
          <a:xfrm>
            <a:off x="6610052" y="5803445"/>
            <a:ext cx="4322432" cy="830997"/>
          </a:xfrm>
          <a:prstGeom prst="rect">
            <a:avLst/>
          </a:prstGeom>
          <a:noFill/>
        </p:spPr>
        <p:txBody>
          <a:bodyPr wrap="square">
            <a:spAutoFit/>
          </a:bodyPr>
          <a:lstStyle/>
          <a:p>
            <a:pPr algn="r" rtl="1"/>
            <a:r>
              <a:rPr lang="ar-LB" sz="2400" dirty="0">
                <a:latin typeface="Ink Free" panose="03080402000500000000" pitchFamily="66" charset="0"/>
              </a:rPr>
              <a:t>هل يمكنكم إعطاء أمثلة عن الأنشطة الجماعية؟</a:t>
            </a:r>
          </a:p>
        </p:txBody>
      </p:sp>
      <p:grpSp>
        <p:nvGrpSpPr>
          <p:cNvPr id="13" name="Groupe 12">
            <a:extLst>
              <a:ext uri="{FF2B5EF4-FFF2-40B4-BE49-F238E27FC236}">
                <a16:creationId xmlns:a16="http://schemas.microsoft.com/office/drawing/2014/main" id="{F78BD5A3-7C95-4B7B-B950-68131481C4AA}"/>
              </a:ext>
            </a:extLst>
          </p:cNvPr>
          <p:cNvGrpSpPr/>
          <p:nvPr/>
        </p:nvGrpSpPr>
        <p:grpSpPr>
          <a:xfrm rot="1415781">
            <a:off x="11045341" y="5664942"/>
            <a:ext cx="979340" cy="1040548"/>
            <a:chOff x="10883591" y="5571442"/>
            <a:chExt cx="979340" cy="1040548"/>
          </a:xfrm>
        </p:grpSpPr>
        <p:pic>
          <p:nvPicPr>
            <p:cNvPr id="14" name="Image 13">
              <a:extLst>
                <a:ext uri="{FF2B5EF4-FFF2-40B4-BE49-F238E27FC236}">
                  <a16:creationId xmlns:a16="http://schemas.microsoft.com/office/drawing/2014/main" id="{5E07854F-8427-4ED9-8E87-636A7990140B}"/>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15" name="Graphique 14" descr="Point d’interrogation">
              <a:extLst>
                <a:ext uri="{FF2B5EF4-FFF2-40B4-BE49-F238E27FC236}">
                  <a16:creationId xmlns:a16="http://schemas.microsoft.com/office/drawing/2014/main" id="{4E6DD14E-3CA3-4692-8A41-8D01F2699E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400348" y="334803"/>
            <a:ext cx="6076521" cy="2749207"/>
          </a:xfrm>
        </p:spPr>
        <p:txBody>
          <a:bodyPr>
            <a:normAutofit/>
          </a:bodyPr>
          <a:lstStyle/>
          <a:p>
            <a:pPr marL="50800" indent="0" algn="ctr" rtl="1">
              <a:buNone/>
            </a:pPr>
            <a:r>
              <a:rPr lang="ar-LB" sz="3200" dirty="0">
                <a:solidFill>
                  <a:schemeClr val="bg2"/>
                </a:solidFill>
              </a:rPr>
              <a:t>المعيار 15:</a:t>
            </a:r>
          </a:p>
          <a:p>
            <a:pPr marL="50800" indent="0" algn="ctr" rtl="1">
              <a:buNone/>
            </a:pPr>
            <a:r>
              <a:rPr lang="ar-LB" sz="1600" dirty="0">
                <a:latin typeface="Arial" panose="020B0604020202020204" pitchFamily="34" charset="0"/>
                <a:cs typeface="Arial" panose="020B0604020202020204" pitchFamily="34" charset="0"/>
                <a:sym typeface="Arial"/>
              </a:rPr>
              <a:t>"</a:t>
            </a:r>
            <a:r>
              <a:rPr lang="ar-SA" sz="24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يتمّ دعم الأطفال من خلال الوصول إلى أنشطة جماعية مخطّطة (أ) تعمل على تعزيز الحماية، والرفاه، والتعلّم و(ب</a:t>
            </a:r>
            <a:r>
              <a:rPr lang="ar-SY" sz="24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a:t>
            </a:r>
            <a:r>
              <a:rPr lang="ar-SA" sz="24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وتُقدَّم بنُهُج آمنة، وشاملة، وملائمة للسياق وللأعمار.</a:t>
            </a:r>
            <a:r>
              <a:rPr lang="ar-LB" sz="24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a:t>
            </a:r>
            <a:endParaRPr lang="ar-LB" sz="2400" dirty="0">
              <a:solidFill>
                <a:schemeClr val="bg2"/>
              </a:solidFill>
            </a:endParaRPr>
          </a:p>
        </p:txBody>
      </p:sp>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610052" y="2144067"/>
            <a:ext cx="5181600" cy="3144807"/>
          </a:xfrm>
        </p:spPr>
        <p:txBody>
          <a:bodyPr>
            <a:normAutofit/>
          </a:bodyPr>
          <a:lstStyle/>
          <a:p>
            <a:pPr algn="r" rtl="1"/>
            <a:r>
              <a:rPr lang="ar-LB" dirty="0"/>
              <a:t>مبادرات مستدامة يقودها المجتمع المحلي</a:t>
            </a:r>
          </a:p>
          <a:p>
            <a:pPr algn="r" rtl="1"/>
            <a:r>
              <a:rPr lang="ar-LB" dirty="0"/>
              <a:t>تقييم الاحتياجات</a:t>
            </a:r>
          </a:p>
          <a:p>
            <a:pPr algn="r" rtl="1"/>
            <a:r>
              <a:rPr lang="ar-LB" dirty="0"/>
              <a:t>التشاور والمشاركة</a:t>
            </a:r>
          </a:p>
          <a:p>
            <a:pPr algn="r" rtl="1"/>
            <a:r>
              <a:rPr lang="ar-LB" dirty="0"/>
              <a:t>إمكانية العمل في جميع القطاعات</a:t>
            </a:r>
          </a:p>
        </p:txBody>
      </p:sp>
      <p:sp>
        <p:nvSpPr>
          <p:cNvPr id="6" name="ZoneTexte 5">
            <a:extLst>
              <a:ext uri="{FF2B5EF4-FFF2-40B4-BE49-F238E27FC236}">
                <a16:creationId xmlns:a16="http://schemas.microsoft.com/office/drawing/2014/main" id="{593FA6E0-84D7-436B-A8FF-B25624E5E18E}"/>
              </a:ext>
            </a:extLst>
          </p:cNvPr>
          <p:cNvSpPr txBox="1"/>
          <p:nvPr/>
        </p:nvSpPr>
        <p:spPr>
          <a:xfrm>
            <a:off x="6552900" y="5769717"/>
            <a:ext cx="4322432" cy="461665"/>
          </a:xfrm>
          <a:prstGeom prst="rect">
            <a:avLst/>
          </a:prstGeom>
          <a:noFill/>
        </p:spPr>
        <p:txBody>
          <a:bodyPr wrap="square">
            <a:spAutoFit/>
          </a:bodyPr>
          <a:lstStyle/>
          <a:p>
            <a:pPr algn="r"/>
            <a:r>
              <a:rPr lang="ar-LB" sz="2400" dirty="0">
                <a:latin typeface="Calibri"/>
                <a:cs typeface="Simplified Arabic" panose="02020603050405020304" pitchFamily="18" charset="-78"/>
              </a:rPr>
              <a:t>ماذا عن استدامة الأنشطة الجماعية؟</a:t>
            </a:r>
            <a:endParaRPr lang="en-US" sz="2400" dirty="0">
              <a:latin typeface="Ink Free" panose="03080402000500000000" pitchFamily="66" charset="0"/>
            </a:endParaRPr>
          </a:p>
        </p:txBody>
      </p:sp>
      <p:grpSp>
        <p:nvGrpSpPr>
          <p:cNvPr id="7" name="Groupe 6">
            <a:extLst>
              <a:ext uri="{FF2B5EF4-FFF2-40B4-BE49-F238E27FC236}">
                <a16:creationId xmlns:a16="http://schemas.microsoft.com/office/drawing/2014/main" id="{0DFF0C30-EB97-4616-B309-843EC673BB67}"/>
              </a:ext>
            </a:extLst>
          </p:cNvPr>
          <p:cNvGrpSpPr/>
          <p:nvPr/>
        </p:nvGrpSpPr>
        <p:grpSpPr>
          <a:xfrm rot="1415781">
            <a:off x="11045341" y="5664942"/>
            <a:ext cx="979340" cy="1040548"/>
            <a:chOff x="10883591" y="5571442"/>
            <a:chExt cx="979340" cy="1040548"/>
          </a:xfrm>
        </p:grpSpPr>
        <p:pic>
          <p:nvPicPr>
            <p:cNvPr id="8" name="Image 7">
              <a:extLst>
                <a:ext uri="{FF2B5EF4-FFF2-40B4-BE49-F238E27FC236}">
                  <a16:creationId xmlns:a16="http://schemas.microsoft.com/office/drawing/2014/main" id="{1D8E5EA5-DC2B-43BB-9FC4-7018375E4F9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9" name="Graphique 8" descr="Point d’interrogation">
              <a:extLst>
                <a:ext uri="{FF2B5EF4-FFF2-40B4-BE49-F238E27FC236}">
                  <a16:creationId xmlns:a16="http://schemas.microsoft.com/office/drawing/2014/main" id="{A53A3D2E-1133-4936-AB2A-A170A2CD5A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Picture 11">
            <a:extLst>
              <a:ext uri="{FF2B5EF4-FFF2-40B4-BE49-F238E27FC236}">
                <a16:creationId xmlns:a16="http://schemas.microsoft.com/office/drawing/2014/main" id="{2DEEE4F5-3619-4D6A-8359-528B14E5C9A6}"/>
              </a:ext>
            </a:extLst>
          </p:cNvPr>
          <p:cNvPicPr>
            <a:picLocks noChangeAspect="1"/>
          </p:cNvPicPr>
          <p:nvPr/>
        </p:nvPicPr>
        <p:blipFill>
          <a:blip r:embed="rId6"/>
          <a:srcRect/>
          <a:stretch/>
        </p:blipFill>
        <p:spPr>
          <a:xfrm>
            <a:off x="2196129" y="3282833"/>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9C232-81FE-4A59-AC71-E1FEC0168DAA}"/>
              </a:ext>
            </a:extLst>
          </p:cNvPr>
          <p:cNvSpPr>
            <a:spLocks noGrp="1"/>
          </p:cNvSpPr>
          <p:nvPr>
            <p:ph type="title"/>
          </p:nvPr>
        </p:nvSpPr>
        <p:spPr/>
        <p:txBody>
          <a:bodyPr/>
          <a:lstStyle/>
          <a:p>
            <a:pPr algn="r" rtl="1"/>
            <a:r>
              <a:rPr lang="ar-LB" dirty="0"/>
              <a:t>اعتبارات للأنشطة الجماعية</a:t>
            </a:r>
            <a:endParaRPr lang="fr-FR" dirty="0"/>
          </a:p>
        </p:txBody>
      </p:sp>
      <p:sp>
        <p:nvSpPr>
          <p:cNvPr id="3" name="Espace réservé du contenu 2">
            <a:extLst>
              <a:ext uri="{FF2B5EF4-FFF2-40B4-BE49-F238E27FC236}">
                <a16:creationId xmlns:a16="http://schemas.microsoft.com/office/drawing/2014/main" id="{199EBDC2-96A7-467B-9FDF-F5D1159A0D6A}"/>
              </a:ext>
            </a:extLst>
          </p:cNvPr>
          <p:cNvSpPr>
            <a:spLocks noGrp="1"/>
          </p:cNvSpPr>
          <p:nvPr>
            <p:ph sz="half" idx="1"/>
          </p:nvPr>
        </p:nvSpPr>
        <p:spPr>
          <a:xfrm>
            <a:off x="838200" y="2193914"/>
            <a:ext cx="5181600" cy="4351338"/>
          </a:xfrm>
        </p:spPr>
        <p:txBody>
          <a:bodyPr>
            <a:normAutofit/>
          </a:bodyPr>
          <a:lstStyle/>
          <a:p>
            <a:pPr algn="r" rtl="1"/>
            <a:r>
              <a:rPr lang="ar-LB" dirty="0"/>
              <a:t>التنقل والتواصل</a:t>
            </a:r>
          </a:p>
          <a:p>
            <a:pPr algn="r" rtl="1"/>
            <a:r>
              <a:rPr lang="ar-LB" dirty="0"/>
              <a:t>مواد ترفيهية ملائمة ثقافيًا</a:t>
            </a:r>
          </a:p>
          <a:p>
            <a:pPr algn="r" rtl="1"/>
            <a:r>
              <a:rPr lang="ar-LB" dirty="0"/>
              <a:t>برنامج الأنشطة</a:t>
            </a:r>
          </a:p>
          <a:p>
            <a:pPr algn="r" rtl="1"/>
            <a:r>
              <a:rPr lang="ar-LB" dirty="0"/>
              <a:t>نظام الرصد والتقييم</a:t>
            </a:r>
          </a:p>
          <a:p>
            <a:pPr algn="r" rtl="1"/>
            <a:r>
              <a:rPr lang="ar-LB" dirty="0"/>
              <a:t>مسوحات حول الخدمات ومسارات الإحالة</a:t>
            </a:r>
          </a:p>
          <a:p>
            <a:pPr algn="r" rtl="1"/>
            <a:endParaRPr lang="ar-LB" dirty="0"/>
          </a:p>
          <a:p>
            <a:pPr algn="l"/>
            <a:endParaRPr lang="fr-FR" dirty="0"/>
          </a:p>
        </p:txBody>
      </p:sp>
      <p:pic>
        <p:nvPicPr>
          <p:cNvPr id="12" name="Espace réservé du contenu 11">
            <a:extLst>
              <a:ext uri="{FF2B5EF4-FFF2-40B4-BE49-F238E27FC236}">
                <a16:creationId xmlns:a16="http://schemas.microsoft.com/office/drawing/2014/main" id="{60C5CF17-91D6-47A4-A16C-F61D51671A23}"/>
              </a:ext>
            </a:extLst>
          </p:cNvPr>
          <p:cNvPicPr>
            <a:picLocks noGrp="1" noChangeAspect="1"/>
          </p:cNvPicPr>
          <p:nvPr>
            <p:ph sz="half" idx="2"/>
          </p:nvPr>
        </p:nvPicPr>
        <p:blipFill>
          <a:blip r:embed="rId3"/>
          <a:stretch>
            <a:fillRect/>
          </a:stretch>
        </p:blipFill>
        <p:spPr>
          <a:xfrm>
            <a:off x="6521823" y="2609442"/>
            <a:ext cx="5181600" cy="3458416"/>
          </a:xfrm>
        </p:spPr>
      </p:pic>
      <p:pic>
        <p:nvPicPr>
          <p:cNvPr id="6" name="Image 5">
            <a:extLst>
              <a:ext uri="{FF2B5EF4-FFF2-40B4-BE49-F238E27FC236}">
                <a16:creationId xmlns:a16="http://schemas.microsoft.com/office/drawing/2014/main" id="{A34B80C9-A4D3-473E-9E17-1981333E6EA8}"/>
              </a:ext>
            </a:extLst>
          </p:cNvPr>
          <p:cNvPicPr>
            <a:picLocks noChangeAspect="1"/>
          </p:cNvPicPr>
          <p:nvPr/>
        </p:nvPicPr>
        <p:blipFill>
          <a:blip r:embed="rId4"/>
          <a:stretch>
            <a:fillRect/>
          </a:stretch>
        </p:blipFill>
        <p:spPr>
          <a:xfrm>
            <a:off x="788091" y="4504196"/>
            <a:ext cx="748397" cy="840665"/>
          </a:xfrm>
          <a:prstGeom prst="rect">
            <a:avLst/>
          </a:prstGeom>
        </p:spPr>
      </p:pic>
      <p:pic>
        <p:nvPicPr>
          <p:cNvPr id="8" name="Image 7">
            <a:extLst>
              <a:ext uri="{FF2B5EF4-FFF2-40B4-BE49-F238E27FC236}">
                <a16:creationId xmlns:a16="http://schemas.microsoft.com/office/drawing/2014/main" id="{64B9BDA1-7B59-4D72-85D9-9E3B522001B6}"/>
              </a:ext>
            </a:extLst>
          </p:cNvPr>
          <p:cNvPicPr>
            <a:picLocks noChangeAspect="1"/>
          </p:cNvPicPr>
          <p:nvPr/>
        </p:nvPicPr>
        <p:blipFill>
          <a:blip r:embed="rId5"/>
          <a:stretch>
            <a:fillRect/>
          </a:stretch>
        </p:blipFill>
        <p:spPr>
          <a:xfrm>
            <a:off x="788091" y="2794185"/>
            <a:ext cx="915253" cy="1627118"/>
          </a:xfrm>
          <a:prstGeom prst="rect">
            <a:avLst/>
          </a:prstGeom>
        </p:spPr>
      </p:pic>
      <p:pic>
        <p:nvPicPr>
          <p:cNvPr id="10" name="Image 9">
            <a:extLst>
              <a:ext uri="{FF2B5EF4-FFF2-40B4-BE49-F238E27FC236}">
                <a16:creationId xmlns:a16="http://schemas.microsoft.com/office/drawing/2014/main" id="{FB5CA05C-3580-4E05-96EB-7399BF67FFBD}"/>
              </a:ext>
            </a:extLst>
          </p:cNvPr>
          <p:cNvPicPr>
            <a:picLocks noChangeAspect="1"/>
          </p:cNvPicPr>
          <p:nvPr/>
        </p:nvPicPr>
        <p:blipFill>
          <a:blip r:embed="rId6"/>
          <a:stretch>
            <a:fillRect/>
          </a:stretch>
        </p:blipFill>
        <p:spPr>
          <a:xfrm>
            <a:off x="838200" y="2003455"/>
            <a:ext cx="865144" cy="797730"/>
          </a:xfrm>
          <a:prstGeom prst="rect">
            <a:avLst/>
          </a:prstGeom>
        </p:spPr>
      </p:pic>
    </p:spTree>
    <p:extLst>
      <p:ext uri="{BB962C8B-B14F-4D97-AF65-F5344CB8AC3E}">
        <p14:creationId xmlns:p14="http://schemas.microsoft.com/office/powerpoint/2010/main" val="20256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270272" y="147914"/>
            <a:ext cx="39237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15</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15</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15</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2869</Words>
  <Application>Microsoft Macintosh PowerPoint</Application>
  <PresentationFormat>Panorámica</PresentationFormat>
  <Paragraphs>190</Paragraphs>
  <Slides>8</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Calibri</vt:lpstr>
      <vt:lpstr>Helvetica Neue</vt:lpstr>
      <vt:lpstr>Ink Free</vt:lpstr>
      <vt:lpstr>Office Theme</vt:lpstr>
      <vt:lpstr>المعايير الدنيا لحماية الطفل في العمل الإنساني  CPMS</vt:lpstr>
      <vt:lpstr>الهدف من المعايير </vt:lpstr>
      <vt:lpstr>Presentación de PowerPoint</vt:lpstr>
      <vt:lpstr>مقدمة عامة عن المعيار 15</vt:lpstr>
      <vt:lpstr>Presentación de PowerPoint</vt:lpstr>
      <vt:lpstr>اعتبارات للأنشطة الجماعية</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172</cp:revision>
  <dcterms:created xsi:type="dcterms:W3CDTF">2017-12-20T18:51:03Z</dcterms:created>
  <dcterms:modified xsi:type="dcterms:W3CDTF">2023-01-17T15:31:50Z</dcterms:modified>
</cp:coreProperties>
</file>