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91" r:id="rId2"/>
    <p:sldId id="296" r:id="rId3"/>
    <p:sldId id="293" r:id="rId4"/>
    <p:sldId id="288" r:id="rId5"/>
    <p:sldId id="261" r:id="rId6"/>
    <p:sldId id="290" r:id="rId7"/>
    <p:sldId id="294" r:id="rId8"/>
    <p:sldId id="297"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50602" autoAdjust="0"/>
  </p:normalViewPr>
  <p:slideViewPr>
    <p:cSldViewPr snapToGrid="0">
      <p:cViewPr varScale="1">
        <p:scale>
          <a:sx n="40" d="100"/>
          <a:sy n="40" d="100"/>
        </p:scale>
        <p:origin x="1480" y="3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fr/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14</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87812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fait partie du pilier 3 des SMPE, qui est axé sur les Standards qui visent à renforcer des stratégies, approches et interventions adaptées pour prévenir les risques liés à la protection de l’enfance présentés dans le </a:t>
            </a:r>
            <a:r>
              <a:rPr lang="fr-FR" sz="12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pilier 2</a:t>
            </a:r>
            <a:r>
              <a:rPr lang="fr-FR" sz="1200" dirty="0">
                <a:effectLst/>
                <a:latin typeface="Calibri" panose="020F0502020204030204" pitchFamily="34" charset="0"/>
                <a:ea typeface="Calibri" panose="020F0502020204030204" pitchFamily="34" charset="0"/>
                <a:cs typeface="Arial" panose="020B0604020202020204" pitchFamily="34" charset="0"/>
              </a:rPr>
              <a:t>. Sa structure repose sur le modèle </a:t>
            </a:r>
            <a:r>
              <a:rPr lang="fr-FR" sz="1200" dirty="0" err="1">
                <a:effectLst/>
                <a:latin typeface="Calibri" panose="020F0502020204030204" pitchFamily="34" charset="0"/>
                <a:ea typeface="Calibri" panose="020F0502020204030204" pitchFamily="34" charset="0"/>
                <a:cs typeface="Arial" panose="020B0604020202020204" pitchFamily="34" charset="0"/>
              </a:rPr>
              <a:t>socioécologique</a:t>
            </a:r>
            <a:r>
              <a:rPr lang="fr-FR" sz="1200" dirty="0">
                <a:effectLst/>
                <a:latin typeface="Calibri" panose="020F0502020204030204" pitchFamily="34" charset="0"/>
                <a:ea typeface="Calibri" panose="020F0502020204030204" pitchFamily="34" charset="0"/>
                <a:cs typeface="Arial" panose="020B0604020202020204" pitchFamily="34" charset="0"/>
              </a:rPr>
              <a:t>, et il est aligné sur le kit INSPIRE, le cas échéant, et s’appuie sur ses stratégies fondées sur des données probantes pour prévenir la violence envers les enfants, d’où l’ICÔNE dans l’angle. Le kit INSPIRE a un objectif similaire : des stratégies fondées sur des données probantes pour prévenir la violence envers les enfants. Vous trouverez plus d’informations sur les stratégies INSPIRE à l’adresse suivante : http://inspire-strategies.org/.</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285750" indent="-285750" algn="l">
              <a:buFont typeface="Arial" panose="020B0604020202020204" pitchFamily="34" charset="0"/>
              <a:buChar char="•"/>
            </a:pPr>
            <a:r>
              <a:rPr lang="es-ES" sz="1200" b="0" i="0" u="none" strike="noStrike" baseline="0" dirty="0" err="1">
                <a:latin typeface="HelveticaNeue-Light-Identity-H"/>
              </a:rPr>
              <a:t>Il</a:t>
            </a:r>
            <a:r>
              <a:rPr lang="es-ES" sz="1200" b="0" i="0" u="none" strike="noStrike" baseline="0" dirty="0">
                <a:latin typeface="HelveticaNeue-Light-Identity-H"/>
              </a:rPr>
              <a:t> </a:t>
            </a:r>
            <a:r>
              <a:rPr lang="es-ES" sz="1200" b="0" i="0" u="none" strike="noStrike" baseline="0" dirty="0" err="1">
                <a:latin typeface="HelveticaNeue-Light-Identity-H"/>
              </a:rPr>
              <a:t>promeut</a:t>
            </a:r>
            <a:r>
              <a:rPr lang="es-ES" sz="1200" b="0" i="0" u="none" strike="noStrike" baseline="0" dirty="0">
                <a:latin typeface="HelveticaNeue-Light-Identity-H"/>
              </a:rPr>
              <a:t> </a:t>
            </a:r>
            <a:r>
              <a:rPr lang="fr-FR" sz="1200" b="0" i="0" u="none" strike="noStrike" baseline="0" dirty="0">
                <a:latin typeface="HelveticaNeue-Light-Identity-H"/>
              </a:rPr>
              <a:t>une programmation souple qui intègre les nouveaux apprentissages et s’adapte en conséquence tout au long de la mise en </a:t>
            </a:r>
            <a:r>
              <a:rPr lang="fr-FR" sz="1200" b="0" i="0" u="none" strike="noStrike" baseline="0" dirty="0" err="1">
                <a:latin typeface="HelveticaNeue-Light-Identity-H"/>
              </a:rPr>
              <a:t>oeuvre</a:t>
            </a:r>
            <a:r>
              <a:rPr lang="fr-FR" sz="1200" b="0" i="0" u="none" strike="noStrike" baseline="0" dirty="0">
                <a:latin typeface="HelveticaNeue-Light-Identity-H"/>
              </a:rPr>
              <a:t>.</a:t>
            </a:r>
            <a:r>
              <a:rPr lang="es-ES" sz="1200" b="0" i="0" u="none" strike="noStrike" baseline="0" dirty="0">
                <a:latin typeface="HelveticaNeue-Light-Identity-H"/>
              </a:rPr>
              <a:t> Son </a:t>
            </a:r>
            <a:r>
              <a:rPr lang="es-ES" sz="1200" b="0" i="0" u="none" strike="noStrike" baseline="0" dirty="0" err="1">
                <a:latin typeface="HelveticaNeue-Light-Identity-H"/>
              </a:rPr>
              <a:t>objectif</a:t>
            </a:r>
            <a:r>
              <a:rPr lang="es-ES" sz="1200" b="0" i="0" u="none" strike="noStrike" baseline="0" dirty="0">
                <a:latin typeface="HelveticaNeue-Light-Identity-H"/>
              </a:rPr>
              <a:t> </a:t>
            </a:r>
            <a:r>
              <a:rPr lang="es-ES" sz="1200" b="0" i="0" u="none" strike="noStrike" baseline="0" dirty="0" err="1">
                <a:latin typeface="HelveticaNeue-Light-Identity-H"/>
              </a:rPr>
              <a:t>est</a:t>
            </a:r>
            <a:r>
              <a:rPr lang="es-ES" sz="1200" b="0" i="0" u="none" strike="noStrike" baseline="0" dirty="0">
                <a:latin typeface="HelveticaNeue-Light-Identity-H"/>
              </a:rPr>
              <a:t> </a:t>
            </a:r>
            <a:r>
              <a:rPr lang="es-ES" sz="1200" b="0" i="0" u="none" strike="noStrike" baseline="0" dirty="0" err="1">
                <a:latin typeface="HelveticaNeue-Light-Identity-H"/>
              </a:rPr>
              <a:t>d’intégrer</a:t>
            </a:r>
            <a:r>
              <a:rPr lang="es-ES" sz="1200" b="0" i="0" u="none" strike="noStrike" baseline="0" dirty="0">
                <a:latin typeface="HelveticaNeue-Light-Identity-H"/>
              </a:rPr>
              <a:t> des </a:t>
            </a:r>
            <a:r>
              <a:rPr lang="fr-FR" sz="1200" b="0" i="0" u="none" strike="noStrike" baseline="0" dirty="0">
                <a:latin typeface="HelveticaNeue-Light-Identity-H"/>
              </a:rPr>
              <a:t>approches qui fonctionnent en partenariat avec les enfants, les familles, les communautés et les sociétés, ainsi qu’avec les normes socio-culturelles. </a:t>
            </a:r>
            <a:endParaRPr lang="es-ES" sz="12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baseline="0" dirty="0">
                <a:latin typeface="HelveticaNeue-Light-Identity-H"/>
              </a:rPr>
              <a:t>Le modèle socio-écologique fournit un cadre concret qui promeut une pensée systémique pour les programmes de protection de l’enfance. Le modèle socio-écologique examine l’ensemble d’une situation pour (a) identifier tous les différents éléments et facteurs et (b) comprendre comment ils sont liés et interagissent les uns avec les autres. Il considère l’ensemble des problèmes auxquels l’enfant est confronté, leurs causes profondes et les solutions disponibles à tous les niveaux (Plutôt que d’examiner une seule question de protection ou un seul service en particulier)</a:t>
            </a:r>
            <a:endParaRPr lang="es-ES" sz="10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baseline="0" dirty="0">
                <a:latin typeface="HelveticaNeue-Light-Identity-H"/>
              </a:rPr>
              <a:t>Le modèle socio-écologique et la réflexion sur les systèmes de protection de l’enfance sont des cadres complémentaires qui visent le même objectif: une approche holistique et intégrée de la protection des enfants.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sz="1200" b="0" i="0" u="none" strike="noStrike" baseline="0" dirty="0">
              <a:latin typeface="HelveticaNeue-Light-Identity-H"/>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Il est important de noter que les systèmes de PE diffèrent selon le contexte et changent, s'adaptent, évoluent dans le temps : une </a:t>
            </a:r>
            <a:r>
              <a:rPr lang="fr-FR" b="1" dirty="0"/>
              <a:t>analyse</a:t>
            </a:r>
            <a:r>
              <a:rPr lang="fr-FR" dirty="0"/>
              <a:t> complète des risques et des facteurs de protection de PE est nécessaire, ainsi qu'une </a:t>
            </a:r>
            <a:r>
              <a:rPr lang="fr-FR" b="1" dirty="0"/>
              <a:t>cartographie régulière </a:t>
            </a:r>
            <a:r>
              <a:rPr lang="fr-FR" dirty="0"/>
              <a:t>des éléments formels et informels de le système, pour </a:t>
            </a:r>
            <a:r>
              <a:rPr lang="fr-FR" b="1" dirty="0"/>
              <a:t>développer un plan </a:t>
            </a:r>
            <a:r>
              <a:rPr lang="fr-FR" dirty="0"/>
              <a:t>pour renforcer, faire évoluer, adapter le système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 Liens vers TOUTES les stratégies INSPIRE et l'approche générale de renforcement des systèmes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 Icônes : accent mis davantage sur la </a:t>
            </a:r>
            <a:r>
              <a:rPr lang="fr-FR" b="1" dirty="0"/>
              <a:t>prévention</a:t>
            </a:r>
            <a:r>
              <a:rPr lang="fr-FR" dirty="0"/>
              <a:t> des risques liés à la protection de l'enfant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14 </a:t>
            </a:r>
            <a:r>
              <a:rPr lang="fr-FR" dirty="0"/>
              <a:t>énonce exactement ce qui suit: </a:t>
            </a:r>
            <a:r>
              <a:rPr lang="en-US" dirty="0"/>
              <a:t>“</a:t>
            </a:r>
            <a:r>
              <a:rPr lang="fr-FR" sz="1800" b="0" i="0" u="none" strike="noStrike" baseline="0" dirty="0">
                <a:solidFill>
                  <a:srgbClr val="FFFFFF"/>
                </a:solidFill>
                <a:latin typeface="HelveticaNeue-Roman-Identity-H"/>
              </a:rPr>
              <a:t>Les enfants, les familles, les communautés et les sociétés sont soutenus pour protéger et prendre soin des enfants.</a:t>
            </a:r>
            <a:r>
              <a:rPr lang="en-US" dirty="0"/>
              <a:t>”</a:t>
            </a:r>
          </a:p>
          <a:p>
            <a:pPr algn="l"/>
            <a:r>
              <a:rPr lang="fr-FR" dirty="0"/>
              <a:t>Il est lié à TOUTES les 7 stratégies INSPIRE et à l'approche globale du renforcement des systèmes </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err="1">
                <a:latin typeface="Arial"/>
                <a:ea typeface="Arial"/>
                <a:cs typeface="Arial"/>
                <a:sym typeface="Arial"/>
              </a:rPr>
              <a:t>Sujet</a:t>
            </a:r>
            <a:r>
              <a:rPr lang="en-US" b="1" dirty="0">
                <a:latin typeface="Arial"/>
                <a:ea typeface="Arial"/>
                <a:cs typeface="Arial"/>
                <a:sym typeface="Arial"/>
              </a:rPr>
              <a:t> de discussion 1: </a:t>
            </a:r>
            <a:r>
              <a:rPr lang="fr-FR" dirty="0"/>
              <a:t>Quelles sont les 7 stratégies INSPIRE ?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1" dirty="0">
                <a:latin typeface="Arial"/>
                <a:cs typeface="Arial"/>
                <a:sym typeface="Arial"/>
              </a:rPr>
              <a:t>-&gt; </a:t>
            </a:r>
            <a:r>
              <a:rPr lang="fr-FR" dirty="0">
                <a:effectLst/>
                <a:latin typeface="Arial" panose="020B0604020202020204" pitchFamily="34" charset="0"/>
              </a:rPr>
              <a:t>Mise en œuvre et application des lois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effectLst/>
                <a:latin typeface="Arial" panose="020B0604020202020204" pitchFamily="34" charset="0"/>
              </a:rPr>
              <a:t>Normes et valeurs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effectLst/>
                <a:latin typeface="Arial" panose="020B0604020202020204" pitchFamily="34" charset="0"/>
              </a:rPr>
              <a:t>Sûreté des environnements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effectLst/>
                <a:latin typeface="Arial" panose="020B0604020202020204" pitchFamily="34" charset="0"/>
              </a:rPr>
              <a:t>Appui aux parents et aux personnes ayant la charge des enfants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effectLst/>
                <a:latin typeface="Arial" panose="020B0604020202020204" pitchFamily="34" charset="0"/>
              </a:rPr>
              <a:t>Revenus et renforcement économique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effectLst/>
                <a:latin typeface="Arial" panose="020B0604020202020204" pitchFamily="34" charset="0"/>
              </a:rPr>
              <a:t>Services de lutte et d’appui</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effectLst/>
                <a:latin typeface="Arial" panose="020B0604020202020204" pitchFamily="34" charset="0"/>
              </a:rPr>
              <a:t>Éducation et savoir faire pratiques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dirty="0"/>
              <a:t>Facilitateurs</a:t>
            </a:r>
            <a:r>
              <a:rPr lang="fr-FR" dirty="0"/>
              <a:t> : Nous vous suggérons, après avoir présenté les 4 niveaux, de discuter avec le groupe :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arenR"/>
              <a:tabLst/>
              <a:defRPr/>
            </a:pPr>
            <a:r>
              <a:rPr lang="en-US" b="1" dirty="0" err="1">
                <a:latin typeface="Arial"/>
                <a:ea typeface="Arial"/>
                <a:cs typeface="Arial"/>
                <a:sym typeface="Arial"/>
              </a:rPr>
              <a:t>Sujet</a:t>
            </a:r>
            <a:r>
              <a:rPr lang="en-US" b="1" dirty="0">
                <a:latin typeface="Arial"/>
                <a:ea typeface="Arial"/>
                <a:cs typeface="Arial"/>
                <a:sym typeface="Arial"/>
              </a:rPr>
              <a:t> de discussion 2: </a:t>
            </a:r>
            <a:r>
              <a:rPr lang="fr-FR" dirty="0"/>
              <a:t>Qu'est-ce qui, dans votre pays, ferait partie de chaque niveau ?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1" dirty="0"/>
              <a:t>-&gt; dans votre pays/contexte spécifique, discutez des </a:t>
            </a:r>
            <a:r>
              <a:rPr lang="fr-FR" i="1" dirty="0" err="1"/>
              <a:t>élèments</a:t>
            </a:r>
            <a:r>
              <a:rPr lang="fr-FR" i="1" dirty="0"/>
              <a:t> contextualisés de chaque niveau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i="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i="0" u="sng" dirty="0"/>
              <a:t>2) </a:t>
            </a:r>
            <a:r>
              <a:rPr lang="fr-FR" i="0" u="sng" dirty="0"/>
              <a:t>Les forces et vulnérabilités contextualisées et locales de chaque niveau. </a:t>
            </a:r>
            <a:r>
              <a:rPr lang="fr-FR" i="1" dirty="0"/>
              <a:t>Vous pouvez compléter leurs réponses avec les idées génériques suivantes : </a:t>
            </a:r>
            <a:endParaRPr lang="en-US" i="1" dirty="0"/>
          </a:p>
          <a:p>
            <a:pPr algn="l"/>
            <a:r>
              <a:rPr lang="fr-FR" sz="1800" b="0" i="1" u="none" strike="noStrike" baseline="0" dirty="0">
                <a:solidFill>
                  <a:srgbClr val="000000"/>
                </a:solidFill>
                <a:latin typeface="HelveticaNeue-LightItalic-Identity-H"/>
              </a:rPr>
              <a:t>Les forces et les vulnérabilités spécifiques des enfants sont les </a:t>
            </a:r>
            <a:r>
              <a:rPr lang="fr-FR" sz="1800" b="0" i="0" u="none" strike="noStrike" baseline="0" dirty="0">
                <a:solidFill>
                  <a:srgbClr val="000000"/>
                </a:solidFill>
                <a:latin typeface="HelveticaNeue-Light-Identity-H"/>
              </a:rPr>
              <a:t>suivantes:</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Les plus jeunes enfants dépendent des personnes qui subviennent à leurs besoins fondamentaux et ont des difficultés à comprendre les perturbations </a:t>
            </a:r>
            <a:r>
              <a:rPr lang="es-ES" sz="1800" b="0" i="0" u="none" strike="noStrike" baseline="0" dirty="0" err="1">
                <a:solidFill>
                  <a:srgbClr val="000000"/>
                </a:solidFill>
                <a:latin typeface="HelveticaNeue-Light-Identity-H"/>
              </a:rPr>
              <a:t>causées</a:t>
            </a:r>
            <a:r>
              <a:rPr lang="es-ES" sz="1800" b="0" i="0" u="none" strike="noStrike" baseline="0" dirty="0">
                <a:solidFill>
                  <a:srgbClr val="000000"/>
                </a:solidFill>
                <a:latin typeface="HelveticaNeue-Light-Identity-H"/>
              </a:rPr>
              <a:t> par une </a:t>
            </a:r>
            <a:r>
              <a:rPr lang="es-ES" sz="1800" b="0" i="0" u="none" strike="noStrike" baseline="0" dirty="0" err="1">
                <a:solidFill>
                  <a:srgbClr val="000000"/>
                </a:solidFill>
                <a:latin typeface="HelveticaNeue-Light-Identity-H"/>
              </a:rPr>
              <a:t>crise</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Les enfants plus âgés et les adolescents peuvent faire face à leurs propres besoins essentiels, mais ils sont plus susceptibles d’être séparés de leurs familles, d’être associés aux forces ou groupes armés, en étant forcés à </a:t>
            </a:r>
            <a:r>
              <a:rPr lang="es-ES" sz="1800" b="0" i="0" u="none" strike="noStrike" baseline="0" dirty="0" err="1">
                <a:solidFill>
                  <a:srgbClr val="000000"/>
                </a:solidFill>
                <a:latin typeface="HelveticaNeue-Light-Identity-H"/>
              </a:rPr>
              <a:t>travailler</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exploités</a:t>
            </a:r>
            <a:r>
              <a:rPr lang="es-ES" sz="1800" b="0" i="0" u="none" strike="noStrike" baseline="0" dirty="0">
                <a:solidFill>
                  <a:srgbClr val="000000"/>
                </a:solidFill>
                <a:latin typeface="HelveticaNeue-Light-Identity-H"/>
              </a:rPr>
              <a:t>, etc.</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Les e</a:t>
            </a:r>
            <a:r>
              <a:rPr lang="fr-FR" sz="2800" dirty="0" err="1"/>
              <a:t>nfants</a:t>
            </a:r>
            <a:r>
              <a:rPr lang="fr-FR" sz="2800" dirty="0"/>
              <a:t> réfugiés ou apatrides, ou sans papiers, sont exclus des lois, normes et services nationaux relatifs aux droits de l'enfant et à la protection de l'enfance [</a:t>
            </a:r>
            <a:r>
              <a:rPr lang="en-US" sz="2800" i="1" dirty="0">
                <a:latin typeface="Arial"/>
                <a:ea typeface="Arial"/>
                <a:cs typeface="Arial"/>
                <a:sym typeface="Wingdings" panose="05000000000000000000" pitchFamily="2" charset="2"/>
              </a:rPr>
              <a:t></a:t>
            </a:r>
            <a:r>
              <a:rPr lang="fr-FR" sz="2800" dirty="0"/>
              <a:t> l'icône de </a:t>
            </a:r>
            <a:r>
              <a:rPr lang="fr-FR" sz="2800" b="1" dirty="0"/>
              <a:t>déplacement</a:t>
            </a:r>
            <a:r>
              <a:rPr lang="fr-FR" sz="2800" dirty="0"/>
              <a:t>] </a:t>
            </a:r>
          </a:p>
          <a:p>
            <a:pPr marL="514350" indent="-285750" algn="l">
              <a:buFont typeface="Arial" panose="020B0604020202020204" pitchFamily="34" charset="0"/>
              <a:buChar char="•"/>
            </a:pPr>
            <a:endParaRPr lang="fr-FR" sz="1800" b="0" i="1" u="none" strike="noStrike" baseline="0" dirty="0">
              <a:solidFill>
                <a:srgbClr val="000000"/>
              </a:solidFill>
              <a:latin typeface="HelveticaNeue-LightItalic-Identity-H"/>
            </a:endParaRPr>
          </a:p>
          <a:p>
            <a:pPr algn="l"/>
            <a:r>
              <a:rPr lang="fr-FR" sz="1800" b="0" i="1" u="none" strike="noStrike" baseline="0" dirty="0">
                <a:solidFill>
                  <a:srgbClr val="000000"/>
                </a:solidFill>
                <a:latin typeface="HelveticaNeue-LightItalic-Identity-H"/>
              </a:rPr>
              <a:t>Les familles</a:t>
            </a:r>
            <a:r>
              <a:rPr lang="fr-FR" sz="1800" b="0" i="0" u="none" strike="noStrike" baseline="0" dirty="0">
                <a:solidFill>
                  <a:srgbClr val="000000"/>
                </a:solidFill>
                <a:latin typeface="HelveticaNeue-Light-Identity-H"/>
              </a:rPr>
              <a:t>, les autres proches et les pairs sont la couche protectrice la plus proche de l’enfant. Les personnes responsables de l’enfant et les</a:t>
            </a:r>
          </a:p>
          <a:p>
            <a:pPr algn="l"/>
            <a:r>
              <a:rPr lang="fr-FR" sz="1800" b="0" i="0" u="none" strike="noStrike" baseline="0" dirty="0">
                <a:solidFill>
                  <a:srgbClr val="000000"/>
                </a:solidFill>
                <a:latin typeface="HelveticaNeue-Light-Identity-H"/>
              </a:rPr>
              <a:t>pairs proches sont des sources de résilience et de soutien pour les enfants. Cependant, ils peuvent ressentir un stress causé par:</a:t>
            </a:r>
          </a:p>
          <a:p>
            <a:pPr marL="514350" indent="-285750" algn="l">
              <a:buFont typeface="Arial" panose="020B0604020202020204" pitchFamily="34" charset="0"/>
              <a:buChar char="•"/>
            </a:pPr>
            <a:r>
              <a:rPr lang="es-ES" sz="1800" b="0" i="1" u="none" strike="noStrike" baseline="0" dirty="0">
                <a:solidFill>
                  <a:srgbClr val="8521B8"/>
                </a:solidFill>
                <a:latin typeface="CMSY9"/>
              </a:rPr>
              <a:t> </a:t>
            </a:r>
            <a:r>
              <a:rPr lang="es-ES" sz="1800" b="0" i="0" u="none" strike="noStrike" baseline="0" dirty="0">
                <a:solidFill>
                  <a:srgbClr val="000000"/>
                </a:solidFill>
                <a:latin typeface="HelveticaNeue-Light-Identity-H"/>
              </a:rPr>
              <a:t>Des </a:t>
            </a:r>
            <a:r>
              <a:rPr lang="es-ES" sz="1800" b="0" i="0" u="none" strike="noStrike" baseline="0" dirty="0" err="1">
                <a:solidFill>
                  <a:srgbClr val="000000"/>
                </a:solidFill>
                <a:latin typeface="HelveticaNeue-Light-Identity-H"/>
              </a:rPr>
              <a:t>difficultés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économiques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8521B8"/>
                </a:solidFill>
                <a:latin typeface="CMSY9"/>
              </a:rPr>
              <a:t> </a:t>
            </a:r>
            <a:r>
              <a:rPr lang="es-ES" sz="1800" b="0" i="0" u="none" strike="noStrike" baseline="0" dirty="0" err="1">
                <a:solidFill>
                  <a:srgbClr val="000000"/>
                </a:solidFill>
                <a:latin typeface="HelveticaNeue-Light-Identity-H"/>
              </a:rPr>
              <a:t>L’isolement</a:t>
            </a:r>
            <a:r>
              <a:rPr lang="es-ES" sz="1800" b="0" i="0" u="none" strike="noStrike" baseline="0" dirty="0">
                <a:solidFill>
                  <a:srgbClr val="000000"/>
                </a:solidFill>
                <a:latin typeface="HelveticaNeue-Light-Identity-H"/>
              </a:rPr>
              <a:t> social;</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Les changements dans la composition de la famille et les rôles en raison d’un décès, d’un divorce ou d’une séparation forcée;</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La perte des mécanismes communautaires de protection.</a:t>
            </a:r>
          </a:p>
          <a:p>
            <a:pPr algn="l"/>
            <a:endParaRPr lang="fr-FR" sz="1800" b="0" i="1" u="none" strike="noStrike" baseline="0" dirty="0">
              <a:solidFill>
                <a:srgbClr val="000000"/>
              </a:solidFill>
              <a:latin typeface="HelveticaNeue-LightItalic-Identity-H"/>
            </a:endParaRPr>
          </a:p>
          <a:p>
            <a:pPr algn="l"/>
            <a:r>
              <a:rPr lang="fr-FR" sz="1800" b="0" i="1" u="none" strike="noStrike" baseline="0" dirty="0">
                <a:solidFill>
                  <a:srgbClr val="000000"/>
                </a:solidFill>
                <a:latin typeface="HelveticaNeue-LightItalic-Identity-H"/>
              </a:rPr>
              <a:t>Les communautés </a:t>
            </a:r>
            <a:r>
              <a:rPr lang="fr-FR" sz="1800" b="0" i="0" u="none" strike="noStrike" baseline="0" dirty="0">
                <a:solidFill>
                  <a:srgbClr val="000000"/>
                </a:solidFill>
                <a:latin typeface="HelveticaNeue-Light-Identity-H"/>
              </a:rPr>
              <a:t>ont le potentiel de soutenir les enfants et les familles, mais ce potentiel est souvent réduit pendant les crises. </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Si les membres de la communauté ne tiennent pas compte de l’intérêt supérieur de tous les enfants, certains groupes d’enfants peuvent être exposés à des risques accrus de discrimination ou d’exclusion. </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Risques: </a:t>
            </a:r>
            <a:r>
              <a:rPr lang="fr-FR" sz="2800" dirty="0"/>
              <a:t>Pauvreté, logements insalubres, normes sociales et déplacements </a:t>
            </a:r>
            <a:endParaRPr lang="fr-FR" sz="1800" b="0" i="0" u="none" strike="noStrike" baseline="0" dirty="0">
              <a:solidFill>
                <a:srgbClr val="000000"/>
              </a:solidFill>
              <a:latin typeface="HelveticaNeue-Light-Identity-H"/>
            </a:endParaRPr>
          </a:p>
          <a:p>
            <a:pPr algn="l"/>
            <a:endParaRPr lang="fr-FR" sz="1800" b="0" i="1" u="none" strike="noStrike" baseline="0" dirty="0">
              <a:solidFill>
                <a:srgbClr val="000000"/>
              </a:solidFill>
              <a:latin typeface="HelveticaNeue-LightItalic-Identity-H"/>
            </a:endParaRPr>
          </a:p>
          <a:p>
            <a:pPr algn="l"/>
            <a:r>
              <a:rPr lang="fr-FR" sz="1800" b="0" i="1" u="none" strike="noStrike" baseline="0" dirty="0">
                <a:solidFill>
                  <a:srgbClr val="000000"/>
                </a:solidFill>
                <a:latin typeface="HelveticaNeue-LightItalic-Identity-H"/>
              </a:rPr>
              <a:t>L’environnement social, politique et culturel </a:t>
            </a:r>
            <a:r>
              <a:rPr lang="fr-FR" sz="1800" b="0" i="0" u="none" strike="noStrike" baseline="0" dirty="0">
                <a:solidFill>
                  <a:srgbClr val="000000"/>
                </a:solidFill>
                <a:latin typeface="HelveticaNeue-Light-Identity-H"/>
              </a:rPr>
              <a:t>plus large dans lequel les enfants vivent et grandissent joue un rôle important dans la prévention et la réponse aux risques. </a:t>
            </a:r>
          </a:p>
          <a:p>
            <a:pPr>
              <a:buFont typeface="Arial" panose="020B0604020202020204" pitchFamily="34" charset="0"/>
              <a:buChar char="•"/>
            </a:pPr>
            <a:r>
              <a:rPr lang="fr-FR" dirty="0"/>
              <a:t>La priorité doit être donnée au changement des politiques qui excluent des groupes particuliers d'enfants – tels que les enfants réfugiés ou apatrides – des lois, normes et services nationaux relatifs aux droits de l'enfant et à la protection de l'enfance. </a:t>
            </a:r>
          </a:p>
          <a:p>
            <a:pPr>
              <a:buFont typeface="Arial" panose="020B0604020202020204" pitchFamily="34" charset="0"/>
              <a:buChar char="•"/>
            </a:pPr>
            <a:r>
              <a:rPr lang="fr-FR" dirty="0"/>
              <a:t>Risques : conflit généralisé, famine, épidémies de maladies infectieuses, cadres juridiques faibles et mauvaise application de la loi. </a:t>
            </a:r>
            <a:endParaRPr lang="en-US" dirty="0"/>
          </a:p>
          <a:p>
            <a:pPr marL="228600" indent="0">
              <a:buFont typeface="Arial" panose="020B0604020202020204" pitchFamily="34" charset="0"/>
              <a:buNone/>
            </a:pPr>
            <a:endParaRPr lang="en-US" dirty="0">
              <a:effectLst/>
              <a:latin typeface="Arial" panose="020B0604020202020204" pitchFamily="34" charset="0"/>
            </a:endParaRPr>
          </a:p>
          <a:p>
            <a:pPr marL="228600" indent="0">
              <a:buFont typeface="Arial" panose="020B0604020202020204" pitchFamily="34" charset="0"/>
              <a:buNone/>
            </a:pPr>
            <a:r>
              <a:rPr lang="fr-FR" dirty="0"/>
              <a:t>3) </a:t>
            </a:r>
            <a:r>
              <a:rPr lang="fr-FR" i="1" dirty="0"/>
              <a:t>Nous vous encourageons à discuter davantage : </a:t>
            </a:r>
            <a:r>
              <a:rPr lang="fr-FR" u="sng" dirty="0"/>
              <a:t>comment les vulnérabilités contextualisées dans chacun des 4 niveaux augmentent directement les risques de PE </a:t>
            </a:r>
            <a:r>
              <a:rPr lang="fr-FR" dirty="0"/>
              <a:t>? </a:t>
            </a:r>
            <a:endParaRPr lang="en-US" dirty="0">
              <a:effectLst/>
              <a:latin typeface="Arial" panose="020B0604020202020204" pitchFamily="34" charset="0"/>
            </a:endParaRPr>
          </a:p>
          <a:p>
            <a:pPr marL="228600" indent="0">
              <a:buFont typeface="Arial" panose="020B0604020202020204" pitchFamily="34" charset="0"/>
              <a:buNone/>
            </a:pPr>
            <a:endParaRPr lang="en-US" dirty="0">
              <a:effectLst/>
              <a:latin typeface="Arial" panose="020B0604020202020204" pitchFamily="34" charset="0"/>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algn="l"/>
            <a:r>
              <a:rPr lang="fr-FR" sz="1800" b="0" i="0" u="none" strike="noStrike" baseline="0" dirty="0">
                <a:solidFill>
                  <a:srgbClr val="000000"/>
                </a:solidFill>
                <a:latin typeface="HelveticaNeue-Light-Identity-H"/>
              </a:rPr>
              <a:t>L’application d’une approche ”socio-écologique” à la protection de l’enfance implique la conception d’approches intégrées qui fonctionnent en partenariat avec les enfants, les familles, les communautés et les sociétés. Ce standard décrit les actions qui:</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Abordent les quatre niveaux du modèle socio-écologique;</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Se déroulent au niveau de la société et ne sont pas couverts par d’autres standards. Il s’agit notamment de renforcer les lois et les politiques, de financer la protection de l’enfance, la protection sociale et les services </a:t>
            </a:r>
            <a:r>
              <a:rPr lang="es-ES" sz="1800" b="0" i="0" u="none" strike="noStrike" baseline="0" dirty="0" err="1">
                <a:solidFill>
                  <a:srgbClr val="000000"/>
                </a:solidFill>
                <a:latin typeface="HelveticaNeue-Light-Identity-H"/>
              </a:rPr>
              <a:t>d’enregistrement</a:t>
            </a:r>
            <a:r>
              <a:rPr lang="es-ES" sz="1800" b="0" i="0" u="none" strike="noStrike" baseline="0" dirty="0">
                <a:solidFill>
                  <a:srgbClr val="000000"/>
                </a:solidFill>
                <a:latin typeface="HelveticaNeue-Light-Identity-H"/>
              </a:rPr>
              <a:t> des </a:t>
            </a:r>
            <a:r>
              <a:rPr lang="es-ES" sz="1800" b="0" i="0" u="none" strike="noStrike" baseline="0" dirty="0" err="1">
                <a:solidFill>
                  <a:srgbClr val="000000"/>
                </a:solidFill>
                <a:latin typeface="HelveticaNeue-Light-Identity-H"/>
              </a:rPr>
              <a:t>naissances</a:t>
            </a:r>
            <a:r>
              <a:rPr lang="es-ES" sz="1800" b="0" i="0" u="none" strike="noStrike" baseline="0" dirty="0">
                <a:solidFill>
                  <a:srgbClr val="000000"/>
                </a:solidFill>
                <a:latin typeface="HelveticaNeue-Light-Identity-H"/>
              </a:rPr>
              <a:t>.</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b="0" i="0" u="none" strike="noStrike" baseline="0" dirty="0">
              <a:solidFill>
                <a:srgbClr val="000000"/>
              </a:solidFill>
              <a:latin typeface="HelveticaNeue-Light-Identity-H"/>
            </a:endParaRPr>
          </a:p>
          <a:p>
            <a:pPr algn="l"/>
            <a:r>
              <a:rPr lang="fr-FR" sz="1800" b="0" i="0" u="none" strike="noStrike" baseline="0" dirty="0">
                <a:latin typeface="HelveticaNeue-LightItalic-Identity-H"/>
              </a:rPr>
              <a:t>Ce standard doit être lu avec les standards suivants: </a:t>
            </a:r>
          </a:p>
          <a:p>
            <a:pPr marL="514350" indent="-285750" algn="l">
              <a:buFontTx/>
              <a:buChar char="-"/>
            </a:pPr>
            <a:r>
              <a:rPr lang="fr-FR" sz="1800" b="0" i="0" u="none" strike="noStrike" baseline="0" dirty="0">
                <a:latin typeface="HelveticaNeue-LightItalic-Identity-H"/>
              </a:rPr>
              <a:t>Principes; </a:t>
            </a:r>
          </a:p>
          <a:p>
            <a:pPr marL="514350" indent="-285750" algn="l">
              <a:buFontTx/>
              <a:buChar char="-"/>
            </a:pPr>
            <a:r>
              <a:rPr lang="fr-FR" sz="1800" b="0" i="0" u="none" strike="noStrike" baseline="0" dirty="0">
                <a:latin typeface="HelveticaNeue-LightItalic-Identity-H"/>
              </a:rPr>
              <a:t>Standard 15: Activités de groupe pour le bien-être des enfants; </a:t>
            </a:r>
          </a:p>
          <a:p>
            <a:pPr marL="514350" indent="-285750" algn="l">
              <a:buFontTx/>
              <a:buChar char="-"/>
            </a:pPr>
            <a:r>
              <a:rPr lang="fr-FR" sz="1800" b="0" i="0" u="none" strike="noStrike" baseline="0" dirty="0">
                <a:latin typeface="HelveticaNeue-LightItalic-Identity-H"/>
              </a:rPr>
              <a:t>Standard 16: Renforcer les milieux familiaux et de prise en charge des enfants </a:t>
            </a:r>
          </a:p>
          <a:p>
            <a:pPr marL="514350" indent="-285750" algn="l">
              <a:buFontTx/>
              <a:buChar char="-"/>
            </a:pPr>
            <a:r>
              <a:rPr lang="fr-FR" sz="1800" b="0" i="0" u="none" strike="noStrike" baseline="0" dirty="0">
                <a:latin typeface="HelveticaNeue-LightItalic-Identity-H"/>
              </a:rPr>
              <a:t>Standard 17: Approches </a:t>
            </a:r>
            <a:r>
              <a:rPr lang="es-ES" sz="1800" b="0" i="0" u="none" strike="noStrike" baseline="0" dirty="0" err="1">
                <a:latin typeface="HelveticaNeue-LightItalic-Identity-H"/>
              </a:rPr>
              <a:t>au</a:t>
            </a:r>
            <a:r>
              <a:rPr lang="es-ES" sz="1800" b="0" i="0" u="none" strike="noStrike" baseline="0" dirty="0">
                <a:latin typeface="HelveticaNeue-LightItalic-Identity-H"/>
              </a:rPr>
              <a:t> </a:t>
            </a:r>
            <a:r>
              <a:rPr lang="es-ES" sz="1800" b="0" i="0" u="none" strike="noStrike" baseline="0" dirty="0" err="1">
                <a:latin typeface="HelveticaNeue-LightItalic-Identity-H"/>
              </a:rPr>
              <a:t>niveau</a:t>
            </a:r>
            <a:r>
              <a:rPr lang="es-ES" sz="1800" b="0" i="0" u="none" strike="noStrike" baseline="0" dirty="0">
                <a:latin typeface="HelveticaNeue-LightItalic-Identity-H"/>
              </a:rPr>
              <a:t> </a:t>
            </a:r>
            <a:r>
              <a:rPr lang="es-ES" sz="1800" b="0" i="0" u="none" strike="noStrike" baseline="0" dirty="0" err="1">
                <a:latin typeface="HelveticaNeue-LightItalic-Identity-H"/>
              </a:rPr>
              <a:t>communautaire</a:t>
            </a:r>
            <a:r>
              <a:rPr lang="es-ES" sz="1800" b="0" i="0" u="none" strike="noStrike" baseline="0" dirty="0">
                <a:latin typeface="HelveticaNeue-LightItalic-Identity-H"/>
              </a:rPr>
              <a:t>.</a:t>
            </a:r>
            <a:endParaRPr lang="en-US"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endParaRPr lang="fr-F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a:latin typeface="Arial"/>
                <a:ea typeface="Arial"/>
                <a:cs typeface="Arial"/>
                <a:sym typeface="Arial"/>
              </a:rPr>
              <a:t>Si </a:t>
            </a:r>
            <a:r>
              <a:rPr lang="en-US" b="1" dirty="0" err="1">
                <a:latin typeface="Arial"/>
                <a:ea typeface="Arial"/>
                <a:cs typeface="Arial"/>
                <a:sym typeface="Arial"/>
              </a:rPr>
              <a:t>vous</a:t>
            </a:r>
            <a:r>
              <a:rPr lang="en-US" b="1" dirty="0">
                <a:latin typeface="Arial"/>
                <a:ea typeface="Arial"/>
                <a:cs typeface="Arial"/>
                <a:sym typeface="Arial"/>
              </a:rPr>
              <a:t> </a:t>
            </a:r>
            <a:r>
              <a:rPr lang="en-US" b="1" dirty="0" err="1">
                <a:latin typeface="Arial"/>
                <a:ea typeface="Arial"/>
                <a:cs typeface="Arial"/>
                <a:sym typeface="Arial"/>
              </a:rPr>
              <a:t>avez</a:t>
            </a:r>
            <a:r>
              <a:rPr lang="en-US" b="1" dirty="0">
                <a:latin typeface="Arial"/>
                <a:ea typeface="Arial"/>
                <a:cs typeface="Arial"/>
                <a:sym typeface="Arial"/>
              </a:rPr>
              <a:t> le temps, </a:t>
            </a:r>
            <a:r>
              <a:rPr lang="en-US" b="1" dirty="0" err="1">
                <a:latin typeface="Arial"/>
                <a:ea typeface="Arial"/>
                <a:cs typeface="Arial"/>
                <a:sym typeface="Arial"/>
              </a:rPr>
              <a:t>Sujet</a:t>
            </a:r>
            <a:r>
              <a:rPr lang="en-US" b="1" dirty="0">
                <a:latin typeface="Arial"/>
                <a:ea typeface="Arial"/>
                <a:cs typeface="Arial"/>
                <a:sym typeface="Arial"/>
              </a:rPr>
              <a:t> de discussion 3: </a:t>
            </a:r>
            <a:r>
              <a:rPr lang="fr-FR" dirty="0"/>
              <a:t>Que signifie d’utiliser cette approche lorsque l'on applique les St 15, 16 &amp; 17, et les Principes ? Pourquoi disons-nous que les normes doivent être «lues avec d'autres normes»?</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123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37557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83" r:id="rId2"/>
    <p:sldLayoutId id="2147483682" r:id="rId3"/>
    <p:sldLayoutId id="214748365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3" r:id="rId14"/>
    <p:sldLayoutId id="2147483674" r:id="rId15"/>
    <p:sldLayoutId id="2147483675" r:id="rId16"/>
    <p:sldLayoutId id="2147483676" r:id="rId17"/>
    <p:sldLayoutId id="2147483677" r:id="rId18"/>
    <p:sldLayoutId id="2147483678" r:id="rId19"/>
    <p:sldLayoutId id="2147483684" r:id="rId20"/>
    <p:sldLayoutId id="214748369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6.jpe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14.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930005" y="0"/>
            <a:ext cx="2426773" cy="1753991"/>
          </a:xfrm>
          <a:prstGeom prst="rect">
            <a:avLst/>
          </a:prstGeom>
        </p:spPr>
      </p:pic>
    </p:spTree>
    <p:extLst>
      <p:ext uri="{BB962C8B-B14F-4D97-AF65-F5344CB8AC3E}">
        <p14:creationId xmlns:p14="http://schemas.microsoft.com/office/powerpoint/2010/main" val="139116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a:t>
            </a:r>
            <a:r>
              <a:rPr lang="en-US" dirty="0" err="1"/>
              <a:t>générale</a:t>
            </a:r>
            <a:r>
              <a:rPr lang="en-US" dirty="0"/>
              <a:t> au Standard 14</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Stratégies, approches et interventions clé</a:t>
            </a:r>
          </a:p>
          <a:p>
            <a:r>
              <a:rPr lang="es-ES" dirty="0" err="1"/>
              <a:t>Prévention</a:t>
            </a:r>
            <a:r>
              <a:rPr lang="es-ES" dirty="0"/>
              <a:t> et </a:t>
            </a:r>
            <a:r>
              <a:rPr lang="es-ES" dirty="0" err="1"/>
              <a:t>réponse</a:t>
            </a:r>
            <a:r>
              <a:rPr lang="es-ES" dirty="0"/>
              <a:t> </a:t>
            </a:r>
            <a:r>
              <a:rPr lang="es-ES" dirty="0" err="1"/>
              <a:t>pour</a:t>
            </a:r>
            <a:r>
              <a:rPr lang="es-ES" dirty="0"/>
              <a:t> la PE </a:t>
            </a:r>
          </a:p>
          <a:p>
            <a:endParaRPr lang="en-US" dirty="0"/>
          </a:p>
          <a:p>
            <a:r>
              <a:rPr lang="fr-FR" dirty="0">
                <a:latin typeface="HelveticaNeue-Light-Identity-H"/>
              </a:rPr>
              <a:t>Programmation souple </a:t>
            </a:r>
          </a:p>
          <a:p>
            <a:r>
              <a:rPr lang="fr-FR" dirty="0"/>
              <a:t>Intègre la pensée systémique </a:t>
            </a:r>
          </a:p>
          <a:p>
            <a:r>
              <a:rPr lang="fr-FR" dirty="0"/>
              <a:t>Quatre niveaux</a:t>
            </a:r>
          </a:p>
          <a:p>
            <a:pPr marL="457200" lvl="1" indent="0">
              <a:spcBef>
                <a:spcPts val="0"/>
              </a:spcBef>
              <a:buNone/>
            </a:pPr>
            <a:endParaRPr lang="fr-FR" sz="2700" b="1" dirty="0"/>
          </a:p>
          <a:p>
            <a:pPr marL="457200" lvl="1" indent="0">
              <a:spcBef>
                <a:spcPts val="0"/>
              </a:spcBef>
              <a:buNone/>
            </a:pPr>
            <a:r>
              <a:rPr lang="fr-FR" sz="2700" b="1" dirty="0"/>
              <a:t>Contextualisation </a:t>
            </a:r>
          </a:p>
          <a:p>
            <a:pPr marL="457200" lvl="1" indent="0">
              <a:spcBef>
                <a:spcPts val="0"/>
              </a:spcBef>
              <a:buNone/>
            </a:pPr>
            <a:r>
              <a:rPr lang="fr-FR" sz="2700" b="1" dirty="0"/>
              <a:t>Évolution dans le temps </a:t>
            </a:r>
            <a:endParaRPr lang="en-US" sz="2700" b="1" dirty="0"/>
          </a:p>
        </p:txBody>
      </p:sp>
      <p:pic>
        <p:nvPicPr>
          <p:cNvPr id="7" name="Image 6">
            <a:extLst>
              <a:ext uri="{FF2B5EF4-FFF2-40B4-BE49-F238E27FC236}">
                <a16:creationId xmlns:a16="http://schemas.microsoft.com/office/drawing/2014/main" id="{E09A4078-D566-4A3B-84CB-7EC7BFF0F01C}"/>
              </a:ext>
            </a:extLst>
          </p:cNvPr>
          <p:cNvPicPr>
            <a:picLocks noChangeAspect="1"/>
          </p:cNvPicPr>
          <p:nvPr/>
        </p:nvPicPr>
        <p:blipFill rotWithShape="1">
          <a:blip r:embed="rId3"/>
          <a:srcRect t="1833" r="3262"/>
          <a:stretch/>
        </p:blipFill>
        <p:spPr>
          <a:xfrm>
            <a:off x="10930715" y="5655669"/>
            <a:ext cx="1261285" cy="1202331"/>
          </a:xfrm>
          <a:prstGeom prst="rect">
            <a:avLst/>
          </a:prstGeom>
        </p:spPr>
      </p:pic>
      <p:pic>
        <p:nvPicPr>
          <p:cNvPr id="8" name="Picture 4" descr="Icon&#10;&#10;Description automatically generated">
            <a:extLst>
              <a:ext uri="{FF2B5EF4-FFF2-40B4-BE49-F238E27FC236}">
                <a16:creationId xmlns:a16="http://schemas.microsoft.com/office/drawing/2014/main" id="{A7236084-20AB-42C3-AB95-DB96ACF3D7BD}"/>
              </a:ext>
            </a:extLst>
          </p:cNvPr>
          <p:cNvPicPr>
            <a:picLocks noChangeAspect="1"/>
          </p:cNvPicPr>
          <p:nvPr/>
        </p:nvPicPr>
        <p:blipFill>
          <a:blip r:embed="rId4"/>
          <a:stretch>
            <a:fillRect/>
          </a:stretch>
        </p:blipFill>
        <p:spPr>
          <a:xfrm flipH="1">
            <a:off x="5905845" y="5526700"/>
            <a:ext cx="880195" cy="961132"/>
          </a:xfrm>
          <a:prstGeom prst="rect">
            <a:avLst/>
          </a:prstGeom>
        </p:spPr>
      </p:pic>
      <p:pic>
        <p:nvPicPr>
          <p:cNvPr id="10" name="Image 9">
            <a:extLst>
              <a:ext uri="{FF2B5EF4-FFF2-40B4-BE49-F238E27FC236}">
                <a16:creationId xmlns:a16="http://schemas.microsoft.com/office/drawing/2014/main" id="{EAC0DAF9-F8B0-4B27-9733-85D098968E13}"/>
              </a:ext>
            </a:extLst>
          </p:cNvPr>
          <p:cNvPicPr>
            <a:picLocks noChangeAspect="1"/>
          </p:cNvPicPr>
          <p:nvPr/>
        </p:nvPicPr>
        <p:blipFill>
          <a:blip r:embed="rId5"/>
          <a:stretch>
            <a:fillRect/>
          </a:stretch>
        </p:blipFill>
        <p:spPr>
          <a:xfrm>
            <a:off x="7672703" y="2621081"/>
            <a:ext cx="3476531" cy="271361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2"/>
            <a:ext cx="6076521" cy="3381667"/>
          </a:xfrm>
        </p:spPr>
        <p:txBody>
          <a:bodyPr>
            <a:normAutofit/>
          </a:bodyPr>
          <a:lstStyle/>
          <a:p>
            <a:pPr marL="50800" indent="0" algn="ctr">
              <a:buNone/>
            </a:pPr>
            <a:r>
              <a:rPr lang="en-US" sz="2400" dirty="0">
                <a:solidFill>
                  <a:schemeClr val="bg2"/>
                </a:solidFill>
              </a:rPr>
              <a:t>“</a:t>
            </a:r>
            <a:r>
              <a:rPr lang="fr-FR" sz="2400" dirty="0">
                <a:solidFill>
                  <a:schemeClr val="bg2"/>
                </a:solidFill>
                <a:latin typeface="HelveticaNeue-Roman-Identity-H"/>
              </a:rPr>
              <a:t>Les enfants, les familles, les communautés et les sociétés sont soutenus pour protéger et prendre soin des enfants</a:t>
            </a:r>
            <a:r>
              <a:rPr lang="en-US" sz="2400" dirty="0">
                <a:solidFill>
                  <a:schemeClr val="bg2"/>
                </a:solidFill>
              </a:rPr>
              <a:t>.”</a:t>
            </a:r>
            <a:endParaRPr lang="fr-FR" sz="2400" dirty="0">
              <a:solidFill>
                <a:schemeClr val="bg2"/>
              </a:solidFill>
            </a:endParaRPr>
          </a:p>
        </p:txBody>
      </p:sp>
      <p:sp>
        <p:nvSpPr>
          <p:cNvPr id="15" name="ZoneTexte 14">
            <a:extLst>
              <a:ext uri="{FF2B5EF4-FFF2-40B4-BE49-F238E27FC236}">
                <a16:creationId xmlns:a16="http://schemas.microsoft.com/office/drawing/2014/main" id="{61C58B18-FF9B-4A0B-B6DA-68B677C0C157}"/>
              </a:ext>
            </a:extLst>
          </p:cNvPr>
          <p:cNvSpPr txBox="1"/>
          <p:nvPr/>
        </p:nvSpPr>
        <p:spPr>
          <a:xfrm>
            <a:off x="781109" y="5238671"/>
            <a:ext cx="4322432" cy="830997"/>
          </a:xfrm>
          <a:prstGeom prst="rect">
            <a:avLst/>
          </a:prstGeom>
          <a:noFill/>
        </p:spPr>
        <p:txBody>
          <a:bodyPr wrap="square">
            <a:spAutoFit/>
          </a:bodyPr>
          <a:lstStyle/>
          <a:p>
            <a:pPr lvl="0" algn="r">
              <a:buClr>
                <a:schemeClr val="dk1"/>
              </a:buClr>
              <a:buSzPts val="1200"/>
              <a:defRPr/>
            </a:pPr>
            <a:r>
              <a:rPr lang="fr-FR" sz="2400" dirty="0">
                <a:latin typeface="Ink Free" panose="03080402000500000000" pitchFamily="66" charset="0"/>
              </a:rPr>
              <a:t>Quelles sont les 7 stratégies INSPIRE ? </a:t>
            </a:r>
          </a:p>
        </p:txBody>
      </p:sp>
      <p:grpSp>
        <p:nvGrpSpPr>
          <p:cNvPr id="16" name="Groupe 15">
            <a:extLst>
              <a:ext uri="{FF2B5EF4-FFF2-40B4-BE49-F238E27FC236}">
                <a16:creationId xmlns:a16="http://schemas.microsoft.com/office/drawing/2014/main" id="{52846973-A145-4B44-A007-C5E4A274A545}"/>
              </a:ext>
            </a:extLst>
          </p:cNvPr>
          <p:cNvGrpSpPr/>
          <p:nvPr/>
        </p:nvGrpSpPr>
        <p:grpSpPr>
          <a:xfrm>
            <a:off x="5216398" y="5557366"/>
            <a:ext cx="979340" cy="1040548"/>
            <a:chOff x="10883591" y="5571442"/>
            <a:chExt cx="979340" cy="1040548"/>
          </a:xfrm>
        </p:grpSpPr>
        <p:pic>
          <p:nvPicPr>
            <p:cNvPr id="17" name="Image 16">
              <a:extLst>
                <a:ext uri="{FF2B5EF4-FFF2-40B4-BE49-F238E27FC236}">
                  <a16:creationId xmlns:a16="http://schemas.microsoft.com/office/drawing/2014/main" id="{AF6FA539-4A69-41DA-9000-E6292C4EABC7}"/>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8" name="Graphique 17" descr="Point d’interrogation">
              <a:extLst>
                <a:ext uri="{FF2B5EF4-FFF2-40B4-BE49-F238E27FC236}">
                  <a16:creationId xmlns:a16="http://schemas.microsoft.com/office/drawing/2014/main" id="{8C0B55E0-C562-46ED-AD3F-6BDD550348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4" name="Image 3">
            <a:extLst>
              <a:ext uri="{FF2B5EF4-FFF2-40B4-BE49-F238E27FC236}">
                <a16:creationId xmlns:a16="http://schemas.microsoft.com/office/drawing/2014/main" id="{76E8102B-6D76-4F57-9FC2-972A7CD3C680}"/>
              </a:ext>
            </a:extLst>
          </p:cNvPr>
          <p:cNvPicPr>
            <a:picLocks noChangeAspect="1"/>
          </p:cNvPicPr>
          <p:nvPr/>
        </p:nvPicPr>
        <p:blipFill>
          <a:blip r:embed="rId6"/>
          <a:stretch>
            <a:fillRect/>
          </a:stretch>
        </p:blipFill>
        <p:spPr>
          <a:xfrm>
            <a:off x="1740341" y="479547"/>
            <a:ext cx="2492476" cy="629092"/>
          </a:xfrm>
          <a:prstGeom prst="rect">
            <a:avLst/>
          </a:prstGeom>
        </p:spPr>
      </p:pic>
      <p:pic>
        <p:nvPicPr>
          <p:cNvPr id="6" name="Image 5">
            <a:extLst>
              <a:ext uri="{FF2B5EF4-FFF2-40B4-BE49-F238E27FC236}">
                <a16:creationId xmlns:a16="http://schemas.microsoft.com/office/drawing/2014/main" id="{DD92B7BF-5874-41AF-A7A7-C18C4A842352}"/>
              </a:ext>
            </a:extLst>
          </p:cNvPr>
          <p:cNvPicPr>
            <a:picLocks noChangeAspect="1"/>
          </p:cNvPicPr>
          <p:nvPr/>
        </p:nvPicPr>
        <p:blipFill>
          <a:blip r:embed="rId7"/>
          <a:stretch>
            <a:fillRect/>
          </a:stretch>
        </p:blipFill>
        <p:spPr>
          <a:xfrm>
            <a:off x="544812" y="3429000"/>
            <a:ext cx="653265" cy="3016311"/>
          </a:xfrm>
          <a:prstGeom prst="rect">
            <a:avLst/>
          </a:prstGeom>
        </p:spPr>
      </p:pic>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610052" y="2559590"/>
            <a:ext cx="5181600" cy="3144807"/>
          </a:xfrm>
        </p:spPr>
        <p:txBody>
          <a:bodyPr/>
          <a:lstStyle/>
          <a:p>
            <a:r>
              <a:rPr lang="fr-FR" dirty="0"/>
              <a:t>Enfants</a:t>
            </a:r>
          </a:p>
          <a:p>
            <a:r>
              <a:rPr lang="fr-FR" dirty="0"/>
              <a:t>Familles</a:t>
            </a:r>
          </a:p>
          <a:p>
            <a:r>
              <a:rPr lang="fr-FR" dirty="0"/>
              <a:t>Communautés </a:t>
            </a:r>
            <a:endParaRPr lang="fr-FR" dirty="0">
              <a:solidFill>
                <a:srgbClr val="1690BF"/>
              </a:solidFill>
            </a:endParaRPr>
          </a:p>
          <a:p>
            <a:r>
              <a:rPr lang="fr-FR" dirty="0"/>
              <a:t>Environnement social, politique et culturel, incluant les normes sociales</a:t>
            </a:r>
          </a:p>
        </p:txBody>
      </p:sp>
      <p:sp>
        <p:nvSpPr>
          <p:cNvPr id="22" name="Titre 1">
            <a:extLst>
              <a:ext uri="{FF2B5EF4-FFF2-40B4-BE49-F238E27FC236}">
                <a16:creationId xmlns:a16="http://schemas.microsoft.com/office/drawing/2014/main" id="{9092BCA3-61B2-4540-B551-7F4EF8C7F187}"/>
              </a:ext>
            </a:extLst>
          </p:cNvPr>
          <p:cNvSpPr txBox="1">
            <a:spLocks/>
          </p:cNvSpPr>
          <p:nvPr/>
        </p:nvSpPr>
        <p:spPr>
          <a:xfrm>
            <a:off x="7075337" y="1530041"/>
            <a:ext cx="3974432"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solidFill>
                  <a:srgbClr val="0070C0"/>
                </a:solidFill>
              </a:rPr>
              <a:t>Niveaux…</a:t>
            </a:r>
          </a:p>
        </p:txBody>
      </p:sp>
      <p:pic>
        <p:nvPicPr>
          <p:cNvPr id="3" name="Image 2">
            <a:extLst>
              <a:ext uri="{FF2B5EF4-FFF2-40B4-BE49-F238E27FC236}">
                <a16:creationId xmlns:a16="http://schemas.microsoft.com/office/drawing/2014/main" id="{CDBDAA5B-3C54-4443-8B50-B9D2A7EADE73}"/>
              </a:ext>
            </a:extLst>
          </p:cNvPr>
          <p:cNvPicPr>
            <a:picLocks noChangeAspect="1"/>
          </p:cNvPicPr>
          <p:nvPr/>
        </p:nvPicPr>
        <p:blipFill>
          <a:blip r:embed="rId8"/>
          <a:stretch>
            <a:fillRect/>
          </a:stretch>
        </p:blipFill>
        <p:spPr>
          <a:xfrm>
            <a:off x="9317253" y="2559590"/>
            <a:ext cx="774079" cy="830997"/>
          </a:xfrm>
          <a:prstGeom prst="rect">
            <a:avLst/>
          </a:prstGeom>
        </p:spPr>
      </p:pic>
      <p:sp>
        <p:nvSpPr>
          <p:cNvPr id="13" name="ZoneTexte 12">
            <a:extLst>
              <a:ext uri="{FF2B5EF4-FFF2-40B4-BE49-F238E27FC236}">
                <a16:creationId xmlns:a16="http://schemas.microsoft.com/office/drawing/2014/main" id="{42C92E76-7920-4380-B518-45BCD988A9A1}"/>
              </a:ext>
            </a:extLst>
          </p:cNvPr>
          <p:cNvSpPr txBox="1"/>
          <p:nvPr/>
        </p:nvSpPr>
        <p:spPr>
          <a:xfrm>
            <a:off x="6328943" y="5873654"/>
            <a:ext cx="4720826" cy="830997"/>
          </a:xfrm>
          <a:prstGeom prst="rect">
            <a:avLst/>
          </a:prstGeom>
          <a:noFill/>
        </p:spPr>
        <p:txBody>
          <a:bodyPr wrap="square">
            <a:spAutoFit/>
          </a:bodyPr>
          <a:lstStyle/>
          <a:p>
            <a:r>
              <a:rPr lang="fr-FR" sz="2400" dirty="0">
                <a:latin typeface="Ink Free" panose="03080402000500000000" pitchFamily="66" charset="0"/>
              </a:rPr>
              <a:t>Qu'est-ce qui, dans votre pays, ferait partie de chaque niveau ? </a:t>
            </a:r>
            <a:endParaRPr lang="en-US" sz="2400" dirty="0">
              <a:latin typeface="Ink Free" panose="03080402000500000000" pitchFamily="66" charset="0"/>
            </a:endParaRPr>
          </a:p>
        </p:txBody>
      </p:sp>
      <p:pic>
        <p:nvPicPr>
          <p:cNvPr id="2" name="Image 6">
            <a:extLst>
              <a:ext uri="{FF2B5EF4-FFF2-40B4-BE49-F238E27FC236}">
                <a16:creationId xmlns:a16="http://schemas.microsoft.com/office/drawing/2014/main" id="{E25244FE-E98A-58F9-BD83-D5E8D0859FBD}"/>
              </a:ext>
            </a:extLst>
          </p:cNvPr>
          <p:cNvPicPr>
            <a:picLocks noChangeAspect="1"/>
          </p:cNvPicPr>
          <p:nvPr/>
        </p:nvPicPr>
        <p:blipFill>
          <a:blip r:embed="rId9"/>
          <a:stretch>
            <a:fillRect/>
          </a:stretch>
        </p:blipFill>
        <p:spPr>
          <a:xfrm>
            <a:off x="2307533" y="2959634"/>
            <a:ext cx="1686551" cy="2344717"/>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P spid="21" grpId="0" build="p"/>
      <p:bldP spid="2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38CFC-3BF5-40EC-906A-1561C90A023A}"/>
              </a:ext>
            </a:extLst>
          </p:cNvPr>
          <p:cNvSpPr>
            <a:spLocks noGrp="1"/>
          </p:cNvSpPr>
          <p:nvPr>
            <p:ph type="title"/>
          </p:nvPr>
        </p:nvSpPr>
        <p:spPr/>
        <p:txBody>
          <a:bodyPr/>
          <a:lstStyle/>
          <a:p>
            <a:r>
              <a:rPr lang="fr-FR" dirty="0"/>
              <a:t>Approche ”socio-écologique” </a:t>
            </a:r>
          </a:p>
        </p:txBody>
      </p:sp>
      <p:sp>
        <p:nvSpPr>
          <p:cNvPr id="3" name="Espace réservé du contenu 2">
            <a:extLst>
              <a:ext uri="{FF2B5EF4-FFF2-40B4-BE49-F238E27FC236}">
                <a16:creationId xmlns:a16="http://schemas.microsoft.com/office/drawing/2014/main" id="{6DB9FA6A-DF88-4B2C-B524-B3ED5FD1790D}"/>
              </a:ext>
            </a:extLst>
          </p:cNvPr>
          <p:cNvSpPr>
            <a:spLocks noGrp="1"/>
          </p:cNvSpPr>
          <p:nvPr>
            <p:ph sz="half" idx="1"/>
          </p:nvPr>
        </p:nvSpPr>
        <p:spPr/>
        <p:txBody>
          <a:bodyPr/>
          <a:lstStyle/>
          <a:p>
            <a:r>
              <a:rPr lang="fr-FR" b="1" dirty="0"/>
              <a:t>Qu’est ce que cela signifie? </a:t>
            </a:r>
          </a:p>
          <a:p>
            <a:pPr marL="50800" indent="0">
              <a:buNone/>
            </a:pPr>
            <a:r>
              <a:rPr lang="fr-FR" dirty="0">
                <a:solidFill>
                  <a:schemeClr val="tx1"/>
                </a:solidFill>
              </a:rPr>
              <a:t>-&gt; concevoir des approches intégrées </a:t>
            </a:r>
          </a:p>
          <a:p>
            <a:pPr marL="50800" indent="0">
              <a:buNone/>
            </a:pPr>
            <a:r>
              <a:rPr lang="fr-FR" dirty="0">
                <a:solidFill>
                  <a:schemeClr val="tx1"/>
                </a:solidFill>
              </a:rPr>
              <a:t>-&gt; être en partenariat avec les enfants, les familles, les communautés et les sociétés</a:t>
            </a:r>
          </a:p>
          <a:p>
            <a:pPr marL="50800" indent="0">
              <a:buNone/>
            </a:pPr>
            <a:r>
              <a:rPr lang="fr-FR" dirty="0">
                <a:solidFill>
                  <a:schemeClr val="tx1"/>
                </a:solidFill>
              </a:rPr>
              <a:t>-&gt;</a:t>
            </a:r>
            <a:r>
              <a:rPr lang="en-US" dirty="0">
                <a:solidFill>
                  <a:schemeClr val="tx1"/>
                </a:solidFill>
              </a:rPr>
              <a:t> </a:t>
            </a:r>
            <a:r>
              <a:rPr lang="fr-FR" dirty="0">
                <a:solidFill>
                  <a:schemeClr val="tx1"/>
                </a:solidFill>
              </a:rPr>
              <a:t>Aborder les quatre niveaux du modèle socio-écologique</a:t>
            </a:r>
          </a:p>
        </p:txBody>
      </p:sp>
      <p:grpSp>
        <p:nvGrpSpPr>
          <p:cNvPr id="11" name="Groupe 10">
            <a:extLst>
              <a:ext uri="{FF2B5EF4-FFF2-40B4-BE49-F238E27FC236}">
                <a16:creationId xmlns:a16="http://schemas.microsoft.com/office/drawing/2014/main" id="{A5D6DD64-FEE5-4EB6-9987-C11AC41F304B}"/>
              </a:ext>
            </a:extLst>
          </p:cNvPr>
          <p:cNvGrpSpPr/>
          <p:nvPr/>
        </p:nvGrpSpPr>
        <p:grpSpPr>
          <a:xfrm rot="20142870">
            <a:off x="6637926" y="5431360"/>
            <a:ext cx="979340" cy="1040548"/>
            <a:chOff x="10883591" y="5571442"/>
            <a:chExt cx="979340" cy="1040548"/>
          </a:xfrm>
        </p:grpSpPr>
        <p:pic>
          <p:nvPicPr>
            <p:cNvPr id="12" name="Image 11">
              <a:extLst>
                <a:ext uri="{FF2B5EF4-FFF2-40B4-BE49-F238E27FC236}">
                  <a16:creationId xmlns:a16="http://schemas.microsoft.com/office/drawing/2014/main" id="{6D9E4A1B-81A6-4BAA-89CC-A2EE1306A3FE}"/>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3" name="Graphique 12" descr="Point d’interrogation">
              <a:extLst>
                <a:ext uri="{FF2B5EF4-FFF2-40B4-BE49-F238E27FC236}">
                  <a16:creationId xmlns:a16="http://schemas.microsoft.com/office/drawing/2014/main" id="{5F0A4E67-A8C8-4597-98D0-DE5B9A5A6C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sp>
        <p:nvSpPr>
          <p:cNvPr id="15" name="ZoneTexte 14">
            <a:extLst>
              <a:ext uri="{FF2B5EF4-FFF2-40B4-BE49-F238E27FC236}">
                <a16:creationId xmlns:a16="http://schemas.microsoft.com/office/drawing/2014/main" id="{0B784EA2-9A26-498D-88EE-8A2764500531}"/>
              </a:ext>
            </a:extLst>
          </p:cNvPr>
          <p:cNvSpPr txBox="1"/>
          <p:nvPr/>
        </p:nvSpPr>
        <p:spPr>
          <a:xfrm>
            <a:off x="7787915" y="5276007"/>
            <a:ext cx="4322432" cy="1569660"/>
          </a:xfrm>
          <a:prstGeom prst="rect">
            <a:avLst/>
          </a:prstGeom>
          <a:noFill/>
        </p:spPr>
        <p:txBody>
          <a:bodyPr wrap="square">
            <a:spAutoFit/>
          </a:bodyPr>
          <a:lstStyle/>
          <a:p>
            <a:r>
              <a:rPr lang="fr-FR" sz="2400" dirty="0">
                <a:latin typeface="Ink Free" panose="03080402000500000000" pitchFamily="66" charset="0"/>
              </a:rPr>
              <a:t>Que signifie d’utiliser cette approche lorsque l'on applique les St 15, 16 &amp; 17, et les Principes ? </a:t>
            </a:r>
            <a:endParaRPr lang="en-US" sz="2400" dirty="0">
              <a:latin typeface="Ink Free" panose="03080402000500000000" pitchFamily="66" charset="0"/>
            </a:endParaRPr>
          </a:p>
        </p:txBody>
      </p:sp>
      <p:pic>
        <p:nvPicPr>
          <p:cNvPr id="16" name="Picture 6">
            <a:extLst>
              <a:ext uri="{FF2B5EF4-FFF2-40B4-BE49-F238E27FC236}">
                <a16:creationId xmlns:a16="http://schemas.microsoft.com/office/drawing/2014/main" id="{07992945-E31D-4E13-9E1D-ADE6683DF8B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642835" y="2345957"/>
            <a:ext cx="2701446" cy="2833777"/>
          </a:xfrm>
          <a:prstGeom prst="rect">
            <a:avLst/>
          </a:prstGeom>
          <a:noFill/>
          <a:ln>
            <a:noFill/>
          </a:ln>
        </p:spPr>
      </p:pic>
      <p:pic>
        <p:nvPicPr>
          <p:cNvPr id="5" name="Image 4">
            <a:extLst>
              <a:ext uri="{FF2B5EF4-FFF2-40B4-BE49-F238E27FC236}">
                <a16:creationId xmlns:a16="http://schemas.microsoft.com/office/drawing/2014/main" id="{B78DE883-9F03-4004-AFAE-79010D53FC54}"/>
              </a:ext>
            </a:extLst>
          </p:cNvPr>
          <p:cNvPicPr>
            <a:picLocks noChangeAspect="1"/>
          </p:cNvPicPr>
          <p:nvPr/>
        </p:nvPicPr>
        <p:blipFill>
          <a:blip r:embed="rId7"/>
          <a:stretch>
            <a:fillRect/>
          </a:stretch>
        </p:blipFill>
        <p:spPr>
          <a:xfrm rot="16200000">
            <a:off x="9798213" y="2717038"/>
            <a:ext cx="1720510" cy="2014466"/>
          </a:xfrm>
          <a:prstGeom prst="rect">
            <a:avLst/>
          </a:prstGeom>
        </p:spPr>
      </p:pic>
    </p:spTree>
    <p:extLst>
      <p:ext uri="{BB962C8B-B14F-4D97-AF65-F5344CB8AC3E}">
        <p14:creationId xmlns:p14="http://schemas.microsoft.com/office/powerpoint/2010/main" val="24853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82D02E59-E657-7F31-AA4A-BADC629569CC}"/>
              </a:ext>
            </a:extLst>
          </p:cNvPr>
          <p:cNvPicPr preferRelativeResize="0"/>
          <p:nvPr/>
        </p:nvPicPr>
        <p:blipFill>
          <a:blip r:embed="rId6">
            <a:alphaModFix/>
          </a:blip>
          <a:stretch>
            <a:fillRect/>
          </a:stretch>
        </p:blipFill>
        <p:spPr>
          <a:xfrm>
            <a:off x="9296325" y="2888061"/>
            <a:ext cx="3279798" cy="2370526"/>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2796</Words>
  <Application>Microsoft Office PowerPoint</Application>
  <PresentationFormat>Widescreen</PresentationFormat>
  <Paragraphs>196</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Ink Free</vt:lpstr>
      <vt:lpstr>CMSY9</vt:lpstr>
      <vt:lpstr>HelveticaNeue-LightItalic-Identity-H</vt:lpstr>
      <vt:lpstr>Arial</vt:lpstr>
      <vt:lpstr>HelveticaNeue-Light-Identity-H</vt:lpstr>
      <vt:lpstr>Symbol</vt:lpstr>
      <vt:lpstr>HelveticaNeue-Roman-Identity-H</vt:lpstr>
      <vt:lpstr>Calibri</vt:lpstr>
      <vt:lpstr>Helvetica Neue</vt:lpstr>
      <vt:lpstr>Times New Roman</vt:lpstr>
      <vt:lpstr>Wingdings</vt:lpstr>
      <vt:lpstr>Office Theme</vt:lpstr>
      <vt:lpstr>Standards Minimums pour la Protection de l’Enfance dans l’Action Humanitaire. - SMPE -</vt:lpstr>
      <vt:lpstr>But des Standards </vt:lpstr>
      <vt:lpstr>PowerPoint Presentation</vt:lpstr>
      <vt:lpstr>Intro générale au Standard 14</vt:lpstr>
      <vt:lpstr>PowerPoint Presentation</vt:lpstr>
      <vt:lpstr>Approche ”socio-écologique” </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165</cp:revision>
  <dcterms:created xsi:type="dcterms:W3CDTF">2017-12-20T18:51:03Z</dcterms:created>
  <dcterms:modified xsi:type="dcterms:W3CDTF">2022-12-06T06:00:41Z</dcterms:modified>
</cp:coreProperties>
</file>