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87" r:id="rId2"/>
    <p:sldId id="262" r:id="rId3"/>
    <p:sldId id="265" r:id="rId4"/>
    <p:sldId id="288" r:id="rId5"/>
    <p:sldId id="261" r:id="rId6"/>
    <p:sldId id="298" r:id="rId7"/>
    <p:sldId id="259" r:id="rId8"/>
    <p:sldId id="289"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Helvetica Neue" panose="020B0604020202020204" charset="0"/>
      <p:regular r:id="rId15"/>
      <p:bold r:id="rId16"/>
      <p:italic r:id="rId17"/>
      <p:boldItalic r:id="rId18"/>
    </p:embeddedFont>
    <p:embeddedFont>
      <p:font typeface="Ink Free" panose="03080402000500000000" pitchFamily="66" charset="0"/>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12" clrIdx="0">
    <p:extLst>
      <p:ext uri="{19B8F6BF-5375-455C-9EA6-DF929625EA0E}">
        <p15:presenceInfo xmlns:p15="http://schemas.microsoft.com/office/powerpoint/2012/main" userId="f7ee976ae110c3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0"/>
    <p:restoredTop sz="62383" autoAdjust="0"/>
  </p:normalViewPr>
  <p:slideViewPr>
    <p:cSldViewPr snapToGrid="0">
      <p:cViewPr varScale="1">
        <p:scale>
          <a:sx n="41" d="100"/>
          <a:sy n="41" d="100"/>
        </p:scale>
        <p:origin x="32" y="10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9" Type="http://schemas.openxmlformats.org/officeDocument/2006/relationships/presProps" Target="presProps.xml"/><Relationship Id="rId3" Type="http://schemas.openxmlformats.org/officeDocument/2006/relationships/slide" Target="slides/slide2.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33062-F4A6-43B5-AA61-8C3B6A44828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1B0DC147-98B3-4374-B9EE-41D7051B9F1F}">
      <dgm:prSet phldrT="[Texto]" custT="1"/>
      <dgm:spPr/>
      <dgm:t>
        <a:bodyPr/>
        <a:lstStyle/>
        <a:p>
          <a:pPr>
            <a:buAutoNum type="arabicPeriod"/>
          </a:pPr>
          <a:r>
            <a:rPr lang="en-GB" sz="2200" b="1" dirty="0">
              <a:solidFill>
                <a:schemeClr val="bg1"/>
              </a:solidFill>
              <a:latin typeface="+mj-lt"/>
            </a:rPr>
            <a:t>TECHNICAL TOOLS AND GUIDANCE</a:t>
          </a:r>
        </a:p>
        <a:p>
          <a:pPr>
            <a:buAutoNum type="arabicPeriod"/>
          </a:pPr>
          <a:r>
            <a:rPr lang="es-ES" sz="1600" dirty="0"/>
            <a:t>CPMS 12, Inter-Agency </a:t>
          </a:r>
          <a:r>
            <a:rPr lang="es-ES" sz="1600" dirty="0" err="1"/>
            <a:t>Toolkit</a:t>
          </a:r>
          <a:r>
            <a:rPr lang="es-ES" sz="1600" dirty="0"/>
            <a:t>, COVID-19 </a:t>
          </a:r>
          <a:r>
            <a:rPr lang="es-ES" sz="1600" dirty="0" err="1"/>
            <a:t>resources</a:t>
          </a:r>
          <a:r>
            <a:rPr lang="es-ES" sz="1600" dirty="0"/>
            <a:t>, </a:t>
          </a:r>
          <a:r>
            <a:rPr lang="es-ES" sz="1600" dirty="0" err="1"/>
            <a:t>toolkit</a:t>
          </a:r>
          <a:r>
            <a:rPr lang="es-ES" sz="1600" dirty="0"/>
            <a:t> regional </a:t>
          </a:r>
          <a:r>
            <a:rPr lang="es-ES" sz="1600" dirty="0" err="1"/>
            <a:t>versions</a:t>
          </a:r>
          <a:endParaRPr lang="en-GB" sz="1600" dirty="0"/>
        </a:p>
      </dgm:t>
    </dgm:pt>
    <dgm:pt modelId="{0170F2D4-8AED-493F-BB6C-948BC2ACBC48}" type="parTrans" cxnId="{F812AAF3-229D-46F0-BA6A-79317B31ED33}">
      <dgm:prSet/>
      <dgm:spPr/>
      <dgm:t>
        <a:bodyPr/>
        <a:lstStyle/>
        <a:p>
          <a:endParaRPr lang="en-GB"/>
        </a:p>
      </dgm:t>
    </dgm:pt>
    <dgm:pt modelId="{092DC76A-6835-4933-B2A6-3F5718A252B4}" type="sibTrans" cxnId="{F812AAF3-229D-46F0-BA6A-79317B31ED33}">
      <dgm:prSet/>
      <dgm:spPr/>
      <dgm:t>
        <a:bodyPr/>
        <a:lstStyle/>
        <a:p>
          <a:endParaRPr lang="en-GB"/>
        </a:p>
      </dgm:t>
    </dgm:pt>
    <dgm:pt modelId="{641BA281-D6B7-4A40-8496-B898D7572F0C}">
      <dgm:prSet custT="1"/>
      <dgm:spPr/>
      <dgm:t>
        <a:bodyPr/>
        <a:lstStyle/>
        <a:p>
          <a:r>
            <a:rPr lang="es-ES" altLang="en-US" sz="2200" b="1" dirty="0">
              <a:solidFill>
                <a:schemeClr val="bg1"/>
              </a:solidFill>
              <a:latin typeface="+mj-lt"/>
              <a:ea typeface="Calibri" panose="020F0502020204030204" pitchFamily="34" charset="0"/>
            </a:rPr>
            <a:t>CAPACITY BUILDING </a:t>
          </a:r>
        </a:p>
        <a:p>
          <a:r>
            <a:rPr lang="es-ES" altLang="en-US" sz="1600" b="0" dirty="0">
              <a:solidFill>
                <a:schemeClr val="bg1"/>
              </a:solidFill>
              <a:latin typeface="+mj-lt"/>
              <a:ea typeface="Calibri" panose="020F0502020204030204" pitchFamily="34" charset="0"/>
            </a:rPr>
            <a:t>E-</a:t>
          </a:r>
          <a:r>
            <a:rPr lang="es-ES" altLang="en-US" sz="1600" b="0" dirty="0" err="1">
              <a:solidFill>
                <a:schemeClr val="bg1"/>
              </a:solidFill>
              <a:latin typeface="+mj-lt"/>
              <a:ea typeface="Calibri" panose="020F0502020204030204" pitchFamily="34" charset="0"/>
            </a:rPr>
            <a:t>course</a:t>
          </a:r>
          <a:r>
            <a:rPr lang="es-ES" altLang="en-US" sz="1600" b="0" dirty="0">
              <a:solidFill>
                <a:schemeClr val="bg1"/>
              </a:solidFill>
              <a:latin typeface="+mj-lt"/>
              <a:ea typeface="Calibri" panose="020F0502020204030204" pitchFamily="34" charset="0"/>
            </a:rPr>
            <a:t>, training </a:t>
          </a:r>
          <a:r>
            <a:rPr lang="es-ES" altLang="en-US" sz="1600" b="0" dirty="0" err="1">
              <a:solidFill>
                <a:schemeClr val="bg1"/>
              </a:solidFill>
              <a:latin typeface="+mj-lt"/>
              <a:ea typeface="Calibri" panose="020F0502020204030204" pitchFamily="34" charset="0"/>
            </a:rPr>
            <a:t>package</a:t>
          </a:r>
          <a:r>
            <a:rPr lang="es-ES" altLang="en-US" sz="1600" b="0" dirty="0">
              <a:solidFill>
                <a:schemeClr val="bg1"/>
              </a:solidFill>
              <a:latin typeface="+mj-lt"/>
              <a:ea typeface="Calibri" panose="020F0502020204030204" pitchFamily="34" charset="0"/>
            </a:rPr>
            <a:t>, </a:t>
          </a:r>
          <a:r>
            <a:rPr lang="es-ES" altLang="en-US" sz="1600" b="0" dirty="0" err="1">
              <a:solidFill>
                <a:schemeClr val="bg1"/>
              </a:solidFill>
              <a:latin typeface="+mj-lt"/>
              <a:ea typeface="Calibri" panose="020F0502020204030204" pitchFamily="34" charset="0"/>
            </a:rPr>
            <a:t>competency</a:t>
          </a:r>
          <a:r>
            <a:rPr lang="es-ES" altLang="en-US" sz="1600" b="0" dirty="0">
              <a:solidFill>
                <a:schemeClr val="bg1"/>
              </a:solidFill>
              <a:latin typeface="+mj-lt"/>
              <a:ea typeface="Calibri" panose="020F0502020204030204" pitchFamily="34" charset="0"/>
            </a:rPr>
            <a:t> </a:t>
          </a:r>
          <a:r>
            <a:rPr lang="es-ES" altLang="en-US" sz="1600" b="0" dirty="0" err="1">
              <a:solidFill>
                <a:schemeClr val="bg1"/>
              </a:solidFill>
              <a:latin typeface="+mj-lt"/>
              <a:ea typeface="Calibri" panose="020F0502020204030204" pitchFamily="34" charset="0"/>
            </a:rPr>
            <a:t>framework</a:t>
          </a:r>
          <a:r>
            <a:rPr lang="es-ES" altLang="en-US" sz="1600" b="0" dirty="0">
              <a:solidFill>
                <a:schemeClr val="bg1"/>
              </a:solidFill>
              <a:latin typeface="+mj-lt"/>
              <a:ea typeface="Calibri" panose="020F0502020204030204" pitchFamily="34" charset="0"/>
            </a:rPr>
            <a:t>, global/regional/country </a:t>
          </a:r>
          <a:r>
            <a:rPr lang="es-ES" altLang="en-US" sz="1600" b="0" dirty="0" err="1">
              <a:solidFill>
                <a:schemeClr val="bg1"/>
              </a:solidFill>
              <a:latin typeface="+mj-lt"/>
              <a:ea typeface="Calibri" panose="020F0502020204030204" pitchFamily="34" charset="0"/>
            </a:rPr>
            <a:t>launches</a:t>
          </a:r>
          <a:endParaRPr lang="es-ES" altLang="en-US" sz="1600" b="0" dirty="0">
            <a:solidFill>
              <a:schemeClr val="bg1"/>
            </a:solidFill>
            <a:latin typeface="+mj-lt"/>
            <a:ea typeface="Calibri" panose="020F0502020204030204" pitchFamily="34" charset="0"/>
          </a:endParaRPr>
        </a:p>
      </dgm:t>
    </dgm:pt>
    <dgm:pt modelId="{8C0E29BB-7FB2-4A2D-882C-8E08B104A5EC}" type="parTrans" cxnId="{2F3BA453-DEAE-428E-AE94-9753B545400A}">
      <dgm:prSet/>
      <dgm:spPr/>
      <dgm:t>
        <a:bodyPr/>
        <a:lstStyle/>
        <a:p>
          <a:endParaRPr lang="en-GB"/>
        </a:p>
      </dgm:t>
    </dgm:pt>
    <dgm:pt modelId="{8A6BF102-06E4-47C7-8D08-8AF1DA199300}" type="sibTrans" cxnId="{2F3BA453-DEAE-428E-AE94-9753B545400A}">
      <dgm:prSet/>
      <dgm:spPr/>
      <dgm:t>
        <a:bodyPr/>
        <a:lstStyle/>
        <a:p>
          <a:endParaRPr lang="en-GB"/>
        </a:p>
      </dgm:t>
    </dgm:pt>
    <dgm:pt modelId="{13D5DFE6-B654-4912-A219-FDB30E258837}">
      <dgm:prSet custT="1"/>
      <dgm:spPr/>
      <dgm:t>
        <a:bodyPr/>
        <a:lstStyle/>
        <a:p>
          <a:r>
            <a:rPr lang="es-ES" altLang="en-US" sz="2200" b="1" dirty="0">
              <a:solidFill>
                <a:schemeClr val="bg1"/>
              </a:solidFill>
              <a:latin typeface="+mj-lt"/>
              <a:ea typeface="Calibri" panose="020F0502020204030204" pitchFamily="34" charset="0"/>
            </a:rPr>
            <a:t>COORDINATION</a:t>
          </a:r>
          <a:r>
            <a:rPr lang="es-ES" altLang="en-US" sz="2200" b="1">
              <a:solidFill>
                <a:schemeClr val="bg1"/>
              </a:solidFill>
              <a:latin typeface="+mj-lt"/>
              <a:ea typeface="Calibri" panose="020F0502020204030204" pitchFamily="34" charset="0"/>
            </a:rPr>
            <a:t>, POLICY AND ADVOCACY</a:t>
          </a:r>
          <a:endParaRPr lang="es-ES" altLang="en-US" sz="2200" b="1" dirty="0">
            <a:solidFill>
              <a:schemeClr val="bg1"/>
            </a:solidFill>
            <a:latin typeface="+mj-lt"/>
            <a:ea typeface="Calibri" panose="020F0502020204030204" pitchFamily="34" charset="0"/>
          </a:endParaRPr>
        </a:p>
        <a:p>
          <a:r>
            <a:rPr lang="es-ES" altLang="en-US" sz="1600" b="0" dirty="0">
              <a:solidFill>
                <a:schemeClr val="bg1"/>
              </a:solidFill>
              <a:latin typeface="+mj-lt"/>
              <a:ea typeface="Calibri" panose="020F0502020204030204" pitchFamily="34" charset="0"/>
            </a:rPr>
            <a:t>World Day </a:t>
          </a:r>
          <a:r>
            <a:rPr lang="es-ES" altLang="en-US" sz="1600" b="0" dirty="0" err="1">
              <a:solidFill>
                <a:schemeClr val="bg1"/>
              </a:solidFill>
              <a:latin typeface="+mj-lt"/>
              <a:ea typeface="Calibri" panose="020F0502020204030204" pitchFamily="34" charset="0"/>
            </a:rPr>
            <a:t>against</a:t>
          </a:r>
          <a:r>
            <a:rPr lang="es-ES" altLang="en-US" sz="1600" b="0" dirty="0">
              <a:solidFill>
                <a:schemeClr val="bg1"/>
              </a:solidFill>
              <a:latin typeface="+mj-lt"/>
              <a:ea typeface="Calibri" panose="020F0502020204030204" pitchFamily="34" charset="0"/>
            </a:rPr>
            <a:t> Child </a:t>
          </a:r>
          <a:r>
            <a:rPr lang="es-ES" altLang="en-US" sz="1600" b="0" dirty="0" err="1">
              <a:solidFill>
                <a:schemeClr val="bg1"/>
              </a:solidFill>
              <a:latin typeface="+mj-lt"/>
              <a:ea typeface="Calibri" panose="020F0502020204030204" pitchFamily="34" charset="0"/>
            </a:rPr>
            <a:t>Labour</a:t>
          </a:r>
          <a:r>
            <a:rPr lang="es-ES" altLang="en-US" sz="1600" b="0" dirty="0">
              <a:solidFill>
                <a:schemeClr val="bg1"/>
              </a:solidFill>
              <a:latin typeface="+mj-lt"/>
              <a:ea typeface="Calibri" panose="020F0502020204030204" pitchFamily="34" charset="0"/>
            </a:rPr>
            <a:t>, International </a:t>
          </a:r>
          <a:r>
            <a:rPr lang="es-ES" altLang="en-US" sz="1600" b="0" dirty="0" err="1">
              <a:solidFill>
                <a:schemeClr val="bg1"/>
              </a:solidFill>
              <a:latin typeface="+mj-lt"/>
              <a:ea typeface="Calibri" panose="020F0502020204030204" pitchFamily="34" charset="0"/>
            </a:rPr>
            <a:t>Year</a:t>
          </a:r>
          <a:r>
            <a:rPr lang="es-ES" altLang="en-US" sz="1600" b="0" dirty="0">
              <a:solidFill>
                <a:schemeClr val="bg1"/>
              </a:solidFill>
              <a:latin typeface="+mj-lt"/>
              <a:ea typeface="Calibri" panose="020F0502020204030204" pitchFamily="34" charset="0"/>
            </a:rPr>
            <a:t> </a:t>
          </a:r>
          <a:r>
            <a:rPr lang="es-ES" altLang="en-US" sz="1600" b="0" dirty="0" err="1">
              <a:solidFill>
                <a:schemeClr val="bg1"/>
              </a:solidFill>
              <a:latin typeface="+mj-lt"/>
              <a:ea typeface="Calibri" panose="020F0502020204030204" pitchFamily="34" charset="0"/>
            </a:rPr>
            <a:t>for</a:t>
          </a:r>
          <a:r>
            <a:rPr lang="es-ES" altLang="en-US" sz="1600" b="0" dirty="0">
              <a:solidFill>
                <a:schemeClr val="bg1"/>
              </a:solidFill>
              <a:latin typeface="+mj-lt"/>
              <a:ea typeface="Calibri" panose="020F0502020204030204" pitchFamily="34" charset="0"/>
            </a:rPr>
            <a:t> </a:t>
          </a:r>
          <a:r>
            <a:rPr lang="es-ES" altLang="en-US" sz="1600" b="0" dirty="0" err="1">
              <a:solidFill>
                <a:schemeClr val="bg1"/>
              </a:solidFill>
              <a:latin typeface="+mj-lt"/>
              <a:ea typeface="Calibri" panose="020F0502020204030204" pitchFamily="34" charset="0"/>
            </a:rPr>
            <a:t>the</a:t>
          </a:r>
          <a:r>
            <a:rPr lang="es-ES" altLang="en-US" sz="1600" b="0" dirty="0">
              <a:solidFill>
                <a:schemeClr val="bg1"/>
              </a:solidFill>
              <a:latin typeface="+mj-lt"/>
              <a:ea typeface="Calibri" panose="020F0502020204030204" pitchFamily="34" charset="0"/>
            </a:rPr>
            <a:t> </a:t>
          </a:r>
          <a:r>
            <a:rPr lang="es-ES" altLang="en-US" sz="1600" b="0" dirty="0" err="1">
              <a:solidFill>
                <a:schemeClr val="bg1"/>
              </a:solidFill>
              <a:latin typeface="+mj-lt"/>
              <a:ea typeface="Calibri" panose="020F0502020204030204" pitchFamily="34" charset="0"/>
            </a:rPr>
            <a:t>Ellimination</a:t>
          </a:r>
          <a:r>
            <a:rPr lang="es-ES" altLang="en-US" sz="1600" b="0" dirty="0">
              <a:solidFill>
                <a:schemeClr val="bg1"/>
              </a:solidFill>
              <a:latin typeface="+mj-lt"/>
              <a:ea typeface="Calibri" panose="020F0502020204030204" pitchFamily="34" charset="0"/>
            </a:rPr>
            <a:t> </a:t>
          </a:r>
          <a:r>
            <a:rPr lang="es-ES" altLang="en-US" sz="1600" b="0" dirty="0" err="1">
              <a:solidFill>
                <a:schemeClr val="bg1"/>
              </a:solidFill>
              <a:latin typeface="+mj-lt"/>
              <a:ea typeface="Calibri" panose="020F0502020204030204" pitchFamily="34" charset="0"/>
            </a:rPr>
            <a:t>of</a:t>
          </a:r>
          <a:r>
            <a:rPr lang="es-ES" altLang="en-US" sz="1600" b="0" dirty="0">
              <a:solidFill>
                <a:schemeClr val="bg1"/>
              </a:solidFill>
              <a:latin typeface="+mj-lt"/>
              <a:ea typeface="Calibri" panose="020F0502020204030204" pitchFamily="34" charset="0"/>
            </a:rPr>
            <a:t> Child </a:t>
          </a:r>
          <a:r>
            <a:rPr lang="es-ES" altLang="en-US" sz="1600" b="0" dirty="0" err="1">
              <a:solidFill>
                <a:schemeClr val="bg1"/>
              </a:solidFill>
              <a:latin typeface="+mj-lt"/>
              <a:ea typeface="Calibri" panose="020F0502020204030204" pitchFamily="34" charset="0"/>
            </a:rPr>
            <a:t>Labour</a:t>
          </a:r>
          <a:r>
            <a:rPr lang="es-ES" altLang="en-US" sz="1600" b="0" dirty="0">
              <a:solidFill>
                <a:schemeClr val="bg1"/>
              </a:solidFill>
              <a:latin typeface="+mj-lt"/>
              <a:ea typeface="Calibri" panose="020F0502020204030204" pitchFamily="34" charset="0"/>
            </a:rPr>
            <a:t>, SDG 8.7, </a:t>
          </a:r>
          <a:r>
            <a:rPr lang="es-ES" altLang="en-US" sz="1600" b="0" dirty="0" err="1">
              <a:solidFill>
                <a:schemeClr val="bg1"/>
              </a:solidFill>
              <a:latin typeface="+mj-lt"/>
              <a:ea typeface="Calibri" panose="020F0502020204030204" pitchFamily="34" charset="0"/>
            </a:rPr>
            <a:t>coordination</a:t>
          </a:r>
          <a:r>
            <a:rPr lang="es-ES" altLang="en-US" sz="1600" b="0" dirty="0">
              <a:solidFill>
                <a:schemeClr val="bg1"/>
              </a:solidFill>
              <a:latin typeface="+mj-lt"/>
              <a:ea typeface="Calibri" panose="020F0502020204030204" pitchFamily="34" charset="0"/>
            </a:rPr>
            <a:t> </a:t>
          </a:r>
          <a:r>
            <a:rPr lang="es-ES" altLang="en-US" sz="1600" b="0" dirty="0" err="1">
              <a:solidFill>
                <a:schemeClr val="bg1"/>
              </a:solidFill>
              <a:latin typeface="+mj-lt"/>
              <a:ea typeface="Calibri" panose="020F0502020204030204" pitchFamily="34" charset="0"/>
            </a:rPr>
            <a:t>calls</a:t>
          </a:r>
          <a:endParaRPr lang="es-ES" altLang="en-US" sz="1600" b="1" dirty="0">
            <a:solidFill>
              <a:schemeClr val="bg1"/>
            </a:solidFill>
            <a:latin typeface="+mj-lt"/>
            <a:ea typeface="Calibri" panose="020F0502020204030204" pitchFamily="34" charset="0"/>
          </a:endParaRPr>
        </a:p>
      </dgm:t>
    </dgm:pt>
    <dgm:pt modelId="{1B2DFD19-FF58-4A5C-852D-F6A2C2D784C7}" type="parTrans" cxnId="{D219CEEF-004B-4232-A2EE-A0AC2B3D65A5}">
      <dgm:prSet/>
      <dgm:spPr/>
      <dgm:t>
        <a:bodyPr/>
        <a:lstStyle/>
        <a:p>
          <a:endParaRPr lang="en-GB"/>
        </a:p>
      </dgm:t>
    </dgm:pt>
    <dgm:pt modelId="{D624C230-44A4-45DD-8602-A55D46AF0019}" type="sibTrans" cxnId="{D219CEEF-004B-4232-A2EE-A0AC2B3D65A5}">
      <dgm:prSet/>
      <dgm:spPr/>
      <dgm:t>
        <a:bodyPr/>
        <a:lstStyle/>
        <a:p>
          <a:endParaRPr lang="en-GB"/>
        </a:p>
      </dgm:t>
    </dgm:pt>
    <dgm:pt modelId="{7F6CCBD2-4E67-4A55-8D9B-1A156FD0DD70}" type="pres">
      <dgm:prSet presAssocID="{23C33062-F4A6-43B5-AA61-8C3B6A44828E}" presName="linear" presStyleCnt="0">
        <dgm:presLayoutVars>
          <dgm:dir/>
          <dgm:resizeHandles val="exact"/>
        </dgm:presLayoutVars>
      </dgm:prSet>
      <dgm:spPr/>
    </dgm:pt>
    <dgm:pt modelId="{314DA83D-F761-46EF-8AD2-6B53802B2325}" type="pres">
      <dgm:prSet presAssocID="{1B0DC147-98B3-4374-B9EE-41D7051B9F1F}" presName="comp" presStyleCnt="0"/>
      <dgm:spPr/>
    </dgm:pt>
    <dgm:pt modelId="{B2199FEA-730E-47E7-A72E-A89DF64CCCE2}" type="pres">
      <dgm:prSet presAssocID="{1B0DC147-98B3-4374-B9EE-41D7051B9F1F}" presName="box" presStyleLbl="node1" presStyleIdx="0" presStyleCnt="3" custLinFactY="-56963" custLinFactNeighborY="-100000"/>
      <dgm:spPr/>
    </dgm:pt>
    <dgm:pt modelId="{DBF69BBB-E680-48B4-8954-F24C23551F4D}" type="pres">
      <dgm:prSet presAssocID="{1B0DC147-98B3-4374-B9EE-41D7051B9F1F}"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2000" b="-72000"/>
          </a:stretch>
        </a:blipFill>
      </dgm:spPr>
    </dgm:pt>
    <dgm:pt modelId="{DFC26AC5-22CA-4905-8B82-5AB88A23D390}" type="pres">
      <dgm:prSet presAssocID="{1B0DC147-98B3-4374-B9EE-41D7051B9F1F}" presName="text" presStyleLbl="node1" presStyleIdx="0" presStyleCnt="3">
        <dgm:presLayoutVars>
          <dgm:bulletEnabled val="1"/>
        </dgm:presLayoutVars>
      </dgm:prSet>
      <dgm:spPr/>
    </dgm:pt>
    <dgm:pt modelId="{33CBEB2E-64AF-4047-8E10-E3CD64E8DD48}" type="pres">
      <dgm:prSet presAssocID="{092DC76A-6835-4933-B2A6-3F5718A252B4}" presName="spacer" presStyleCnt="0"/>
      <dgm:spPr/>
    </dgm:pt>
    <dgm:pt modelId="{602A9F96-5773-4EDC-AF57-51743B8FDF4F}" type="pres">
      <dgm:prSet presAssocID="{641BA281-D6B7-4A40-8496-B898D7572F0C}" presName="comp" presStyleCnt="0"/>
      <dgm:spPr/>
    </dgm:pt>
    <dgm:pt modelId="{EBE63CA0-111E-4B21-B5B0-9221785B9C4C}" type="pres">
      <dgm:prSet presAssocID="{641BA281-D6B7-4A40-8496-B898D7572F0C}" presName="box" presStyleLbl="node1" presStyleIdx="1" presStyleCnt="3"/>
      <dgm:spPr/>
    </dgm:pt>
    <dgm:pt modelId="{4816D280-9EFF-49A4-B2CC-38CD00B6D20B}" type="pres">
      <dgm:prSet presAssocID="{641BA281-D6B7-4A40-8496-B898D7572F0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BB9A3AAD-399D-4FFF-A26F-405DC5E6F2F7}" type="pres">
      <dgm:prSet presAssocID="{641BA281-D6B7-4A40-8496-B898D7572F0C}" presName="text" presStyleLbl="node1" presStyleIdx="1" presStyleCnt="3">
        <dgm:presLayoutVars>
          <dgm:bulletEnabled val="1"/>
        </dgm:presLayoutVars>
      </dgm:prSet>
      <dgm:spPr/>
    </dgm:pt>
    <dgm:pt modelId="{FED42F8A-80F5-428B-9F49-3393342C7B8B}" type="pres">
      <dgm:prSet presAssocID="{8A6BF102-06E4-47C7-8D08-8AF1DA199300}" presName="spacer" presStyleCnt="0"/>
      <dgm:spPr/>
    </dgm:pt>
    <dgm:pt modelId="{5672D750-6058-4AC3-B6BB-833BF574C246}" type="pres">
      <dgm:prSet presAssocID="{13D5DFE6-B654-4912-A219-FDB30E258837}" presName="comp" presStyleCnt="0"/>
      <dgm:spPr/>
    </dgm:pt>
    <dgm:pt modelId="{2BE93EB1-8089-4E11-96E5-FD68F801CA46}" type="pres">
      <dgm:prSet presAssocID="{13D5DFE6-B654-4912-A219-FDB30E258837}" presName="box" presStyleLbl="node1" presStyleIdx="2" presStyleCnt="3"/>
      <dgm:spPr/>
    </dgm:pt>
    <dgm:pt modelId="{35D07374-2F98-4AD5-9F1F-99C87A2795D7}" type="pres">
      <dgm:prSet presAssocID="{13D5DFE6-B654-4912-A219-FDB30E258837}"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B833C7D1-67F3-46DE-BB51-CAC5FF8C0055}" type="pres">
      <dgm:prSet presAssocID="{13D5DFE6-B654-4912-A219-FDB30E258837}" presName="text" presStyleLbl="node1" presStyleIdx="2" presStyleCnt="3">
        <dgm:presLayoutVars>
          <dgm:bulletEnabled val="1"/>
        </dgm:presLayoutVars>
      </dgm:prSet>
      <dgm:spPr/>
    </dgm:pt>
  </dgm:ptLst>
  <dgm:cxnLst>
    <dgm:cxn modelId="{91DDA62C-F368-4DE5-8118-41EDECA223BE}" type="presOf" srcId="{1B0DC147-98B3-4374-B9EE-41D7051B9F1F}" destId="{DFC26AC5-22CA-4905-8B82-5AB88A23D390}" srcOrd="1" destOrd="0" presId="urn:microsoft.com/office/officeart/2005/8/layout/vList4"/>
    <dgm:cxn modelId="{913B4141-216C-4EA6-AB62-D5842FEC0F88}" type="presOf" srcId="{641BA281-D6B7-4A40-8496-B898D7572F0C}" destId="{BB9A3AAD-399D-4FFF-A26F-405DC5E6F2F7}" srcOrd="1" destOrd="0" presId="urn:microsoft.com/office/officeart/2005/8/layout/vList4"/>
    <dgm:cxn modelId="{ED82F641-F867-4096-B1CA-A9B06374AC06}" type="presOf" srcId="{13D5DFE6-B654-4912-A219-FDB30E258837}" destId="{B833C7D1-67F3-46DE-BB51-CAC5FF8C0055}" srcOrd="1" destOrd="0" presId="urn:microsoft.com/office/officeart/2005/8/layout/vList4"/>
    <dgm:cxn modelId="{3BE40B4B-D7B6-4AA6-9162-A96B778175C3}" type="presOf" srcId="{23C33062-F4A6-43B5-AA61-8C3B6A44828E}" destId="{7F6CCBD2-4E67-4A55-8D9B-1A156FD0DD70}" srcOrd="0" destOrd="0" presId="urn:microsoft.com/office/officeart/2005/8/layout/vList4"/>
    <dgm:cxn modelId="{2F3BA453-DEAE-428E-AE94-9753B545400A}" srcId="{23C33062-F4A6-43B5-AA61-8C3B6A44828E}" destId="{641BA281-D6B7-4A40-8496-B898D7572F0C}" srcOrd="1" destOrd="0" parTransId="{8C0E29BB-7FB2-4A2D-882C-8E08B104A5EC}" sibTransId="{8A6BF102-06E4-47C7-8D08-8AF1DA199300}"/>
    <dgm:cxn modelId="{3E698E95-ED5D-4FE6-BC79-2620C2098065}" type="presOf" srcId="{13D5DFE6-B654-4912-A219-FDB30E258837}" destId="{2BE93EB1-8089-4E11-96E5-FD68F801CA46}" srcOrd="0" destOrd="0" presId="urn:microsoft.com/office/officeart/2005/8/layout/vList4"/>
    <dgm:cxn modelId="{76AEEEDF-0FFD-4587-8275-3B89925042D1}" type="presOf" srcId="{641BA281-D6B7-4A40-8496-B898D7572F0C}" destId="{EBE63CA0-111E-4B21-B5B0-9221785B9C4C}" srcOrd="0" destOrd="0" presId="urn:microsoft.com/office/officeart/2005/8/layout/vList4"/>
    <dgm:cxn modelId="{02B022E3-7525-4B06-ACA0-ADF4E46BD244}" type="presOf" srcId="{1B0DC147-98B3-4374-B9EE-41D7051B9F1F}" destId="{B2199FEA-730E-47E7-A72E-A89DF64CCCE2}" srcOrd="0" destOrd="0" presId="urn:microsoft.com/office/officeart/2005/8/layout/vList4"/>
    <dgm:cxn modelId="{D219CEEF-004B-4232-A2EE-A0AC2B3D65A5}" srcId="{23C33062-F4A6-43B5-AA61-8C3B6A44828E}" destId="{13D5DFE6-B654-4912-A219-FDB30E258837}" srcOrd="2" destOrd="0" parTransId="{1B2DFD19-FF58-4A5C-852D-F6A2C2D784C7}" sibTransId="{D624C230-44A4-45DD-8602-A55D46AF0019}"/>
    <dgm:cxn modelId="{F812AAF3-229D-46F0-BA6A-79317B31ED33}" srcId="{23C33062-F4A6-43B5-AA61-8C3B6A44828E}" destId="{1B0DC147-98B3-4374-B9EE-41D7051B9F1F}" srcOrd="0" destOrd="0" parTransId="{0170F2D4-8AED-493F-BB6C-948BC2ACBC48}" sibTransId="{092DC76A-6835-4933-B2A6-3F5718A252B4}"/>
    <dgm:cxn modelId="{608D0596-A404-438B-9AFD-9AD10A9BD55A}" type="presParOf" srcId="{7F6CCBD2-4E67-4A55-8D9B-1A156FD0DD70}" destId="{314DA83D-F761-46EF-8AD2-6B53802B2325}" srcOrd="0" destOrd="0" presId="urn:microsoft.com/office/officeart/2005/8/layout/vList4"/>
    <dgm:cxn modelId="{1134DF9A-4B2B-413D-ACE8-70D2A47BC9F4}" type="presParOf" srcId="{314DA83D-F761-46EF-8AD2-6B53802B2325}" destId="{B2199FEA-730E-47E7-A72E-A89DF64CCCE2}" srcOrd="0" destOrd="0" presId="urn:microsoft.com/office/officeart/2005/8/layout/vList4"/>
    <dgm:cxn modelId="{2E055A9F-4573-4BB4-9405-6BE6DAD77CF5}" type="presParOf" srcId="{314DA83D-F761-46EF-8AD2-6B53802B2325}" destId="{DBF69BBB-E680-48B4-8954-F24C23551F4D}" srcOrd="1" destOrd="0" presId="urn:microsoft.com/office/officeart/2005/8/layout/vList4"/>
    <dgm:cxn modelId="{2E3F6CF5-CCA6-4818-8D4C-AD7F28A99947}" type="presParOf" srcId="{314DA83D-F761-46EF-8AD2-6B53802B2325}" destId="{DFC26AC5-22CA-4905-8B82-5AB88A23D390}" srcOrd="2" destOrd="0" presId="urn:microsoft.com/office/officeart/2005/8/layout/vList4"/>
    <dgm:cxn modelId="{21677E6F-CFBB-4188-BD23-D58C0CFCB7C4}" type="presParOf" srcId="{7F6CCBD2-4E67-4A55-8D9B-1A156FD0DD70}" destId="{33CBEB2E-64AF-4047-8E10-E3CD64E8DD48}" srcOrd="1" destOrd="0" presId="urn:microsoft.com/office/officeart/2005/8/layout/vList4"/>
    <dgm:cxn modelId="{C75C5725-8529-4B29-A980-3795BB35AFF0}" type="presParOf" srcId="{7F6CCBD2-4E67-4A55-8D9B-1A156FD0DD70}" destId="{602A9F96-5773-4EDC-AF57-51743B8FDF4F}" srcOrd="2" destOrd="0" presId="urn:microsoft.com/office/officeart/2005/8/layout/vList4"/>
    <dgm:cxn modelId="{53B219BD-EF87-4362-8C41-2CE89B154EED}" type="presParOf" srcId="{602A9F96-5773-4EDC-AF57-51743B8FDF4F}" destId="{EBE63CA0-111E-4B21-B5B0-9221785B9C4C}" srcOrd="0" destOrd="0" presId="urn:microsoft.com/office/officeart/2005/8/layout/vList4"/>
    <dgm:cxn modelId="{B12F7BA4-2BBA-4DE5-ADD0-A814837E0583}" type="presParOf" srcId="{602A9F96-5773-4EDC-AF57-51743B8FDF4F}" destId="{4816D280-9EFF-49A4-B2CC-38CD00B6D20B}" srcOrd="1" destOrd="0" presId="urn:microsoft.com/office/officeart/2005/8/layout/vList4"/>
    <dgm:cxn modelId="{5538A60F-724C-4FFB-91D3-BD54F1657212}" type="presParOf" srcId="{602A9F96-5773-4EDC-AF57-51743B8FDF4F}" destId="{BB9A3AAD-399D-4FFF-A26F-405DC5E6F2F7}" srcOrd="2" destOrd="0" presId="urn:microsoft.com/office/officeart/2005/8/layout/vList4"/>
    <dgm:cxn modelId="{91F34EE0-1123-4A32-B6AF-C44850CEC8F6}" type="presParOf" srcId="{7F6CCBD2-4E67-4A55-8D9B-1A156FD0DD70}" destId="{FED42F8A-80F5-428B-9F49-3393342C7B8B}" srcOrd="3" destOrd="0" presId="urn:microsoft.com/office/officeart/2005/8/layout/vList4"/>
    <dgm:cxn modelId="{40CE17BA-059B-4077-A556-7ECF8D2C4E7A}" type="presParOf" srcId="{7F6CCBD2-4E67-4A55-8D9B-1A156FD0DD70}" destId="{5672D750-6058-4AC3-B6BB-833BF574C246}" srcOrd="4" destOrd="0" presId="urn:microsoft.com/office/officeart/2005/8/layout/vList4"/>
    <dgm:cxn modelId="{4C8DE69D-CFD6-4BEE-9AFE-502A63CF003F}" type="presParOf" srcId="{5672D750-6058-4AC3-B6BB-833BF574C246}" destId="{2BE93EB1-8089-4E11-96E5-FD68F801CA46}" srcOrd="0" destOrd="0" presId="urn:microsoft.com/office/officeart/2005/8/layout/vList4"/>
    <dgm:cxn modelId="{1B07B221-5477-4215-A46E-B57A31DD66BC}" type="presParOf" srcId="{5672D750-6058-4AC3-B6BB-833BF574C246}" destId="{35D07374-2F98-4AD5-9F1F-99C87A2795D7}" srcOrd="1" destOrd="0" presId="urn:microsoft.com/office/officeart/2005/8/layout/vList4"/>
    <dgm:cxn modelId="{2EC00585-0A4A-4607-A244-31532B7A197A}" type="presParOf" srcId="{5672D750-6058-4AC3-B6BB-833BF574C246}" destId="{B833C7D1-67F3-46DE-BB51-CAC5FF8C0055}"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99FEA-730E-47E7-A72E-A89DF64CCCE2}">
      <dsp:nvSpPr>
        <dsp:cNvPr id="0" name=""/>
        <dsp:cNvSpPr/>
      </dsp:nvSpPr>
      <dsp:spPr>
        <a:xfrm>
          <a:off x="0" y="0"/>
          <a:ext cx="7634287" cy="1097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kern="1200" dirty="0">
              <a:solidFill>
                <a:schemeClr val="bg1"/>
              </a:solidFill>
              <a:latin typeface="+mj-lt"/>
            </a:rPr>
            <a:t>TECHNICAL TOOLS AND GUIDANCE</a:t>
          </a:r>
        </a:p>
        <a:p>
          <a:pPr marL="0" lvl="0" indent="0" algn="l" defTabSz="977900">
            <a:lnSpc>
              <a:spcPct val="90000"/>
            </a:lnSpc>
            <a:spcBef>
              <a:spcPct val="0"/>
            </a:spcBef>
            <a:spcAft>
              <a:spcPct val="35000"/>
            </a:spcAft>
            <a:buNone/>
          </a:pPr>
          <a:r>
            <a:rPr lang="es-ES" sz="1600" kern="1200" dirty="0"/>
            <a:t>CPMS 12, Inter-Agency </a:t>
          </a:r>
          <a:r>
            <a:rPr lang="es-ES" sz="1600" kern="1200" dirty="0" err="1"/>
            <a:t>Toolkit</a:t>
          </a:r>
          <a:r>
            <a:rPr lang="es-ES" sz="1600" kern="1200" dirty="0"/>
            <a:t>, COVID-19 </a:t>
          </a:r>
          <a:r>
            <a:rPr lang="es-ES" sz="1600" kern="1200" dirty="0" err="1"/>
            <a:t>resources</a:t>
          </a:r>
          <a:r>
            <a:rPr lang="es-ES" sz="1600" kern="1200" dirty="0"/>
            <a:t>, </a:t>
          </a:r>
          <a:r>
            <a:rPr lang="es-ES" sz="1600" kern="1200" dirty="0" err="1"/>
            <a:t>toolkit</a:t>
          </a:r>
          <a:r>
            <a:rPr lang="es-ES" sz="1600" kern="1200" dirty="0"/>
            <a:t> regional </a:t>
          </a:r>
          <a:r>
            <a:rPr lang="es-ES" sz="1600" kern="1200" dirty="0" err="1"/>
            <a:t>versions</a:t>
          </a:r>
          <a:endParaRPr lang="en-GB" sz="1600" kern="1200" dirty="0"/>
        </a:p>
      </dsp:txBody>
      <dsp:txXfrm>
        <a:off x="1636634" y="0"/>
        <a:ext cx="5997652" cy="1097766"/>
      </dsp:txXfrm>
    </dsp:sp>
    <dsp:sp modelId="{DBF69BBB-E680-48B4-8954-F24C23551F4D}">
      <dsp:nvSpPr>
        <dsp:cNvPr id="0" name=""/>
        <dsp:cNvSpPr/>
      </dsp:nvSpPr>
      <dsp:spPr>
        <a:xfrm>
          <a:off x="109776" y="109776"/>
          <a:ext cx="1526857" cy="87821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2000" b="-7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63CA0-111E-4B21-B5B0-9221785B9C4C}">
      <dsp:nvSpPr>
        <dsp:cNvPr id="0" name=""/>
        <dsp:cNvSpPr/>
      </dsp:nvSpPr>
      <dsp:spPr>
        <a:xfrm>
          <a:off x="0" y="1207542"/>
          <a:ext cx="7634287" cy="1097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altLang="en-US" sz="2200" b="1" kern="1200" dirty="0">
              <a:solidFill>
                <a:schemeClr val="bg1"/>
              </a:solidFill>
              <a:latin typeface="+mj-lt"/>
              <a:ea typeface="Calibri" panose="020F0502020204030204" pitchFamily="34" charset="0"/>
            </a:rPr>
            <a:t>CAPACITY BUILDING </a:t>
          </a:r>
        </a:p>
        <a:p>
          <a:pPr marL="0" lvl="0" indent="0" algn="l" defTabSz="977900">
            <a:lnSpc>
              <a:spcPct val="90000"/>
            </a:lnSpc>
            <a:spcBef>
              <a:spcPct val="0"/>
            </a:spcBef>
            <a:spcAft>
              <a:spcPct val="35000"/>
            </a:spcAft>
            <a:buNone/>
          </a:pPr>
          <a:r>
            <a:rPr lang="es-ES" altLang="en-US" sz="1600" b="0" kern="1200" dirty="0">
              <a:solidFill>
                <a:schemeClr val="bg1"/>
              </a:solidFill>
              <a:latin typeface="+mj-lt"/>
              <a:ea typeface="Calibri" panose="020F0502020204030204" pitchFamily="34" charset="0"/>
            </a:rPr>
            <a:t>E-</a:t>
          </a:r>
          <a:r>
            <a:rPr lang="es-ES" altLang="en-US" sz="1600" b="0" kern="1200" dirty="0" err="1">
              <a:solidFill>
                <a:schemeClr val="bg1"/>
              </a:solidFill>
              <a:latin typeface="+mj-lt"/>
              <a:ea typeface="Calibri" panose="020F0502020204030204" pitchFamily="34" charset="0"/>
            </a:rPr>
            <a:t>course</a:t>
          </a:r>
          <a:r>
            <a:rPr lang="es-ES" altLang="en-US" sz="1600" b="0" kern="1200" dirty="0">
              <a:solidFill>
                <a:schemeClr val="bg1"/>
              </a:solidFill>
              <a:latin typeface="+mj-lt"/>
              <a:ea typeface="Calibri" panose="020F0502020204030204" pitchFamily="34" charset="0"/>
            </a:rPr>
            <a:t>, training </a:t>
          </a:r>
          <a:r>
            <a:rPr lang="es-ES" altLang="en-US" sz="1600" b="0" kern="1200" dirty="0" err="1">
              <a:solidFill>
                <a:schemeClr val="bg1"/>
              </a:solidFill>
              <a:latin typeface="+mj-lt"/>
              <a:ea typeface="Calibri" panose="020F0502020204030204" pitchFamily="34" charset="0"/>
            </a:rPr>
            <a:t>package</a:t>
          </a:r>
          <a:r>
            <a:rPr lang="es-ES" altLang="en-US" sz="1600" b="0" kern="1200" dirty="0">
              <a:solidFill>
                <a:schemeClr val="bg1"/>
              </a:solidFill>
              <a:latin typeface="+mj-lt"/>
              <a:ea typeface="Calibri" panose="020F0502020204030204" pitchFamily="34" charset="0"/>
            </a:rPr>
            <a:t>, </a:t>
          </a:r>
          <a:r>
            <a:rPr lang="es-ES" altLang="en-US" sz="1600" b="0" kern="1200" dirty="0" err="1">
              <a:solidFill>
                <a:schemeClr val="bg1"/>
              </a:solidFill>
              <a:latin typeface="+mj-lt"/>
              <a:ea typeface="Calibri" panose="020F0502020204030204" pitchFamily="34" charset="0"/>
            </a:rPr>
            <a:t>competency</a:t>
          </a:r>
          <a:r>
            <a:rPr lang="es-ES" altLang="en-US" sz="1600" b="0" kern="1200" dirty="0">
              <a:solidFill>
                <a:schemeClr val="bg1"/>
              </a:solidFill>
              <a:latin typeface="+mj-lt"/>
              <a:ea typeface="Calibri" panose="020F0502020204030204" pitchFamily="34" charset="0"/>
            </a:rPr>
            <a:t> </a:t>
          </a:r>
          <a:r>
            <a:rPr lang="es-ES" altLang="en-US" sz="1600" b="0" kern="1200" dirty="0" err="1">
              <a:solidFill>
                <a:schemeClr val="bg1"/>
              </a:solidFill>
              <a:latin typeface="+mj-lt"/>
              <a:ea typeface="Calibri" panose="020F0502020204030204" pitchFamily="34" charset="0"/>
            </a:rPr>
            <a:t>framework</a:t>
          </a:r>
          <a:r>
            <a:rPr lang="es-ES" altLang="en-US" sz="1600" b="0" kern="1200" dirty="0">
              <a:solidFill>
                <a:schemeClr val="bg1"/>
              </a:solidFill>
              <a:latin typeface="+mj-lt"/>
              <a:ea typeface="Calibri" panose="020F0502020204030204" pitchFamily="34" charset="0"/>
            </a:rPr>
            <a:t>, global/regional/country </a:t>
          </a:r>
          <a:r>
            <a:rPr lang="es-ES" altLang="en-US" sz="1600" b="0" kern="1200" dirty="0" err="1">
              <a:solidFill>
                <a:schemeClr val="bg1"/>
              </a:solidFill>
              <a:latin typeface="+mj-lt"/>
              <a:ea typeface="Calibri" panose="020F0502020204030204" pitchFamily="34" charset="0"/>
            </a:rPr>
            <a:t>launches</a:t>
          </a:r>
          <a:endParaRPr lang="es-ES" altLang="en-US" sz="1600" b="0" kern="1200" dirty="0">
            <a:solidFill>
              <a:schemeClr val="bg1"/>
            </a:solidFill>
            <a:latin typeface="+mj-lt"/>
            <a:ea typeface="Calibri" panose="020F0502020204030204" pitchFamily="34" charset="0"/>
          </a:endParaRPr>
        </a:p>
      </dsp:txBody>
      <dsp:txXfrm>
        <a:off x="1636634" y="1207542"/>
        <a:ext cx="5997652" cy="1097766"/>
      </dsp:txXfrm>
    </dsp:sp>
    <dsp:sp modelId="{4816D280-9EFF-49A4-B2CC-38CD00B6D20B}">
      <dsp:nvSpPr>
        <dsp:cNvPr id="0" name=""/>
        <dsp:cNvSpPr/>
      </dsp:nvSpPr>
      <dsp:spPr>
        <a:xfrm>
          <a:off x="109776" y="1317319"/>
          <a:ext cx="1526857" cy="87821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E93EB1-8089-4E11-96E5-FD68F801CA46}">
      <dsp:nvSpPr>
        <dsp:cNvPr id="0" name=""/>
        <dsp:cNvSpPr/>
      </dsp:nvSpPr>
      <dsp:spPr>
        <a:xfrm>
          <a:off x="0" y="2415085"/>
          <a:ext cx="7634287" cy="1097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altLang="en-US" sz="2200" b="1" kern="1200" dirty="0">
              <a:solidFill>
                <a:schemeClr val="bg1"/>
              </a:solidFill>
              <a:latin typeface="+mj-lt"/>
              <a:ea typeface="Calibri" panose="020F0502020204030204" pitchFamily="34" charset="0"/>
            </a:rPr>
            <a:t>COORDINATION</a:t>
          </a:r>
          <a:r>
            <a:rPr lang="es-ES" altLang="en-US" sz="2200" b="1" kern="1200">
              <a:solidFill>
                <a:schemeClr val="bg1"/>
              </a:solidFill>
              <a:latin typeface="+mj-lt"/>
              <a:ea typeface="Calibri" panose="020F0502020204030204" pitchFamily="34" charset="0"/>
            </a:rPr>
            <a:t>, POLICY AND ADVOCACY</a:t>
          </a:r>
          <a:endParaRPr lang="es-ES" altLang="en-US" sz="2200" b="1" kern="1200" dirty="0">
            <a:solidFill>
              <a:schemeClr val="bg1"/>
            </a:solidFill>
            <a:latin typeface="+mj-lt"/>
            <a:ea typeface="Calibri" panose="020F0502020204030204" pitchFamily="34" charset="0"/>
          </a:endParaRPr>
        </a:p>
        <a:p>
          <a:pPr marL="0" lvl="0" indent="0" algn="l" defTabSz="977900">
            <a:lnSpc>
              <a:spcPct val="90000"/>
            </a:lnSpc>
            <a:spcBef>
              <a:spcPct val="0"/>
            </a:spcBef>
            <a:spcAft>
              <a:spcPct val="35000"/>
            </a:spcAft>
            <a:buNone/>
          </a:pPr>
          <a:r>
            <a:rPr lang="es-ES" altLang="en-US" sz="1600" b="0" kern="1200" dirty="0">
              <a:solidFill>
                <a:schemeClr val="bg1"/>
              </a:solidFill>
              <a:latin typeface="+mj-lt"/>
              <a:ea typeface="Calibri" panose="020F0502020204030204" pitchFamily="34" charset="0"/>
            </a:rPr>
            <a:t>World Day </a:t>
          </a:r>
          <a:r>
            <a:rPr lang="es-ES" altLang="en-US" sz="1600" b="0" kern="1200" dirty="0" err="1">
              <a:solidFill>
                <a:schemeClr val="bg1"/>
              </a:solidFill>
              <a:latin typeface="+mj-lt"/>
              <a:ea typeface="Calibri" panose="020F0502020204030204" pitchFamily="34" charset="0"/>
            </a:rPr>
            <a:t>against</a:t>
          </a:r>
          <a:r>
            <a:rPr lang="es-ES" altLang="en-US" sz="1600" b="0" kern="1200" dirty="0">
              <a:solidFill>
                <a:schemeClr val="bg1"/>
              </a:solidFill>
              <a:latin typeface="+mj-lt"/>
              <a:ea typeface="Calibri" panose="020F0502020204030204" pitchFamily="34" charset="0"/>
            </a:rPr>
            <a:t> Child </a:t>
          </a:r>
          <a:r>
            <a:rPr lang="es-ES" altLang="en-US" sz="1600" b="0" kern="1200" dirty="0" err="1">
              <a:solidFill>
                <a:schemeClr val="bg1"/>
              </a:solidFill>
              <a:latin typeface="+mj-lt"/>
              <a:ea typeface="Calibri" panose="020F0502020204030204" pitchFamily="34" charset="0"/>
            </a:rPr>
            <a:t>Labour</a:t>
          </a:r>
          <a:r>
            <a:rPr lang="es-ES" altLang="en-US" sz="1600" b="0" kern="1200" dirty="0">
              <a:solidFill>
                <a:schemeClr val="bg1"/>
              </a:solidFill>
              <a:latin typeface="+mj-lt"/>
              <a:ea typeface="Calibri" panose="020F0502020204030204" pitchFamily="34" charset="0"/>
            </a:rPr>
            <a:t>, International </a:t>
          </a:r>
          <a:r>
            <a:rPr lang="es-ES" altLang="en-US" sz="1600" b="0" kern="1200" dirty="0" err="1">
              <a:solidFill>
                <a:schemeClr val="bg1"/>
              </a:solidFill>
              <a:latin typeface="+mj-lt"/>
              <a:ea typeface="Calibri" panose="020F0502020204030204" pitchFamily="34" charset="0"/>
            </a:rPr>
            <a:t>Year</a:t>
          </a:r>
          <a:r>
            <a:rPr lang="es-ES" altLang="en-US" sz="1600" b="0" kern="1200" dirty="0">
              <a:solidFill>
                <a:schemeClr val="bg1"/>
              </a:solidFill>
              <a:latin typeface="+mj-lt"/>
              <a:ea typeface="Calibri" panose="020F0502020204030204" pitchFamily="34" charset="0"/>
            </a:rPr>
            <a:t> </a:t>
          </a:r>
          <a:r>
            <a:rPr lang="es-ES" altLang="en-US" sz="1600" b="0" kern="1200" dirty="0" err="1">
              <a:solidFill>
                <a:schemeClr val="bg1"/>
              </a:solidFill>
              <a:latin typeface="+mj-lt"/>
              <a:ea typeface="Calibri" panose="020F0502020204030204" pitchFamily="34" charset="0"/>
            </a:rPr>
            <a:t>for</a:t>
          </a:r>
          <a:r>
            <a:rPr lang="es-ES" altLang="en-US" sz="1600" b="0" kern="1200" dirty="0">
              <a:solidFill>
                <a:schemeClr val="bg1"/>
              </a:solidFill>
              <a:latin typeface="+mj-lt"/>
              <a:ea typeface="Calibri" panose="020F0502020204030204" pitchFamily="34" charset="0"/>
            </a:rPr>
            <a:t> </a:t>
          </a:r>
          <a:r>
            <a:rPr lang="es-ES" altLang="en-US" sz="1600" b="0" kern="1200" dirty="0" err="1">
              <a:solidFill>
                <a:schemeClr val="bg1"/>
              </a:solidFill>
              <a:latin typeface="+mj-lt"/>
              <a:ea typeface="Calibri" panose="020F0502020204030204" pitchFamily="34" charset="0"/>
            </a:rPr>
            <a:t>the</a:t>
          </a:r>
          <a:r>
            <a:rPr lang="es-ES" altLang="en-US" sz="1600" b="0" kern="1200" dirty="0">
              <a:solidFill>
                <a:schemeClr val="bg1"/>
              </a:solidFill>
              <a:latin typeface="+mj-lt"/>
              <a:ea typeface="Calibri" panose="020F0502020204030204" pitchFamily="34" charset="0"/>
            </a:rPr>
            <a:t> </a:t>
          </a:r>
          <a:r>
            <a:rPr lang="es-ES" altLang="en-US" sz="1600" b="0" kern="1200" dirty="0" err="1">
              <a:solidFill>
                <a:schemeClr val="bg1"/>
              </a:solidFill>
              <a:latin typeface="+mj-lt"/>
              <a:ea typeface="Calibri" panose="020F0502020204030204" pitchFamily="34" charset="0"/>
            </a:rPr>
            <a:t>Ellimination</a:t>
          </a:r>
          <a:r>
            <a:rPr lang="es-ES" altLang="en-US" sz="1600" b="0" kern="1200" dirty="0">
              <a:solidFill>
                <a:schemeClr val="bg1"/>
              </a:solidFill>
              <a:latin typeface="+mj-lt"/>
              <a:ea typeface="Calibri" panose="020F0502020204030204" pitchFamily="34" charset="0"/>
            </a:rPr>
            <a:t> </a:t>
          </a:r>
          <a:r>
            <a:rPr lang="es-ES" altLang="en-US" sz="1600" b="0" kern="1200" dirty="0" err="1">
              <a:solidFill>
                <a:schemeClr val="bg1"/>
              </a:solidFill>
              <a:latin typeface="+mj-lt"/>
              <a:ea typeface="Calibri" panose="020F0502020204030204" pitchFamily="34" charset="0"/>
            </a:rPr>
            <a:t>of</a:t>
          </a:r>
          <a:r>
            <a:rPr lang="es-ES" altLang="en-US" sz="1600" b="0" kern="1200" dirty="0">
              <a:solidFill>
                <a:schemeClr val="bg1"/>
              </a:solidFill>
              <a:latin typeface="+mj-lt"/>
              <a:ea typeface="Calibri" panose="020F0502020204030204" pitchFamily="34" charset="0"/>
            </a:rPr>
            <a:t> Child </a:t>
          </a:r>
          <a:r>
            <a:rPr lang="es-ES" altLang="en-US" sz="1600" b="0" kern="1200" dirty="0" err="1">
              <a:solidFill>
                <a:schemeClr val="bg1"/>
              </a:solidFill>
              <a:latin typeface="+mj-lt"/>
              <a:ea typeface="Calibri" panose="020F0502020204030204" pitchFamily="34" charset="0"/>
            </a:rPr>
            <a:t>Labour</a:t>
          </a:r>
          <a:r>
            <a:rPr lang="es-ES" altLang="en-US" sz="1600" b="0" kern="1200" dirty="0">
              <a:solidFill>
                <a:schemeClr val="bg1"/>
              </a:solidFill>
              <a:latin typeface="+mj-lt"/>
              <a:ea typeface="Calibri" panose="020F0502020204030204" pitchFamily="34" charset="0"/>
            </a:rPr>
            <a:t>, SDG 8.7, </a:t>
          </a:r>
          <a:r>
            <a:rPr lang="es-ES" altLang="en-US" sz="1600" b="0" kern="1200" dirty="0" err="1">
              <a:solidFill>
                <a:schemeClr val="bg1"/>
              </a:solidFill>
              <a:latin typeface="+mj-lt"/>
              <a:ea typeface="Calibri" panose="020F0502020204030204" pitchFamily="34" charset="0"/>
            </a:rPr>
            <a:t>coordination</a:t>
          </a:r>
          <a:r>
            <a:rPr lang="es-ES" altLang="en-US" sz="1600" b="0" kern="1200" dirty="0">
              <a:solidFill>
                <a:schemeClr val="bg1"/>
              </a:solidFill>
              <a:latin typeface="+mj-lt"/>
              <a:ea typeface="Calibri" panose="020F0502020204030204" pitchFamily="34" charset="0"/>
            </a:rPr>
            <a:t> </a:t>
          </a:r>
          <a:r>
            <a:rPr lang="es-ES" altLang="en-US" sz="1600" b="0" kern="1200" dirty="0" err="1">
              <a:solidFill>
                <a:schemeClr val="bg1"/>
              </a:solidFill>
              <a:latin typeface="+mj-lt"/>
              <a:ea typeface="Calibri" panose="020F0502020204030204" pitchFamily="34" charset="0"/>
            </a:rPr>
            <a:t>calls</a:t>
          </a:r>
          <a:endParaRPr lang="es-ES" altLang="en-US" sz="1600" b="1" kern="1200" dirty="0">
            <a:solidFill>
              <a:schemeClr val="bg1"/>
            </a:solidFill>
            <a:latin typeface="+mj-lt"/>
            <a:ea typeface="Calibri" panose="020F0502020204030204" pitchFamily="34" charset="0"/>
          </a:endParaRPr>
        </a:p>
      </dsp:txBody>
      <dsp:txXfrm>
        <a:off x="1636634" y="2415085"/>
        <a:ext cx="5997652" cy="1097766"/>
      </dsp:txXfrm>
    </dsp:sp>
    <dsp:sp modelId="{35D07374-2F98-4AD5-9F1F-99C87A2795D7}">
      <dsp:nvSpPr>
        <dsp:cNvPr id="0" name=""/>
        <dsp:cNvSpPr/>
      </dsp:nvSpPr>
      <dsp:spPr>
        <a:xfrm>
          <a:off x="109776" y="2524862"/>
          <a:ext cx="1526857" cy="87821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en-US" b="1" dirty="0"/>
              <a:t>Facilitators:</a:t>
            </a:r>
            <a:endParaRPr lang="en-US" dirty="0"/>
          </a:p>
          <a:p>
            <a:pPr marL="0" lvl="0" indent="0" algn="l" rtl="0">
              <a:spcBef>
                <a:spcPts val="0"/>
              </a:spcBef>
              <a:spcAft>
                <a:spcPts val="0"/>
              </a:spcAft>
              <a:buNone/>
            </a:pPr>
            <a:r>
              <a:rPr lang="en-US" i="1" dirty="0"/>
              <a:t>This briefing is </a:t>
            </a:r>
            <a:r>
              <a:rPr lang="en-US" i="1" u="sng" dirty="0"/>
              <a:t>for any potential user </a:t>
            </a:r>
            <a:r>
              <a:rPr lang="en-US" i="1" dirty="0"/>
              <a:t>of the CPMS. It is geared primarily toward child protection staff, so consider broadening some questions or providing more detail, if colleagues from other sectors join you.</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It is assumed that the group is about 20 people and that everyone in the room knows each other (perhaps colleagues from your agency or the CP coordination group). if not, add 5 minutes for quick introductions.</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latin typeface="Calibri" panose="020F0502020204030204" pitchFamily="34" charset="0"/>
                <a:cs typeface="Calibri" panose="020F0502020204030204" pitchFamily="34" charset="0"/>
              </a:rPr>
              <a:t>PREPARE: a flipchart with the </a:t>
            </a:r>
            <a:r>
              <a:rPr lang="en-US" b="1" i="1" dirty="0">
                <a:latin typeface="Calibri" panose="020F0502020204030204" pitchFamily="34" charset="0"/>
                <a:cs typeface="Calibri" panose="020F0502020204030204" pitchFamily="34" charset="0"/>
              </a:rPr>
              <a:t>objectives</a:t>
            </a:r>
            <a:r>
              <a:rPr lang="en-US" i="1" dirty="0">
                <a:latin typeface="Calibri" panose="020F0502020204030204" pitchFamily="34" charset="0"/>
                <a:cs typeface="Calibri" panose="020F0502020204030204" pitchFamily="34" charset="0"/>
              </a:rPr>
              <a:t> of the session</a:t>
            </a:r>
          </a:p>
          <a:p>
            <a:pPr marL="0" lvl="0" indent="0" algn="l" rtl="0">
              <a:spcBef>
                <a:spcPts val="0"/>
              </a:spcBef>
              <a:spcAft>
                <a:spcPts val="0"/>
              </a:spcAft>
              <a:buNone/>
            </a:pPr>
            <a:r>
              <a:rPr lang="en-US" b="0" i="0" dirty="0">
                <a:solidFill>
                  <a:srgbClr val="1B2733"/>
                </a:solidFill>
                <a:effectLst/>
                <a:latin typeface="Calibri" panose="020F0502020204030204" pitchFamily="34" charset="0"/>
                <a:cs typeface="Calibri" panose="020F0502020204030204" pitchFamily="34" charset="0"/>
              </a:rPr>
              <a:t>By the end of the session, participants will be able to:</a:t>
            </a:r>
            <a:endParaRPr lang="en-US" dirty="0">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en-US" b="0" i="0" dirty="0">
                <a:solidFill>
                  <a:srgbClr val="1B2733"/>
                </a:solidFill>
                <a:effectLst/>
                <a:latin typeface="Calibri" panose="020F0502020204030204" pitchFamily="34" charset="0"/>
                <a:cs typeface="Calibri" panose="020F0502020204030204" pitchFamily="34" charset="0"/>
              </a:rPr>
              <a:t>Describe the content of Standard 12</a:t>
            </a:r>
          </a:p>
          <a:p>
            <a:pPr marL="171450" lvl="0" indent="-171450" algn="l" rtl="0">
              <a:spcBef>
                <a:spcPts val="0"/>
              </a:spcBef>
              <a:spcAft>
                <a:spcPts val="0"/>
              </a:spcAft>
              <a:buClr>
                <a:schemeClr val="dk1"/>
              </a:buClr>
              <a:buSzPts val="1200"/>
              <a:buFont typeface="Arial"/>
              <a:buChar char="•"/>
            </a:pPr>
            <a:r>
              <a:rPr lang="fr-FR" b="0" i="0" dirty="0" err="1">
                <a:solidFill>
                  <a:srgbClr val="1B2733"/>
                </a:solidFill>
                <a:effectLst/>
                <a:latin typeface="Calibri" panose="020F0502020204030204" pitchFamily="34" charset="0"/>
                <a:cs typeface="Calibri" panose="020F0502020204030204" pitchFamily="34" charset="0"/>
              </a:rPr>
              <a:t>Explain</a:t>
            </a:r>
            <a:r>
              <a:rPr lang="fr-FR" b="0" i="0" dirty="0">
                <a:solidFill>
                  <a:srgbClr val="1B2733"/>
                </a:solidFill>
                <a:effectLst/>
                <a:latin typeface="Calibri" panose="020F0502020204030204" pitchFamily="34" charset="0"/>
                <a:cs typeface="Calibri" panose="020F0502020204030204" pitchFamily="34" charset="0"/>
              </a:rPr>
              <a:t> </a:t>
            </a:r>
            <a:r>
              <a:rPr lang="en-US" b="0" i="0" dirty="0">
                <a:solidFill>
                  <a:srgbClr val="1B2733"/>
                </a:solidFill>
                <a:effectLst/>
                <a:latin typeface="Calibri" panose="020F0502020204030204" pitchFamily="34" charset="0"/>
                <a:cs typeface="Calibri" panose="020F0502020204030204" pitchFamily="34" charset="0"/>
              </a:rPr>
              <a:t>&amp; Share its key messages</a:t>
            </a:r>
          </a:p>
          <a:p>
            <a:pPr marL="171450" lvl="0" indent="-171450" algn="l" rtl="0">
              <a:spcBef>
                <a:spcPts val="0"/>
              </a:spcBef>
              <a:spcAft>
                <a:spcPts val="0"/>
              </a:spcAft>
              <a:buClr>
                <a:schemeClr val="dk1"/>
              </a:buClr>
              <a:buSzPts val="1200"/>
              <a:buFont typeface="Arial"/>
              <a:buChar char="•"/>
            </a:pPr>
            <a:r>
              <a:rPr lang="en-US" b="0" i="0" dirty="0">
                <a:solidFill>
                  <a:srgbClr val="1B2733"/>
                </a:solidFill>
                <a:effectLst/>
                <a:latin typeface="Calibri" panose="020F0502020204030204" pitchFamily="34" charset="0"/>
                <a:cs typeface="Calibri" panose="020F0502020204030204" pitchFamily="34" charset="0"/>
              </a:rPr>
              <a:t>Demonstrate how &amp; why to use the handbook</a:t>
            </a:r>
          </a:p>
          <a:p>
            <a:pPr marL="171450" lvl="0" indent="-171450" algn="l" rtl="0">
              <a:spcBef>
                <a:spcPts val="0"/>
              </a:spcBef>
              <a:spcAft>
                <a:spcPts val="0"/>
              </a:spcAft>
              <a:buClr>
                <a:schemeClr val="dk1"/>
              </a:buClr>
              <a:buSzPts val="1200"/>
              <a:buFont typeface="Arial"/>
              <a:buChar char="•"/>
            </a:pPr>
            <a:endParaRPr lang="en-US" i="1"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fr-FR" dirty="0"/>
              <a:t>NOTE: if </a:t>
            </a:r>
            <a:r>
              <a:rPr lang="fr-FR" dirty="0" err="1"/>
              <a:t>you</a:t>
            </a:r>
            <a:r>
              <a:rPr lang="fr-FR" dirty="0"/>
              <a:t> have </a:t>
            </a:r>
            <a:r>
              <a:rPr lang="fr-FR" dirty="0" err="1"/>
              <a:t>already</a:t>
            </a:r>
            <a:r>
              <a:rPr lang="fr-FR" dirty="0"/>
              <a:t> </a:t>
            </a:r>
            <a:r>
              <a:rPr lang="fr-FR" dirty="0" err="1"/>
              <a:t>done</a:t>
            </a:r>
            <a:r>
              <a:rPr lang="fr-FR" dirty="0"/>
              <a:t> a Session on </a:t>
            </a:r>
            <a:r>
              <a:rPr lang="fr-FR" dirty="0" err="1"/>
              <a:t>Pillar</a:t>
            </a:r>
            <a:r>
              <a:rPr lang="fr-FR" dirty="0"/>
              <a:t>(s), Principles or </a:t>
            </a:r>
            <a:r>
              <a:rPr lang="fr-FR" dirty="0" err="1"/>
              <a:t>other</a:t>
            </a:r>
            <a:r>
              <a:rPr lang="fr-FR" dirty="0"/>
              <a:t> Standard(s), skip slide 2 &amp; 7</a:t>
            </a:r>
          </a:p>
          <a:p>
            <a:pPr marL="0" lvl="0" indent="0" algn="l" rtl="0">
              <a:spcBef>
                <a:spcPts val="0"/>
              </a:spcBef>
              <a:spcAft>
                <a:spcPts val="0"/>
              </a:spcAft>
              <a:buClr>
                <a:schemeClr val="dk1"/>
              </a:buClr>
              <a:buSzPts val="1200"/>
              <a:buFont typeface="Arial"/>
              <a:buNone/>
            </a:pPr>
            <a:endParaRPr lang="en-US" dirty="0"/>
          </a:p>
          <a:p>
            <a:r>
              <a:rPr lang="fr-FR" b="1" dirty="0"/>
              <a:t>TIP: Slides are </a:t>
            </a:r>
            <a:r>
              <a:rPr lang="fr-FR" b="1" dirty="0" err="1"/>
              <a:t>animated</a:t>
            </a:r>
            <a:r>
              <a:rPr lang="fr-FR" b="1" dirty="0"/>
              <a:t> </a:t>
            </a:r>
            <a:r>
              <a:rPr lang="fr-FR" dirty="0"/>
              <a:t>-&gt; for </a:t>
            </a:r>
            <a:r>
              <a:rPr lang="fr-FR" dirty="0" err="1"/>
              <a:t>each</a:t>
            </a:r>
            <a:r>
              <a:rPr lang="fr-FR" dirty="0"/>
              <a:t> click </a:t>
            </a:r>
            <a:r>
              <a:rPr lang="fr-FR" dirty="0" err="1"/>
              <a:t>you’ll</a:t>
            </a:r>
            <a:r>
              <a:rPr lang="fr-FR" dirty="0"/>
              <a:t> </a:t>
            </a:r>
            <a:r>
              <a:rPr lang="fr-FR" dirty="0" err="1"/>
              <a:t>make</a:t>
            </a:r>
            <a:r>
              <a:rPr lang="fr-FR" dirty="0"/>
              <a:t>, </a:t>
            </a:r>
            <a:r>
              <a:rPr lang="fr-FR" dirty="0" err="1"/>
              <a:t>some</a:t>
            </a:r>
            <a:r>
              <a:rPr lang="fr-FR" dirty="0"/>
              <a:t> few </a:t>
            </a:r>
            <a:r>
              <a:rPr lang="fr-FR" dirty="0" err="1"/>
              <a:t>words</a:t>
            </a:r>
            <a:r>
              <a:rPr lang="fr-FR" dirty="0"/>
              <a:t>, a </a:t>
            </a:r>
            <a:r>
              <a:rPr lang="fr-FR" dirty="0" err="1"/>
              <a:t>title</a:t>
            </a:r>
            <a:r>
              <a:rPr lang="fr-FR" dirty="0"/>
              <a:t> or an image </a:t>
            </a:r>
            <a:r>
              <a:rPr lang="fr-FR" dirty="0" err="1"/>
              <a:t>will</a:t>
            </a:r>
            <a:r>
              <a:rPr lang="fr-FR" dirty="0"/>
              <a:t> </a:t>
            </a:r>
            <a:r>
              <a:rPr lang="fr-FR" dirty="0" err="1"/>
              <a:t>appear</a:t>
            </a:r>
            <a:r>
              <a:rPr lang="fr-FR" dirty="0"/>
              <a:t> on the slide. </a:t>
            </a:r>
          </a:p>
          <a:p>
            <a:r>
              <a:rPr lang="fr-FR" dirty="0"/>
              <a:t>Read the </a:t>
            </a:r>
            <a:r>
              <a:rPr lang="fr-FR" dirty="0" err="1"/>
              <a:t>corresponding</a:t>
            </a:r>
            <a:r>
              <a:rPr lang="fr-FR" dirty="0"/>
              <a:t> notes </a:t>
            </a:r>
            <a:r>
              <a:rPr lang="fr-FR" dirty="0" err="1"/>
              <a:t>from</a:t>
            </a:r>
            <a:r>
              <a:rPr lang="fr-FR" dirty="0"/>
              <a:t> the </a:t>
            </a:r>
            <a:r>
              <a:rPr lang="fr-FR" dirty="0" err="1"/>
              <a:t>facilitators</a:t>
            </a:r>
            <a:r>
              <a:rPr lang="fr-FR" dirty="0"/>
              <a:t> notes, </a:t>
            </a:r>
            <a:r>
              <a:rPr lang="fr-FR" dirty="0" err="1"/>
              <a:t>before</a:t>
            </a:r>
            <a:r>
              <a:rPr lang="fr-FR" dirty="0"/>
              <a:t> </a:t>
            </a:r>
            <a:r>
              <a:rPr lang="fr-FR" dirty="0" err="1"/>
              <a:t>showing</a:t>
            </a:r>
            <a:r>
              <a:rPr lang="fr-FR" dirty="0"/>
              <a:t> the </a:t>
            </a:r>
            <a:r>
              <a:rPr lang="fr-FR" dirty="0" err="1"/>
              <a:t>following</a:t>
            </a:r>
            <a:r>
              <a:rPr lang="fr-FR" dirty="0"/>
              <a:t> content, </a:t>
            </a:r>
            <a:r>
              <a:rPr lang="fr-FR" dirty="0" err="1"/>
              <a:t>so</a:t>
            </a:r>
            <a:r>
              <a:rPr lang="fr-FR" dirty="0"/>
              <a:t> participants have time to process </a:t>
            </a:r>
            <a:r>
              <a:rPr lang="fr-FR" dirty="0" err="1"/>
              <a:t>what</a:t>
            </a:r>
            <a:r>
              <a:rPr lang="fr-FR" dirty="0"/>
              <a:t> </a:t>
            </a:r>
            <a:r>
              <a:rPr lang="fr-FR" dirty="0" err="1"/>
              <a:t>you</a:t>
            </a:r>
            <a:r>
              <a:rPr lang="fr-FR" dirty="0"/>
              <a:t> </a:t>
            </a:r>
            <a:r>
              <a:rPr lang="fr-FR" dirty="0" err="1"/>
              <a:t>say</a:t>
            </a:r>
            <a:r>
              <a:rPr lang="fr-FR" dirty="0"/>
              <a:t>, and </a:t>
            </a:r>
            <a:r>
              <a:rPr lang="fr-FR" dirty="0" err="1"/>
              <a:t>read</a:t>
            </a:r>
            <a:r>
              <a:rPr lang="fr-FR" dirty="0"/>
              <a:t> </a:t>
            </a:r>
            <a:r>
              <a:rPr lang="fr-FR" dirty="0" err="1"/>
              <a:t>each</a:t>
            </a:r>
            <a:r>
              <a:rPr lang="fr-FR"/>
              <a:t> point.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b="1" dirty="0"/>
          </a:p>
          <a:p>
            <a:endParaRPr lang="fr-FR"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Donors, local governments, colleagues in other sectors and our beneficiaries themselves want to know what we are doing and why. The CPMS are our benchmark. CPMS are the key way to </a:t>
            </a:r>
            <a:r>
              <a:rPr lang="en-US" dirty="0" err="1"/>
              <a:t>operationalise</a:t>
            </a:r>
            <a:r>
              <a:rPr lang="en-US" dirty="0"/>
              <a:t> or make real children's rights in the practice of humanitarian response.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SzPts val="1100"/>
              <a:buNone/>
            </a:pPr>
            <a:r>
              <a:rPr lang="en-US" dirty="0"/>
              <a:t>They are a collaborative, inter-agency tool, that links with other initiatives, such as the Core Humanitarian Standard, INSPIRE and the Humanitarian Inclusion Standards</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dirty="0"/>
          </a:p>
          <a:p>
            <a:pPr marL="0" lvl="0" indent="0" algn="l" rtl="0">
              <a:lnSpc>
                <a:spcPct val="115000"/>
              </a:lnSpc>
              <a:spcBef>
                <a:spcPts val="0"/>
              </a:spcBef>
              <a:spcAft>
                <a:spcPts val="0"/>
              </a:spcAft>
              <a:buSzPts val="1100"/>
              <a:buNone/>
            </a:pPr>
            <a:endParaRPr dirty="0"/>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err="1"/>
              <a:t>Contextualisation</a:t>
            </a:r>
            <a:r>
              <a:rPr lang="en-US" dirty="0"/>
              <a:t>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a:t>
            </a:r>
            <a:r>
              <a:rPr lang="en-US" dirty="0" err="1"/>
              <a:t>youtube</a:t>
            </a:r>
            <a:r>
              <a:rPr lang="en-US" dirty="0"/>
              <a:t> channel.</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BOX: The CPMS aim at improving the quality and accountability of our programing and increasing impact for children’s protection and well-being in humanitarian action (</a:t>
            </a:r>
            <a:r>
              <a:rPr lang="en-US" sz="1800" b="0" i="0" u="none" strike="noStrike" baseline="0" dirty="0">
                <a:latin typeface="HelveticaNeue-Light-Identity-H"/>
              </a:rPr>
              <a:t>internal displacement and refugee contexts)</a:t>
            </a:r>
            <a:r>
              <a:rPr lang="en-US" dirty="0"/>
              <a:t>, by establishing common principles, </a:t>
            </a:r>
            <a:r>
              <a:rPr lang="en-US" sz="1800" b="0" i="0" u="none" strike="noStrike" baseline="0" dirty="0">
                <a:latin typeface="HelveticaNeue-Light-Identity-H"/>
              </a:rPr>
              <a:t>evidence, prevention</a:t>
            </a:r>
            <a:r>
              <a:rPr lang="en-US" dirty="0"/>
              <a:t> and goals to achieve. They provide a synthesis of good practice and learning to date.</a:t>
            </a:r>
          </a:p>
          <a:p>
            <a:pPr marL="0" lvl="0" indent="0" algn="l" rtl="0">
              <a:spcBef>
                <a:spcPts val="0"/>
              </a:spcBef>
              <a:spcAft>
                <a:spcPts val="0"/>
              </a:spcAft>
              <a:buNone/>
            </a:pPr>
            <a:endParaRPr lang="fr-FR" dirty="0"/>
          </a:p>
          <a:p>
            <a:pPr marL="0" lvl="0" indent="0" algn="l" rtl="0">
              <a:spcBef>
                <a:spcPts val="0"/>
              </a:spcBef>
              <a:spcAft>
                <a:spcPts val="0"/>
              </a:spcAft>
              <a:buNone/>
            </a:pPr>
            <a:endParaRPr dirty="0"/>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an overview of the CPMS structure: there are 28 Standards across 4 pillars and 10 CPHA principles threaded throughout. </a:t>
            </a:r>
          </a:p>
          <a:p>
            <a:pPr marL="0" lvl="0" indent="0" algn="l" rtl="0">
              <a:spcBef>
                <a:spcPts val="0"/>
              </a:spcBef>
              <a:spcAft>
                <a:spcPts val="0"/>
              </a:spcAft>
              <a:buNone/>
            </a:pPr>
            <a:r>
              <a:rPr lang="en-US" dirty="0"/>
              <a:t>You can find this overview on the back of the CPMS handbook or in the online handbook; it’s a practical way of locating quickly a specific topic.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presentation focuses on Standard 12: Child </a:t>
            </a:r>
            <a:r>
              <a:rPr lang="en-US" dirty="0" err="1"/>
              <a:t>Labour</a:t>
            </a:r>
            <a:endParaRPr lang="en-US" dirty="0"/>
          </a:p>
          <a:p>
            <a:pPr marL="0" lvl="0" indent="0" algn="l" rtl="0">
              <a:spcBef>
                <a:spcPts val="0"/>
              </a:spcBef>
              <a:spcAft>
                <a:spcPts val="0"/>
              </a:spcAft>
              <a:buNone/>
            </a:pP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Standard is part of the second Pillar related to child protection risks that children may face in humanitarian settings. All the seven different risk standards are linked, as they address overlapping vulnerabilities and risks. The risks cannot be addressed in isolation.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Child protection risks are potential violations and threats to children's rights that will cause harm to children. To understand a child's risk, we need to understand the nature (type of hazard, situation, threat…) &amp; extent of the risk and the individual child’s vulnerability to that risk, but also the family/</a:t>
            </a:r>
            <a:r>
              <a:rPr lang="en-US" i="0" dirty="0"/>
              <a:t>child </a:t>
            </a:r>
            <a:r>
              <a:rPr lang="fr-FR" i="0" dirty="0"/>
              <a:t>coping or </a:t>
            </a:r>
            <a:r>
              <a:rPr lang="fr-FR" i="0" dirty="0" err="1"/>
              <a:t>survival</a:t>
            </a:r>
            <a:r>
              <a:rPr lang="fr-FR" i="0" dirty="0"/>
              <a:t> </a:t>
            </a:r>
            <a:r>
              <a:rPr lang="fr-FR" i="0" dirty="0" err="1"/>
              <a:t>strategies</a:t>
            </a:r>
            <a:r>
              <a:rPr lang="fr-FR" i="0" dirty="0"/>
              <a:t> (</a:t>
            </a:r>
            <a:r>
              <a:rPr lang="fr-FR" i="0" dirty="0" err="1"/>
              <a:t>meaning</a:t>
            </a:r>
            <a:r>
              <a:rPr lang="fr-FR" i="0" dirty="0"/>
              <a:t> </a:t>
            </a:r>
            <a:r>
              <a:rPr lang="fr-FR" i="0" dirty="0" err="1"/>
              <a:t>their</a:t>
            </a:r>
            <a:r>
              <a:rPr lang="fr-FR" i="0" dirty="0"/>
              <a:t> </a:t>
            </a:r>
            <a:r>
              <a:rPr lang="en-US" i="0" dirty="0"/>
              <a:t>resilience and ability to withstand the risk). Vulnerability is understood as the </a:t>
            </a:r>
            <a:r>
              <a:rPr lang="en-US" dirty="0"/>
              <a:t>extent to which a child has characteristics that reduce his ability to withstand adverse impact. We have to record that vulnerability is specific to each person and each 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 Child </a:t>
            </a:r>
            <a:r>
              <a:rPr lang="en-US" dirty="0" err="1"/>
              <a:t>labour</a:t>
            </a:r>
            <a:r>
              <a:rPr lang="en-US" dirty="0"/>
              <a:t> is any work that deprives children of their childhood, their potential and their dignity, interfering with their education and negatively affecting their emotional, developmental and physical well-being. The worst forms of child </a:t>
            </a:r>
            <a:r>
              <a:rPr lang="en-US" dirty="0" err="1"/>
              <a:t>labour</a:t>
            </a:r>
            <a:r>
              <a:rPr lang="en-US" dirty="0"/>
              <a:t> (WFCL) include forced </a:t>
            </a:r>
            <a:r>
              <a:rPr lang="en-US" dirty="0" err="1"/>
              <a:t>labour</a:t>
            </a:r>
            <a:r>
              <a:rPr lang="en-US" dirty="0"/>
              <a:t>, recruitment into armed groups, trafficking for exploitation, sexual exploitation, illicit work or hazardous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 that: CHILDREN IN CHILD LABOUR is the preferred term used to refer to children who are in child </a:t>
            </a:r>
            <a:r>
              <a:rPr lang="en-US" dirty="0" err="1"/>
              <a:t>labour</a:t>
            </a:r>
            <a:r>
              <a:rPr lang="en-US" dirty="0"/>
              <a:t>, including the worst forms of child </a:t>
            </a:r>
            <a:r>
              <a:rPr lang="en-US" dirty="0" err="1"/>
              <a:t>labour</a:t>
            </a:r>
            <a:r>
              <a:rPr lang="en-US" dirty="0"/>
              <a:t>. It is not recommended to use the term “child </a:t>
            </a:r>
            <a:r>
              <a:rPr lang="en-US" dirty="0" err="1"/>
              <a:t>labourers</a:t>
            </a:r>
            <a:r>
              <a:rPr lang="en-US" dirty="0"/>
              <a:t>” as children should not be defined by the harmful work they undertake.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Humanitarian crises may increase the prevalence and severity of existing forms of child </a:t>
            </a:r>
            <a:r>
              <a:rPr lang="en-US" dirty="0" err="1"/>
              <a:t>labour</a:t>
            </a:r>
            <a:r>
              <a:rPr lang="en-US" dirty="0"/>
              <a:t> or trigger new forms, including displacement (Refugees, internally displaced, migrants or stateless children are more vulnerable)</a:t>
            </a:r>
            <a:endParaRPr lang="en-US" b="1" dirty="0">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Multisectoral services (psychosocial support, education and family economic empowerment) &amp; tailored child protection case management need to be provided to children already engaged in child </a:t>
            </a:r>
            <a:r>
              <a:rPr lang="en-US" dirty="0" err="1"/>
              <a:t>labour</a:t>
            </a:r>
            <a:r>
              <a:rPr lang="en-US" dirty="0"/>
              <a:t> </a:t>
            </a:r>
            <a:r>
              <a:rPr lang="fr-FR" dirty="0"/>
              <a:t>and/or </a:t>
            </a:r>
            <a:r>
              <a:rPr lang="fr-FR" dirty="0" err="1"/>
              <a:t>trafficking</a:t>
            </a:r>
            <a:r>
              <a:rPr lang="fr-FR" dirty="0"/>
              <a:t>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a:t>
            </a:r>
            <a:r>
              <a:rPr lang="en-US" b="1" i="1" dirty="0">
                <a:latin typeface="Arial"/>
                <a:ea typeface="Arial"/>
                <a:cs typeface="Arial"/>
                <a:sym typeface="Arial"/>
              </a:rPr>
              <a:t>case management </a:t>
            </a:r>
            <a:r>
              <a:rPr lang="en-US" i="1" dirty="0">
                <a:latin typeface="Arial"/>
                <a:ea typeface="Arial"/>
                <a:cs typeface="Arial"/>
                <a:sym typeface="Arial"/>
              </a:rPr>
              <a:t>icon</a:t>
            </a:r>
            <a:r>
              <a:rPr lang="en-US" i="1" dirty="0"/>
              <a:t>]</a:t>
            </a:r>
            <a:endParaRPr lang="en-US" dirty="0">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a:ea typeface="Arial"/>
                <a:cs typeface="Arial"/>
                <a:sym typeface="Arial"/>
              </a:rPr>
              <a:t>Providing targeted prevention support to children at risk, and </a:t>
            </a:r>
            <a:r>
              <a:rPr lang="en-US" dirty="0"/>
              <a:t>supporting community-level initiatives to </a:t>
            </a:r>
            <a:r>
              <a:rPr lang="en-US" b="1" dirty="0"/>
              <a:t>prevent</a:t>
            </a:r>
            <a:r>
              <a:rPr lang="en-US" dirty="0"/>
              <a:t> child </a:t>
            </a:r>
            <a:r>
              <a:rPr lang="en-US" dirty="0" err="1"/>
              <a:t>labour</a:t>
            </a:r>
            <a:r>
              <a:rPr lang="en-US" dirty="0"/>
              <a:t> is also highlighted into this standard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prevention icon</a:t>
            </a:r>
            <a:r>
              <a:rPr lang="en-US" i="1" dirty="0"/>
              <a: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Discussion Prompt: </a:t>
            </a:r>
            <a:r>
              <a:rPr lang="en-US" b="0" dirty="0">
                <a:latin typeface="Arial"/>
                <a:ea typeface="Arial"/>
                <a:cs typeface="Arial"/>
                <a:sym typeface="Arial"/>
              </a:rPr>
              <a:t>What are the different concepts of child </a:t>
            </a:r>
            <a:r>
              <a:rPr lang="en-US" b="0" dirty="0" err="1">
                <a:latin typeface="Arial"/>
                <a:ea typeface="Arial"/>
                <a:cs typeface="Arial"/>
                <a:sym typeface="Arial"/>
              </a:rPr>
              <a:t>labour</a:t>
            </a:r>
            <a:r>
              <a:rPr lang="en-US" b="0" dirty="0">
                <a:latin typeface="Arial"/>
                <a:ea typeface="Arial"/>
                <a:cs typeface="Arial"/>
                <a:sym typeface="Arial"/>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a:cs typeface="Arial"/>
                <a:sym typeface="Arial"/>
              </a:rPr>
              <a:t>Child work: not necessarily to be eliminated </a:t>
            </a:r>
            <a:r>
              <a:rPr lang="en-US" b="0" i="1" dirty="0">
                <a:latin typeface="Arial"/>
                <a:cs typeface="Arial"/>
                <a:sym typeface="Arial"/>
              </a:rPr>
              <a:t>-&gt; cite contextualized example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a:cs typeface="Arial"/>
                <a:sym typeface="Arial"/>
              </a:rPr>
              <a:t>Child </a:t>
            </a:r>
            <a:r>
              <a:rPr lang="en-US" b="0" dirty="0" err="1">
                <a:latin typeface="Arial"/>
                <a:cs typeface="Arial"/>
                <a:sym typeface="Arial"/>
              </a:rPr>
              <a:t>Labour</a:t>
            </a:r>
            <a:r>
              <a:rPr lang="en-US" b="0" dirty="0">
                <a:latin typeface="Arial"/>
                <a:cs typeface="Arial"/>
                <a:sym typeface="Arial"/>
              </a:rPr>
              <a:t>: to be eliminated. SEE </a:t>
            </a:r>
            <a:r>
              <a:rPr lang="en-US" b="0" i="1" dirty="0">
                <a:latin typeface="Arial"/>
                <a:cs typeface="Arial"/>
                <a:sym typeface="Arial"/>
              </a:rPr>
              <a:t>definition above in the note -&gt; cite contextualized example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a:cs typeface="Arial"/>
                <a:sym typeface="Arial"/>
              </a:rPr>
              <a:t>Worst form of child </a:t>
            </a:r>
            <a:r>
              <a:rPr lang="en-US" b="0" dirty="0" err="1">
                <a:latin typeface="Arial"/>
                <a:cs typeface="Arial"/>
                <a:sym typeface="Arial"/>
              </a:rPr>
              <a:t>labour</a:t>
            </a:r>
            <a:r>
              <a:rPr lang="en-US" b="0" dirty="0">
                <a:latin typeface="Arial"/>
                <a:cs typeface="Arial"/>
                <a:sym typeface="Arial"/>
              </a:rPr>
              <a:t>: to be eliminated as a matter of urgency </a:t>
            </a:r>
            <a:r>
              <a:rPr lang="en-US" b="0" i="1" dirty="0">
                <a:latin typeface="Arial"/>
                <a:cs typeface="Arial"/>
                <a:sym typeface="Arial"/>
              </a:rPr>
              <a:t>-&gt; cite contextualized example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b="0"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4</a:t>
            </a:fld>
            <a:endParaRPr lang="fr-FR"/>
          </a:p>
        </p:txBody>
      </p:sp>
    </p:spTree>
    <p:extLst>
      <p:ext uri="{BB962C8B-B14F-4D97-AF65-F5344CB8AC3E}">
        <p14:creationId xmlns:p14="http://schemas.microsoft.com/office/powerpoint/2010/main" val="203663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sz="1200" b="0" i="1" u="none" strike="noStrike" baseline="0" dirty="0">
              <a:latin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baseline="0" dirty="0">
                <a:latin typeface="+mn-lt"/>
              </a:rPr>
              <a:t>Standard 12 states: </a:t>
            </a:r>
            <a:r>
              <a:rPr lang="en-US" dirty="0"/>
              <a:t>“All children are protected from child </a:t>
            </a:r>
            <a:r>
              <a:rPr lang="en-US" dirty="0" err="1"/>
              <a:t>labour</a:t>
            </a:r>
            <a:r>
              <a:rPr lang="en-US" dirty="0"/>
              <a:t>, especially the worst forms of child </a:t>
            </a:r>
            <a:r>
              <a:rPr lang="en-US" dirty="0" err="1"/>
              <a:t>labour</a:t>
            </a:r>
            <a:r>
              <a:rPr lang="en-US" dirty="0"/>
              <a:t>, which may relate to or be made worse by the humanitarian crisis.”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latin typeface="Arial"/>
                <a:ea typeface="Arial"/>
                <a:cs typeface="Arial"/>
                <a:sym typeface="Arial"/>
              </a:rPr>
              <a:t>Discussion Prompt: </a:t>
            </a:r>
            <a:r>
              <a:rPr lang="en-US" b="0" dirty="0">
                <a:latin typeface="Arial"/>
                <a:ea typeface="Arial"/>
                <a:cs typeface="Arial"/>
                <a:sym typeface="Arial"/>
              </a:rPr>
              <a:t>What are the </a:t>
            </a:r>
            <a:r>
              <a:rPr lang="en-US" sz="1200" dirty="0">
                <a:latin typeface="Ink Free" panose="03080402000500000000" pitchFamily="66" charset="0"/>
              </a:rPr>
              <a:t>risk factors leading to child </a:t>
            </a:r>
            <a:r>
              <a:rPr lang="en-US" sz="1200" dirty="0" err="1">
                <a:latin typeface="Ink Free" panose="03080402000500000000" pitchFamily="66" charset="0"/>
              </a:rPr>
              <a:t>labour</a:t>
            </a:r>
            <a:r>
              <a:rPr lang="en-US" b="0" dirty="0">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0" i="1" dirty="0">
                <a:latin typeface="Arial"/>
                <a:cs typeface="Arial"/>
                <a:sym typeface="Arial"/>
              </a:rPr>
              <a:t>-&gt; cite contextualized examples</a:t>
            </a:r>
            <a:endParaRPr lang="en-US" b="0" dirty="0">
              <a:latin typeface="Arial"/>
              <a:ea typeface="Arial"/>
              <a:cs typeface="Arial"/>
              <a:sym typeface="Arial"/>
            </a:endParaRPr>
          </a:p>
          <a:p>
            <a:r>
              <a:rPr lang="en-US" dirty="0"/>
              <a:t>Factors commonly include:</a:t>
            </a:r>
          </a:p>
          <a:p>
            <a:pPr>
              <a:buFont typeface="Arial" panose="020B0604020202020204" pitchFamily="34" charset="0"/>
              <a:buChar char="•"/>
            </a:pPr>
            <a:r>
              <a:rPr lang="en-US" dirty="0">
                <a:solidFill>
                  <a:srgbClr val="1690BF"/>
                </a:solidFill>
                <a:effectLst/>
              </a:rPr>
              <a:t>Income poverty;</a:t>
            </a:r>
          </a:p>
          <a:p>
            <a:pPr>
              <a:buFont typeface="Arial" panose="020B0604020202020204" pitchFamily="34" charset="0"/>
              <a:buChar char="•"/>
            </a:pPr>
            <a:r>
              <a:rPr lang="en-US" dirty="0">
                <a:solidFill>
                  <a:srgbClr val="1690BF"/>
                </a:solidFill>
                <a:effectLst/>
              </a:rPr>
              <a:t>Social norms that support child </a:t>
            </a:r>
            <a:r>
              <a:rPr lang="en-US" dirty="0" err="1">
                <a:solidFill>
                  <a:srgbClr val="1690BF"/>
                </a:solidFill>
                <a:effectLst/>
              </a:rPr>
              <a:t>labour</a:t>
            </a:r>
            <a:r>
              <a:rPr lang="en-US" dirty="0">
                <a:solidFill>
                  <a:srgbClr val="1690BF"/>
                </a:solidFill>
                <a:effectLst/>
              </a:rPr>
              <a:t>; and</a:t>
            </a:r>
          </a:p>
          <a:p>
            <a:pPr>
              <a:buFont typeface="Arial" panose="020B0604020202020204" pitchFamily="34" charset="0"/>
              <a:buChar char="•"/>
            </a:pPr>
            <a:r>
              <a:rPr lang="en-US" dirty="0">
                <a:solidFill>
                  <a:srgbClr val="1690BF"/>
                </a:solidFill>
                <a:effectLst/>
              </a:rPr>
              <a:t>Lack of access to basic services, education, food security or decent work.</a:t>
            </a:r>
          </a:p>
          <a:p>
            <a:r>
              <a:rPr lang="en-US" dirty="0"/>
              <a:t>Depending on the setting, children who are particularly at risk may include those who are:</a:t>
            </a:r>
          </a:p>
          <a:p>
            <a:pPr>
              <a:buFont typeface="Arial" panose="020B0604020202020204" pitchFamily="34" charset="0"/>
              <a:buChar char="•"/>
            </a:pPr>
            <a:r>
              <a:rPr lang="en-US" dirty="0">
                <a:solidFill>
                  <a:srgbClr val="1690BF"/>
                </a:solidFill>
                <a:effectLst/>
              </a:rPr>
              <a:t>Already working;</a:t>
            </a:r>
          </a:p>
          <a:p>
            <a:pPr>
              <a:buFont typeface="Arial" panose="020B0604020202020204" pitchFamily="34" charset="0"/>
              <a:buChar char="•"/>
            </a:pPr>
            <a:r>
              <a:rPr lang="en-US" dirty="0">
                <a:solidFill>
                  <a:srgbClr val="1690BF"/>
                </a:solidFill>
                <a:effectLst/>
              </a:rPr>
              <a:t>Living in households that are headed by children, older people or single adults;</a:t>
            </a:r>
          </a:p>
          <a:p>
            <a:pPr>
              <a:buFont typeface="Arial" panose="020B0604020202020204" pitchFamily="34" charset="0"/>
              <a:buChar char="•"/>
            </a:pPr>
            <a:r>
              <a:rPr lang="en-US" dirty="0">
                <a:solidFill>
                  <a:srgbClr val="1690BF"/>
                </a:solidFill>
                <a:effectLst/>
              </a:rPr>
              <a:t>Living or working on the streets;</a:t>
            </a:r>
          </a:p>
          <a:p>
            <a:pPr>
              <a:buFont typeface="Arial" panose="020B0604020202020204" pitchFamily="34" charset="0"/>
              <a:buChar char="•"/>
            </a:pPr>
            <a:r>
              <a:rPr lang="en-US" dirty="0">
                <a:solidFill>
                  <a:srgbClr val="1690BF"/>
                </a:solidFill>
                <a:effectLst/>
              </a:rPr>
              <a:t>Unaccompanied or separated;</a:t>
            </a:r>
          </a:p>
          <a:p>
            <a:pPr>
              <a:buFont typeface="Arial" panose="020B0604020202020204" pitchFamily="34" charset="0"/>
              <a:buChar char="•"/>
            </a:pPr>
            <a:r>
              <a:rPr lang="en-US" dirty="0">
                <a:solidFill>
                  <a:srgbClr val="1690BF"/>
                </a:solidFill>
                <a:effectLst/>
              </a:rPr>
              <a:t>Living with disabilities or with caregivers with disabilities;</a:t>
            </a:r>
          </a:p>
          <a:p>
            <a:pPr>
              <a:buFont typeface="Arial" panose="020B0604020202020204" pitchFamily="34" charset="0"/>
              <a:buChar char="•"/>
            </a:pPr>
            <a:r>
              <a:rPr lang="en-US" dirty="0">
                <a:solidFill>
                  <a:srgbClr val="1690BF"/>
                </a:solidFill>
                <a:effectLst/>
              </a:rPr>
              <a:t>Refugees, internally displaced, migrants or stateless;</a:t>
            </a:r>
          </a:p>
          <a:p>
            <a:pPr>
              <a:buFont typeface="Arial" panose="020B0604020202020204" pitchFamily="34" charset="0"/>
              <a:buChar char="•"/>
            </a:pPr>
            <a:r>
              <a:rPr lang="en-US" dirty="0">
                <a:solidFill>
                  <a:srgbClr val="1690BF"/>
                </a:solidFill>
                <a:effectLst/>
              </a:rPr>
              <a:t>Identified with a certain social or political status;</a:t>
            </a:r>
          </a:p>
          <a:p>
            <a:pPr>
              <a:buFont typeface="Arial" panose="020B0604020202020204" pitchFamily="34" charset="0"/>
              <a:buChar char="•"/>
            </a:pPr>
            <a:r>
              <a:rPr lang="en-US" dirty="0">
                <a:solidFill>
                  <a:srgbClr val="1690BF"/>
                </a:solidFill>
                <a:effectLst/>
              </a:rPr>
              <a:t>Undocumented; and</a:t>
            </a:r>
          </a:p>
          <a:p>
            <a:pPr>
              <a:buFont typeface="Arial" panose="020B0604020202020204" pitchFamily="34" charset="0"/>
              <a:buChar char="•"/>
            </a:pPr>
            <a:r>
              <a:rPr lang="en-US" dirty="0">
                <a:solidFill>
                  <a:srgbClr val="1690BF"/>
                </a:solidFill>
                <a:effectLst/>
              </a:rPr>
              <a:t>Trafficked.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latin typeface="Arial"/>
                <a:ea typeface="Arial"/>
                <a:cs typeface="Arial"/>
                <a:sym typeface="Arial"/>
              </a:rPr>
              <a:t>The idea is to </a:t>
            </a:r>
            <a:r>
              <a:rPr lang="en-US" dirty="0" err="1">
                <a:latin typeface="Arial"/>
                <a:ea typeface="Arial"/>
                <a:cs typeface="Arial"/>
                <a:sym typeface="Arial"/>
              </a:rPr>
              <a:t>prioritise</a:t>
            </a:r>
            <a:r>
              <a:rPr lang="en-US" dirty="0">
                <a:latin typeface="Arial"/>
                <a:ea typeface="Arial"/>
                <a:cs typeface="Arial"/>
                <a:sym typeface="Arial"/>
              </a:rPr>
              <a:t> the urgent removal of children from the worst forms of child </a:t>
            </a:r>
            <a:r>
              <a:rPr lang="en-US" dirty="0" err="1">
                <a:latin typeface="Arial"/>
                <a:ea typeface="Arial"/>
                <a:cs typeface="Arial"/>
                <a:sym typeface="Arial"/>
              </a:rPr>
              <a:t>labour</a:t>
            </a:r>
            <a:r>
              <a:rPr lang="en-US" dirty="0">
                <a:latin typeface="Arial"/>
                <a:ea typeface="Arial"/>
                <a:cs typeface="Arial"/>
                <a:sym typeface="Arial"/>
              </a:rPr>
              <a:t>, and provide minimum services to meet urgent protection needs of children in child </a:t>
            </a:r>
            <a:r>
              <a:rPr lang="en-US" dirty="0" err="1">
                <a:latin typeface="Arial"/>
                <a:ea typeface="Arial"/>
                <a:cs typeface="Arial"/>
                <a:sym typeface="Arial"/>
              </a:rPr>
              <a:t>labour</a:t>
            </a:r>
            <a:r>
              <a:rPr lang="en-US" dirty="0">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0" dirty="0">
              <a:latin typeface="Arial"/>
              <a:ea typeface="Arial"/>
              <a:cs typeface="Arial"/>
              <a:sym typeface="Arial"/>
            </a:endParaRPr>
          </a:p>
          <a:p>
            <a:r>
              <a:rPr lang="en-US" dirty="0"/>
              <a:t>Response actions for children in the worst forms of child </a:t>
            </a:r>
            <a:r>
              <a:rPr lang="en-US" dirty="0" err="1"/>
              <a:t>labour</a:t>
            </a:r>
            <a:r>
              <a:rPr lang="en-US" dirty="0"/>
              <a:t> include:</a:t>
            </a:r>
          </a:p>
          <a:p>
            <a:pPr>
              <a:buFont typeface="Arial" panose="020B0604020202020204" pitchFamily="34" charset="0"/>
              <a:buChar char="•"/>
            </a:pPr>
            <a:r>
              <a:rPr lang="en-US" dirty="0">
                <a:solidFill>
                  <a:srgbClr val="1690BF"/>
                </a:solidFill>
                <a:effectLst/>
              </a:rPr>
              <a:t>Engage with appropriate law enforcement and security services to immediately and safely withdraw children from illicit work in areas where criminal networks are involved.</a:t>
            </a:r>
          </a:p>
          <a:p>
            <a:pPr>
              <a:buFont typeface="Arial" panose="020B0604020202020204" pitchFamily="34" charset="0"/>
              <a:buChar char="•"/>
            </a:pPr>
            <a:r>
              <a:rPr lang="en-US" dirty="0">
                <a:solidFill>
                  <a:srgbClr val="1690BF"/>
                </a:solidFill>
                <a:effectLst/>
              </a:rPr>
              <a:t>Facilitate negotiation or mediation between the child, family and the employer, where safe and appropriate.</a:t>
            </a:r>
          </a:p>
          <a:p>
            <a:pPr>
              <a:buFont typeface="Arial" panose="020B0604020202020204" pitchFamily="34" charset="0"/>
              <a:buChar char="•"/>
            </a:pPr>
            <a:r>
              <a:rPr lang="en-US" dirty="0">
                <a:solidFill>
                  <a:srgbClr val="1690BF"/>
                </a:solidFill>
                <a:effectLst/>
              </a:rPr>
              <a:t>Remove children from work who are under the minimum working age and performing hazardous work.</a:t>
            </a:r>
          </a:p>
          <a:p>
            <a:pPr>
              <a:buFont typeface="Arial" panose="020B0604020202020204" pitchFamily="34" charset="0"/>
              <a:buChar char="•"/>
            </a:pPr>
            <a:r>
              <a:rPr lang="en-US" dirty="0">
                <a:solidFill>
                  <a:srgbClr val="1690BF"/>
                </a:solidFill>
                <a:effectLst/>
              </a:rPr>
              <a:t>Ensure that children who are over the minimum working age and performing hazardous work are (a) separated from the hazard or (b) allowed to continue working after the risk has been reduced to an acceptable level.</a:t>
            </a:r>
          </a:p>
          <a:p>
            <a:pPr>
              <a:buFont typeface="Arial" panose="020B0604020202020204" pitchFamily="34" charset="0"/>
              <a:buChar char="•"/>
            </a:pPr>
            <a:r>
              <a:rPr lang="en-US" dirty="0">
                <a:solidFill>
                  <a:srgbClr val="1690BF"/>
                </a:solidFill>
                <a:effectLst/>
              </a:rPr>
              <a:t>Increase access to </a:t>
            </a:r>
            <a:r>
              <a:rPr lang="en-US" sz="1800" b="0" i="0" u="none" strike="noStrike" baseline="0" dirty="0">
                <a:latin typeface="HelveticaNeue-Light-Identity-H"/>
              </a:rPr>
              <a:t>services, education and decent work, taking into account specific barriers of </a:t>
            </a:r>
            <a:r>
              <a:rPr lang="fr-FR" sz="1800" b="0" i="0" u="none" strike="noStrike" baseline="0" dirty="0" err="1">
                <a:latin typeface="HelveticaNeue-Light-Identity-H"/>
              </a:rPr>
              <a:t>children</a:t>
            </a:r>
            <a:r>
              <a:rPr lang="fr-FR" sz="1800" b="0" i="0" u="none" strike="noStrike" baseline="0" dirty="0">
                <a:latin typeface="HelveticaNeue-Light-Identity-H"/>
              </a:rPr>
              <a:t> </a:t>
            </a:r>
            <a:r>
              <a:rPr lang="fr-FR" sz="1800" b="0" i="0" u="none" strike="noStrike" baseline="0" dirty="0" err="1">
                <a:latin typeface="HelveticaNeue-Light-Identity-H"/>
              </a:rPr>
              <a:t>who</a:t>
            </a:r>
            <a:r>
              <a:rPr lang="fr-FR" sz="1800" b="0" i="0" u="none" strike="noStrike" baseline="0" dirty="0">
                <a:latin typeface="HelveticaNeue-Light-Identity-H"/>
              </a:rPr>
              <a:t> are </a:t>
            </a:r>
            <a:r>
              <a:rPr lang="en-US" sz="1800" b="0" i="0" u="none" strike="noStrike" baseline="0" dirty="0">
                <a:latin typeface="HelveticaNeue-Light-Identity-H"/>
              </a:rPr>
              <a:t>refugees, internally displaced, migrants or stateless.</a:t>
            </a:r>
          </a:p>
          <a:p>
            <a:pPr>
              <a:buFont typeface="Arial" panose="020B0604020202020204" pitchFamily="34" charset="0"/>
              <a:buChar char="•"/>
            </a:pPr>
            <a:r>
              <a:rPr lang="en-US" sz="1800" b="0" i="0" u="none" strike="noStrike" baseline="0" dirty="0">
                <a:solidFill>
                  <a:srgbClr val="1690BF"/>
                </a:solidFill>
                <a:effectLst/>
                <a:latin typeface="HelveticaNeue-Light-Identity-H"/>
              </a:rPr>
              <a:t>Establish a </a:t>
            </a:r>
            <a:r>
              <a:rPr lang="en-US" sz="1800" b="0" i="0" u="none" strike="noStrike" baseline="0" dirty="0">
                <a:latin typeface="HelveticaNeue-Light-Identity-H"/>
              </a:rPr>
              <a:t>Child </a:t>
            </a:r>
            <a:r>
              <a:rPr lang="en-US" sz="1800" b="0" i="0" u="none" strike="noStrike" baseline="0" dirty="0" err="1">
                <a:latin typeface="HelveticaNeue-Light-Identity-H"/>
              </a:rPr>
              <a:t>labour</a:t>
            </a:r>
            <a:r>
              <a:rPr lang="en-US" sz="1800" b="0" i="0" u="none" strike="noStrike" baseline="0" dirty="0">
                <a:latin typeface="HelveticaNeue-Light-Identity-H"/>
              </a:rPr>
              <a:t> monitoring systems (CLMS) to monitor child </a:t>
            </a:r>
            <a:r>
              <a:rPr lang="en-US" sz="1800" b="0" i="0" u="none" strike="noStrike" baseline="0" dirty="0" err="1">
                <a:latin typeface="HelveticaNeue-Light-Identity-H"/>
              </a:rPr>
              <a:t>labour</a:t>
            </a:r>
            <a:r>
              <a:rPr lang="en-US" sz="1800" b="0" i="0" u="none" strike="noStrike" baseline="0" dirty="0">
                <a:latin typeface="HelveticaNeue-Light-Identity-H"/>
              </a:rPr>
              <a:t> and refer children to services</a:t>
            </a:r>
            <a:endParaRPr lang="en-US" dirty="0">
              <a:solidFill>
                <a:srgbClr val="1690BF"/>
              </a:solidFill>
              <a:effectLst/>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0" dirty="0">
              <a:latin typeface="Arial"/>
              <a:ea typeface="Arial"/>
              <a:cs typeface="Arial"/>
              <a:sym typeface="Arial"/>
            </a:endParaRPr>
          </a:p>
          <a:p>
            <a:r>
              <a:rPr lang="en-US" dirty="0"/>
              <a:t>Minimum services should include:</a:t>
            </a:r>
          </a:p>
          <a:p>
            <a:pPr>
              <a:buFont typeface="Arial" panose="020B0604020202020204" pitchFamily="34" charset="0"/>
              <a:buChar char="•"/>
            </a:pPr>
            <a:r>
              <a:rPr lang="fr-FR" dirty="0" err="1">
                <a:effectLst/>
              </a:rPr>
              <a:t>Tailored</a:t>
            </a:r>
            <a:r>
              <a:rPr lang="fr-FR" dirty="0">
                <a:effectLst/>
              </a:rPr>
              <a:t>  g</a:t>
            </a:r>
            <a:r>
              <a:rPr lang="en-US" dirty="0">
                <a:solidFill>
                  <a:srgbClr val="1690BF"/>
                </a:solidFill>
                <a:effectLst/>
              </a:rPr>
              <a:t>ender-, age- and disability-sensitive child protection case management;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srgbClr val="1690BF"/>
                </a:solidFill>
                <a:effectLst/>
              </a:rPr>
              <a:t>Referral services (</a:t>
            </a:r>
            <a:r>
              <a:rPr lang="en-US" dirty="0"/>
              <a:t>psychosocial support, education and family economic empowerment, like cash and voucher assistance for children over the minimum legal working age)</a:t>
            </a:r>
            <a:r>
              <a:rPr lang="en-US" dirty="0">
                <a:solidFill>
                  <a:srgbClr val="1690BF"/>
                </a:solidFill>
                <a:effectLst/>
              </a:rPr>
              <a:t>; </a:t>
            </a:r>
          </a:p>
          <a:p>
            <a:pPr>
              <a:buFont typeface="Arial" panose="020B0604020202020204" pitchFamily="34" charset="0"/>
              <a:buChar char="•"/>
            </a:pPr>
            <a:r>
              <a:rPr lang="en-US" dirty="0">
                <a:solidFill>
                  <a:srgbClr val="1690BF"/>
                </a:solidFill>
                <a:effectLst/>
              </a:rPr>
              <a:t>Appropriate alternative care (if required)</a:t>
            </a:r>
          </a:p>
          <a:p>
            <a:pPr>
              <a:buFont typeface="Arial" panose="020B0604020202020204" pitchFamily="34" charset="0"/>
              <a:buChar char="•"/>
            </a:pPr>
            <a:r>
              <a:rPr lang="en-US" dirty="0">
                <a:solidFill>
                  <a:srgbClr val="1690BF"/>
                </a:solidFill>
                <a:effectLst/>
              </a:rPr>
              <a:t>Provide trafficked children who are awaiting family tracing and reunification with:</a:t>
            </a:r>
          </a:p>
          <a:p>
            <a:pPr marL="457200" lvl="1" indent="0">
              <a:buFont typeface="Arial" panose="020B0604020202020204" pitchFamily="34" charset="0"/>
              <a:buNone/>
            </a:pPr>
            <a:r>
              <a:rPr lang="en-US" dirty="0">
                <a:solidFill>
                  <a:srgbClr val="1690BF"/>
                </a:solidFill>
                <a:effectLst/>
              </a:rPr>
              <a:t>○</a:t>
            </a:r>
            <a:r>
              <a:rPr lang="en-US" dirty="0" err="1">
                <a:solidFill>
                  <a:srgbClr val="1690BF"/>
                </a:solidFill>
                <a:effectLst/>
              </a:rPr>
              <a:t>Specialised</a:t>
            </a:r>
            <a:r>
              <a:rPr lang="en-US" dirty="0">
                <a:solidFill>
                  <a:srgbClr val="1690BF"/>
                </a:solidFill>
                <a:effectLst/>
              </a:rPr>
              <a:t> screening at the first point of contact;</a:t>
            </a:r>
          </a:p>
          <a:p>
            <a:pPr marL="457200" lvl="1" indent="0">
              <a:buFont typeface="Arial" panose="020B0604020202020204" pitchFamily="34" charset="0"/>
              <a:buNone/>
            </a:pPr>
            <a:r>
              <a:rPr lang="en-US" dirty="0">
                <a:solidFill>
                  <a:srgbClr val="1690BF"/>
                </a:solidFill>
                <a:effectLst/>
              </a:rPr>
              <a:t>○A risk assessment; and</a:t>
            </a:r>
          </a:p>
          <a:p>
            <a:pPr marL="457200" lvl="1" indent="0">
              <a:buFont typeface="Arial" panose="020B0604020202020204" pitchFamily="34" charset="0"/>
              <a:buNone/>
            </a:pPr>
            <a:r>
              <a:rPr lang="en-US" dirty="0">
                <a:solidFill>
                  <a:srgbClr val="1690BF"/>
                </a:solidFill>
                <a:effectLst/>
              </a:rPr>
              <a:t>○Placement into a temporary care arrangement (where appropriate).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Safeguarding</a:t>
            </a:r>
            <a:r>
              <a:rPr lang="en-US" dirty="0"/>
              <a:t> &amp; </a:t>
            </a:r>
            <a:r>
              <a:rPr lang="en-US" b="1" dirty="0"/>
              <a:t>Prevention</a:t>
            </a:r>
            <a:r>
              <a:rPr lang="en-US" dirty="0"/>
              <a:t> Icons: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Humanitarian actors across all sectors of work must ensure that their assistance does not push children into child </a:t>
            </a:r>
            <a:r>
              <a:rPr lang="en-US" dirty="0" err="1"/>
              <a:t>labour</a:t>
            </a:r>
            <a:r>
              <a:rPr lang="en-US" dirty="0"/>
              <a:t> or the worst forms of child </a:t>
            </a:r>
            <a:r>
              <a:rPr lang="en-US" dirty="0" err="1"/>
              <a:t>labour</a:t>
            </a:r>
            <a:r>
              <a:rPr lang="en-US" dirty="0"/>
              <a:t>. Mitigation strategies may include (a) implementing child safeguarding policies and (b) using age verification techniques to confirm children are not involved in hard and dangerous physical </a:t>
            </a:r>
            <a:r>
              <a:rPr lang="en-US" dirty="0" err="1"/>
              <a:t>labour</a:t>
            </a:r>
            <a:r>
              <a:rPr lang="en-US" dirty="0"/>
              <a:t> (such as distributions, construction or clearing debris).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Provide age-appropriate and accessible information to children, families and communities on (a) acceptable forms of (light) work for children under and over the minimum legal age for work and (b) ways to access services that help prevent child </a:t>
            </a:r>
            <a:r>
              <a:rPr lang="en-US" dirty="0" err="1"/>
              <a:t>labour</a:t>
            </a:r>
            <a:r>
              <a:rPr lang="en-US" dirty="0"/>
              <a:t> and the worst forms of child </a:t>
            </a:r>
            <a:r>
              <a:rPr lang="en-US" dirty="0" err="1"/>
              <a:t>labour</a:t>
            </a:r>
            <a:r>
              <a:rPr lang="en-US" dirty="0"/>
              <a:t>.</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Develop and lead community-level initiatives to prevent and respond to child </a:t>
            </a:r>
            <a:r>
              <a:rPr lang="en-US" dirty="0" err="1"/>
              <a:t>labour</a:t>
            </a:r>
            <a:endParaRPr lang="en-US"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Engage employers, workers’ </a:t>
            </a:r>
            <a:r>
              <a:rPr lang="en-US" dirty="0" err="1"/>
              <a:t>organisations</a:t>
            </a:r>
            <a:r>
              <a:rPr lang="en-US" dirty="0"/>
              <a:t> and civil society </a:t>
            </a:r>
            <a:r>
              <a:rPr lang="en-US" dirty="0" err="1"/>
              <a:t>organisations</a:t>
            </a:r>
            <a:r>
              <a:rPr lang="en-US" dirty="0"/>
              <a:t> in preventing and responding to child </a:t>
            </a:r>
            <a:r>
              <a:rPr lang="en-US" dirty="0" err="1"/>
              <a:t>labour</a:t>
            </a:r>
            <a:r>
              <a:rPr lang="en-US" dirty="0"/>
              <a:t> and promoting economic empowerment opportunities for children of legal working age and families of vulnerable children.</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dirty="0"/>
          </a:p>
        </p:txBody>
      </p:sp>
      <p:sp>
        <p:nvSpPr>
          <p:cNvPr id="267" name="Google Shape;2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The task force is co-led by </a:t>
            </a:r>
            <a:r>
              <a:rPr lang="en-GB" b="1" dirty="0"/>
              <a:t>Plan International </a:t>
            </a:r>
            <a:r>
              <a:rPr lang="en-GB" dirty="0"/>
              <a:t>and </a:t>
            </a:r>
            <a:r>
              <a:rPr lang="en-GB" b="1" dirty="0"/>
              <a:t>ILO</a:t>
            </a:r>
          </a:p>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60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1" u="none" dirty="0"/>
              <a:t>Depending on the time you have for facilitation, consider adding here examples from the Region/ Country/ Response, of programming that meets the standards.</a:t>
            </a:r>
          </a:p>
          <a:p>
            <a:r>
              <a:rPr lang="en-US" b="0" i="1" u="none" dirty="0"/>
              <a:t>This could be a draft slide that you could update or remove if necessary. </a:t>
            </a:r>
          </a:p>
          <a:p>
            <a:r>
              <a:rPr lang="en-US" b="0" i="1" u="none" dirty="0"/>
              <a:t>For each example, you could add: </a:t>
            </a:r>
          </a:p>
          <a:p>
            <a:pPr marL="285750" indent="-285750">
              <a:buFont typeface="Arial" panose="020B0604020202020204" pitchFamily="34" charset="0"/>
              <a:buChar char="•"/>
            </a:pPr>
            <a:r>
              <a:rPr lang="fr-FR" b="0" i="1" u="none" dirty="0"/>
              <a:t>A short, concise, </a:t>
            </a:r>
            <a:r>
              <a:rPr lang="en-GB" i="1" dirty="0"/>
              <a:t>key presentation sentence about the specific program/project using Standard 12</a:t>
            </a:r>
          </a:p>
          <a:p>
            <a:pPr marL="285750" indent="-285750">
              <a:buFont typeface="Arial" panose="020B0604020202020204" pitchFamily="34" charset="0"/>
              <a:buChar char="•"/>
            </a:pPr>
            <a:r>
              <a:rPr lang="en-GB" i="1" dirty="0"/>
              <a:t>Add the name of organisations and partners involved </a:t>
            </a:r>
          </a:p>
          <a:p>
            <a:pPr marL="285750" indent="-285750">
              <a:buFont typeface="Arial" panose="020B0604020202020204" pitchFamily="34" charset="0"/>
              <a:buChar char="•"/>
            </a:pPr>
            <a:r>
              <a:rPr lang="en-GB" i="1" dirty="0"/>
              <a:t>Add practical lessons learnt, key actions, message or numbers, that will attract interest of your audience</a:t>
            </a:r>
          </a:p>
          <a:p>
            <a:endParaRPr lang="en-US" b="0" i="1"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i="1" dirty="0"/>
              <a:t>Another option, if you have </a:t>
            </a:r>
            <a:r>
              <a:rPr lang="en-CA" i="1" dirty="0"/>
              <a:t>longer </a:t>
            </a:r>
            <a:r>
              <a:rPr lang="en-US" i="1" dirty="0"/>
              <a:t>(and also depending on the audience you have), this slide can be completed in an interactive way during the session.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i="1" dirty="0"/>
              <a:t>In that case, you could:</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i="1" dirty="0"/>
              <a:t>split the groups into 2 or 3 smaller groups,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i="1" dirty="0"/>
              <a:t>allow 15 – 20 min for them to prepare a short presentation of an </a:t>
            </a:r>
            <a:r>
              <a:rPr lang="en-US" b="0" i="1" u="none" dirty="0"/>
              <a:t>example from the Region/ Country/ Response, of programming that meets the standard</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1" u="none" dirty="0"/>
              <a:t>in plenary, have the groups present their examples, and discuss /compare lessons learnt out of them.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b="0" i="1" u="none" dirty="0"/>
              <a:t>If you will be sending this presentation to the participants after the training, you can fill up this slide, to keep records of the presentations.</a:t>
            </a:r>
          </a:p>
          <a:p>
            <a:endParaRPr lang="en-US" b="0" i="1"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1" u="none" dirty="0"/>
              <a:t>TIP</a:t>
            </a:r>
            <a:r>
              <a:rPr lang="en-US" b="0" i="1" u="none" dirty="0"/>
              <a:t>: you can use https://thenounproject.com/ to get map outlines like those.</a:t>
            </a:r>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[Facilitators - if you can project from the internet, then we suggest you navigate people there and show them]</a:t>
            </a:r>
            <a:r>
              <a:rPr lang="en-US" i="1" u="sng" dirty="0">
                <a:solidFill>
                  <a:schemeClr val="hlink"/>
                </a:solidFill>
                <a:hlinkClick r:id="rId3"/>
              </a:rPr>
              <a:t> </a:t>
            </a:r>
            <a:endParaRPr lang="en-US" i="1" u="sng"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marR="0" lvl="0" indent="0" algn="l" rtl="0">
              <a:lnSpc>
                <a:spcPct val="100000"/>
              </a:lnSpc>
              <a:spcBef>
                <a:spcPts val="0"/>
              </a:spcBef>
              <a:spcAft>
                <a:spcPts val="0"/>
              </a:spcAft>
              <a:buClr>
                <a:schemeClr val="dk1"/>
              </a:buClr>
              <a:buSzPts val="1200"/>
              <a:buFont typeface="Calibri"/>
              <a:buNone/>
            </a:pPr>
            <a:r>
              <a:rPr lang="en-US" u="sng" dirty="0"/>
              <a:t>1. Online handbook</a:t>
            </a:r>
          </a:p>
          <a:p>
            <a:pPr marL="0" lvl="0" indent="0" algn="l" rtl="0">
              <a:spcBef>
                <a:spcPts val="0"/>
              </a:spcBef>
              <a:spcAft>
                <a:spcPts val="0"/>
              </a:spcAft>
              <a:buNone/>
            </a:pPr>
            <a:r>
              <a:rPr lang="en-US" u="sng" dirty="0"/>
              <a:t>2. The Humanitarian Standards Partnership App </a:t>
            </a:r>
            <a:endParaRPr lang="en-US" dirty="0"/>
          </a:p>
          <a:p>
            <a:pPr marL="0" lvl="0" indent="0" algn="l" rtl="0">
              <a:spcBef>
                <a:spcPts val="0"/>
              </a:spcBef>
              <a:spcAft>
                <a:spcPts val="0"/>
              </a:spcAft>
              <a:buNone/>
            </a:pPr>
            <a:r>
              <a:rPr lang="en-US" dirty="0"/>
              <a:t>– It is the 2</a:t>
            </a:r>
            <a:r>
              <a:rPr lang="en-US" baseline="30000" dirty="0"/>
              <a:t>nd</a:t>
            </a:r>
            <a:r>
              <a:rPr lang="en-US" dirty="0"/>
              <a:t> most popular app on that site after Sphere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CPMS page:</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sng" dirty="0"/>
              <a:t>1. Interactive handbook </a:t>
            </a:r>
            <a:r>
              <a:rPr lang="en-US" dirty="0"/>
              <a:t>– our greatest resource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2. </a:t>
            </a:r>
            <a:r>
              <a:rPr lang="en-US" u="sng" dirty="0"/>
              <a:t>A Summary: </a:t>
            </a:r>
            <a:r>
              <a:rPr lang="en-US" dirty="0"/>
              <a:t>At just 32 pages, it means that it I CPHA topline but can be used to introduce the idea of minimum standards or start child protection discussions with government colleagues or other humanitarians without overwhelming them with the huge handbook.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Alliance website: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PDF</a:t>
            </a:r>
            <a:r>
              <a:rPr lang="en-US" dirty="0"/>
              <a:t> &amp; all materials available can be downloaded if people want to print just portions of the CPMS, on the Alliance site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Introduction to CPMS” Briefing Pack </a:t>
            </a:r>
            <a:r>
              <a:rPr lang="en-US" dirty="0"/>
              <a:t>contains this PPT and facilitation notes, plus the 2 page Introduction handout.</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A gallery of </a:t>
            </a:r>
            <a:r>
              <a:rPr lang="en-US" u="sng" dirty="0"/>
              <a:t>illustrated</a:t>
            </a:r>
            <a:r>
              <a:rPr lang="en-US" dirty="0"/>
              <a:t> Standards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dirty="0"/>
              <a:t>Discover our </a:t>
            </a:r>
            <a:r>
              <a:rPr lang="en-US" sz="1200" u="sng" dirty="0"/>
              <a:t>free CPMS e-course </a:t>
            </a:r>
            <a:r>
              <a:rPr lang="en-US" sz="1200" dirty="0"/>
              <a:t>with a range of modules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dirty="0"/>
              <a:t>Videos on the Alliance </a:t>
            </a:r>
            <a:r>
              <a:rPr lang="en-US" sz="1200" dirty="0" err="1"/>
              <a:t>Youtube</a:t>
            </a:r>
            <a:r>
              <a:rPr lang="en-US" sz="1200" dirty="0"/>
              <a:t> channel</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ASK: What should our next steps as a team/agency/individual be?</a:t>
            </a:r>
            <a:endParaRPr dirty="0"/>
          </a:p>
          <a:p>
            <a:pPr marL="0" lvl="0" indent="0" algn="l" rtl="0">
              <a:spcBef>
                <a:spcPts val="0"/>
              </a:spcBef>
              <a:spcAft>
                <a:spcPts val="0"/>
              </a:spcAft>
              <a:buNone/>
            </a:pPr>
            <a:r>
              <a:rPr lang="en-US" i="1" dirty="0"/>
              <a:t>(i.e. you might schedule a longer meeting to digest the changes and create a plan; or ask colleagues to present certain new/revised standards and their implications for the </a:t>
            </a:r>
            <a:r>
              <a:rPr lang="en-US" i="1" dirty="0" err="1"/>
              <a:t>programme</a:t>
            </a:r>
            <a:r>
              <a:rPr lang="en-US" i="1" dirty="0"/>
              <a:t>; or set up a training or ask Senior Management for a meeting to discuss accountability to children, </a:t>
            </a:r>
            <a:r>
              <a:rPr lang="en-US" i="1" dirty="0" err="1"/>
              <a:t>etc</a:t>
            </a:r>
            <a:r>
              <a:rPr lang="en-US" i="1" dirty="0"/>
              <a:t>)</a:t>
            </a:r>
            <a:endParaRPr dirty="0"/>
          </a:p>
          <a:p>
            <a:pPr marL="0" lvl="0" indent="0" algn="l" rtl="0">
              <a:spcBef>
                <a:spcPts val="0"/>
              </a:spcBef>
              <a:spcAft>
                <a:spcPts val="0"/>
              </a:spcAft>
              <a:buNone/>
            </a:pPr>
            <a:r>
              <a:rPr lang="en-US" dirty="0"/>
              <a:t> </a:t>
            </a:r>
            <a:endParaRPr i="1" dirty="0"/>
          </a:p>
          <a:p>
            <a:pPr marL="0" marR="0" lvl="0" indent="0" algn="l" rtl="0">
              <a:lnSpc>
                <a:spcPct val="100000"/>
              </a:lnSpc>
              <a:spcBef>
                <a:spcPts val="0"/>
              </a:spcBef>
              <a:spcAft>
                <a:spcPts val="0"/>
              </a:spcAft>
              <a:buClr>
                <a:schemeClr val="dk1"/>
              </a:buClr>
              <a:buSzPts val="1200"/>
              <a:buFont typeface="Calibri"/>
              <a:buNone/>
            </a:pPr>
            <a:r>
              <a:rPr lang="en-US" i="1" dirty="0"/>
              <a:t>[Facilitators - </a:t>
            </a:r>
            <a:r>
              <a:rPr lang="en-US" i="1" u="sng" dirty="0"/>
              <a:t>Printed copies </a:t>
            </a:r>
            <a:r>
              <a:rPr lang="en-US" i="1" dirty="0"/>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US" dirty="0"/>
              <a:t>Thank you so much for coming together and starting to explore the CPMS. I will follow up on the next steps we discussed. And that’s the key – the CPMS is a gift that just keeps on giving every time you open it!</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46" name="Google Shape;46;p32"/>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47" name="Google Shape;47;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2342520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334125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402747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209115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18384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3" r:id="rId20"/>
    <p:sldLayoutId id="214748368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0.jp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hyperlink" Target="https://alliancecpha.org/en/cltf" TargetMode="External"/><Relationship Id="rId7" Type="http://schemas.openxmlformats.org/officeDocument/2006/relationships/hyperlink" Target="https://drive.google.com/drive/u/0/folders/1-jkqJVm96kqYULQ-JMiZl70e0H9Eg1yd" TargetMode="External"/><Relationship Id="rId12"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s://alliancecpha.org/en/CPMS-ecourse" TargetMode="External"/><Relationship Id="rId11" Type="http://schemas.openxmlformats.org/officeDocument/2006/relationships/diagramColors" Target="../diagrams/colors1.xml"/><Relationship Id="rId5" Type="http://schemas.openxmlformats.org/officeDocument/2006/relationships/hyperlink" Target="https://alliancecpha.org/en/series-of-child-protection-materials/protection-children-during-covid-19-pandemic" TargetMode="External"/><Relationship Id="rId10" Type="http://schemas.openxmlformats.org/officeDocument/2006/relationships/diagramQuickStyle" Target="../diagrams/quickStyle1.xml"/><Relationship Id="rId4" Type="http://schemas.openxmlformats.org/officeDocument/2006/relationships/hyperlink" Target="https://alliancecpha.org/en/child-protection-hub/child-labour-task-force" TargetMode="External"/><Relationship Id="rId9"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338" y="4240754"/>
            <a:ext cx="6631373" cy="1655762"/>
          </a:xfrm>
        </p:spPr>
        <p:txBody>
          <a:bodyPr>
            <a:normAutofit/>
          </a:bodyPr>
          <a:lstStyle/>
          <a:p>
            <a:pPr algn="ctr"/>
            <a:r>
              <a:rPr lang="en-GB" sz="3200" dirty="0">
                <a:effectLst>
                  <a:outerShdw blurRad="38100" dist="38100" dir="2700000" algn="tl">
                    <a:srgbClr val="000000">
                      <a:alpha val="43137"/>
                    </a:srgbClr>
                  </a:outerShdw>
                </a:effectLst>
              </a:rPr>
              <a:t>SLIDE DECK</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dirty="0">
                <a:solidFill>
                  <a:schemeClr val="bg1">
                    <a:lumMod val="65000"/>
                  </a:schemeClr>
                </a:solidFill>
                <a:latin typeface="Calibri"/>
                <a:cs typeface="Calibri"/>
                <a:sym typeface="Calibri"/>
              </a:rPr>
              <a:t>The Minimum Standards for Child Protection in Humanitarian Action </a:t>
            </a:r>
            <a:endParaRPr sz="4800" b="0" dirty="0">
              <a:solidFill>
                <a:schemeClr val="bg1">
                  <a:lumMod val="65000"/>
                </a:schemeClr>
              </a:solidFill>
              <a:latin typeface="Calibri"/>
              <a:cs typeface="Calibri"/>
              <a:sym typeface="Arial"/>
            </a:endParaRPr>
          </a:p>
          <a:p>
            <a:pPr marL="0" marR="0" lvl="0" indent="0" algn="ctr" rtl="0">
              <a:spcBef>
                <a:spcPts val="0"/>
              </a:spcBef>
              <a:spcAft>
                <a:spcPts val="0"/>
              </a:spcAft>
              <a:buNone/>
            </a:pPr>
            <a:r>
              <a:rPr lang="en-US" sz="4800" b="0" dirty="0">
                <a:solidFill>
                  <a:schemeClr val="bg1">
                    <a:lumMod val="65000"/>
                  </a:schemeClr>
                </a:solidFill>
                <a:latin typeface="Calibri"/>
                <a:cs typeface="Calibri"/>
                <a:sym typeface="Calibri"/>
              </a:rPr>
              <a:t>CPMS</a:t>
            </a:r>
            <a:endParaRPr sz="4800" b="0" dirty="0">
              <a:solidFill>
                <a:schemeClr val="bg1">
                  <a:lumMod val="65000"/>
                </a:schemeClr>
              </a:solidFill>
              <a:latin typeface="Calibri"/>
              <a:cs typeface="Calibri"/>
              <a:sym typeface="Arial"/>
            </a:endParaRPr>
          </a:p>
        </p:txBody>
      </p:sp>
    </p:spTree>
    <p:extLst>
      <p:ext uri="{BB962C8B-B14F-4D97-AF65-F5344CB8AC3E}">
        <p14:creationId xmlns:p14="http://schemas.microsoft.com/office/powerpoint/2010/main" val="224431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rPr>
              <a:t>Aim of the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dirty="0">
                <a:solidFill>
                  <a:schemeClr val="bg2"/>
                </a:solidFill>
              </a:rPr>
              <a:t>Benchmark for CPHA.</a:t>
            </a:r>
            <a:endParaRPr dirty="0">
              <a:solidFill>
                <a:schemeClr val="bg2"/>
              </a:solidFill>
            </a:endParaRPr>
          </a:p>
          <a:p>
            <a:pPr marL="228600" lvl="0" indent="-228600" algn="l" rtl="0">
              <a:spcBef>
                <a:spcPts val="0"/>
              </a:spcBef>
              <a:spcAft>
                <a:spcPts val="0"/>
              </a:spcAft>
              <a:buSzPts val="2800"/>
              <a:buChar char="●"/>
            </a:pPr>
            <a:r>
              <a:rPr lang="en-US" sz="2600" dirty="0">
                <a:solidFill>
                  <a:schemeClr val="bg2"/>
                </a:solidFill>
              </a:rPr>
              <a:t>Collaborative, inter-agency tool</a:t>
            </a:r>
            <a:endParaRPr sz="2600" dirty="0">
              <a:solidFill>
                <a:schemeClr val="bg2"/>
              </a:solidFill>
            </a:endParaRPr>
          </a:p>
          <a:p>
            <a:pPr marL="228600" lvl="0" indent="-228600" algn="l" rtl="0">
              <a:spcBef>
                <a:spcPts val="0"/>
              </a:spcBef>
              <a:spcAft>
                <a:spcPts val="0"/>
              </a:spcAft>
              <a:buSzPts val="2800"/>
              <a:buChar char="●"/>
            </a:pPr>
            <a:r>
              <a:rPr lang="en-US" sz="2600" dirty="0">
                <a:solidFill>
                  <a:schemeClr val="bg2"/>
                </a:solidFill>
              </a:rPr>
              <a:t>Links with Core Humanitarian Standard</a:t>
            </a:r>
            <a:endParaRPr sz="2600" dirty="0">
              <a:solidFill>
                <a:schemeClr val="bg2"/>
              </a:solidFill>
            </a:endParaRPr>
          </a:p>
          <a:p>
            <a:pPr marL="228600" lvl="0" indent="-228600" algn="l" rtl="0">
              <a:spcBef>
                <a:spcPts val="0"/>
              </a:spcBef>
              <a:spcAft>
                <a:spcPts val="0"/>
              </a:spcAft>
              <a:buSzPts val="2800"/>
              <a:buChar char="●"/>
            </a:pPr>
            <a:r>
              <a:rPr lang="en-US" sz="2600" dirty="0" err="1">
                <a:solidFill>
                  <a:schemeClr val="bg2"/>
                </a:solidFill>
              </a:rPr>
              <a:t>Contextualisation</a:t>
            </a:r>
            <a:r>
              <a:rPr lang="en-US" sz="2600" dirty="0">
                <a:solidFill>
                  <a:schemeClr val="bg2"/>
                </a:solidFill>
              </a:rPr>
              <a:t> for local ownership</a:t>
            </a:r>
            <a:endParaRPr sz="2600" dirty="0">
              <a:solidFill>
                <a:schemeClr val="bg2"/>
              </a:solidFill>
            </a:endParaRPr>
          </a:p>
          <a:p>
            <a:pPr marL="0" lvl="0" indent="0" algn="l" rtl="0">
              <a:spcBef>
                <a:spcPts val="1000"/>
              </a:spcBef>
              <a:spcAft>
                <a:spcPts val="0"/>
              </a:spcAft>
              <a:buNone/>
            </a:pPr>
            <a:endParaRPr sz="2600" dirty="0">
              <a:solidFill>
                <a:schemeClr val="bg2"/>
              </a:solidFill>
            </a:endParaRPr>
          </a:p>
          <a:p>
            <a:pPr marL="228600" lvl="0" indent="-228600" algn="l" rtl="0">
              <a:spcBef>
                <a:spcPts val="1000"/>
              </a:spcBef>
              <a:spcAft>
                <a:spcPts val="0"/>
              </a:spcAft>
              <a:buSzPts val="2800"/>
              <a:buChar char="●"/>
            </a:pPr>
            <a:r>
              <a:rPr lang="en-US" sz="2600" dirty="0">
                <a:solidFill>
                  <a:schemeClr val="bg2"/>
                </a:solidFill>
              </a:rPr>
              <a:t>Purpose:</a:t>
            </a:r>
            <a:endParaRPr sz="2600" dirty="0">
              <a:solidFill>
                <a:schemeClr val="bg2"/>
              </a:solidFill>
            </a:endParaRPr>
          </a:p>
          <a:p>
            <a:pPr marL="685800" lvl="1" indent="-241300" algn="l" rtl="0">
              <a:spcBef>
                <a:spcPts val="0"/>
              </a:spcBef>
              <a:spcAft>
                <a:spcPts val="0"/>
              </a:spcAft>
              <a:buSzPts val="2600"/>
              <a:buChar char="○"/>
            </a:pPr>
            <a:r>
              <a:rPr lang="en-US" sz="2600" dirty="0">
                <a:solidFill>
                  <a:schemeClr val="bg2"/>
                </a:solidFill>
              </a:rPr>
              <a:t>quality and accountability</a:t>
            </a:r>
            <a:endParaRPr sz="2600" dirty="0">
              <a:solidFill>
                <a:schemeClr val="bg2"/>
              </a:solidFill>
            </a:endParaRPr>
          </a:p>
          <a:p>
            <a:pPr marL="685800" lvl="1" indent="-241300" algn="l" rtl="0">
              <a:spcBef>
                <a:spcPts val="0"/>
              </a:spcBef>
              <a:spcAft>
                <a:spcPts val="0"/>
              </a:spcAft>
              <a:buSzPts val="2600"/>
              <a:buChar char="○"/>
            </a:pPr>
            <a:r>
              <a:rPr lang="en-US" sz="2600" dirty="0">
                <a:solidFill>
                  <a:schemeClr val="bg2"/>
                </a:solidFill>
              </a:rPr>
              <a:t>impact for children’s protection and well-being</a:t>
            </a:r>
            <a:endParaRPr dirty="0">
              <a:solidFill>
                <a:schemeClr val="bg2"/>
              </a:solidFill>
            </a:endParaRPr>
          </a:p>
          <a:p>
            <a:pPr marL="228600" lvl="0" indent="-50800" algn="l" rtl="0">
              <a:lnSpc>
                <a:spcPct val="90000"/>
              </a:lnSpc>
              <a:spcBef>
                <a:spcPts val="1000"/>
              </a:spcBef>
              <a:spcAft>
                <a:spcPts val="0"/>
              </a:spcAft>
              <a:buClr>
                <a:schemeClr val="accent1"/>
              </a:buClr>
              <a:buSzPts val="2800"/>
              <a:buNone/>
            </a:pPr>
            <a:endParaRPr dirty="0">
              <a:solidFill>
                <a:schemeClr val="bg2"/>
              </a:solidFill>
            </a:endParaRPr>
          </a:p>
        </p:txBody>
      </p:sp>
      <p:pic>
        <p:nvPicPr>
          <p:cNvPr id="262" name="Google Shape;262;p5" descr="Screen Shot 2019-10-07 at 9.06.56 PM.png"/>
          <p:cNvPicPr preferRelativeResize="0"/>
          <p:nvPr/>
        </p:nvPicPr>
        <p:blipFill rotWithShape="1">
          <a:blip r:embed="rId3">
            <a:alphaModFix/>
          </a:blip>
          <a:srcRect/>
          <a:stretch/>
        </p:blipFill>
        <p:spPr>
          <a:xfrm>
            <a:off x="769062" y="2055813"/>
            <a:ext cx="2198523" cy="3053297"/>
          </a:xfrm>
          <a:prstGeom prst="rect">
            <a:avLst/>
          </a:prstGeom>
          <a:noFill/>
          <a:ln>
            <a:noFill/>
          </a:ln>
        </p:spPr>
      </p:pic>
      <p:pic>
        <p:nvPicPr>
          <p:cNvPr id="263" name="Google Shape;263;p5"/>
          <p:cNvPicPr preferRelativeResize="0"/>
          <p:nvPr/>
        </p:nvPicPr>
        <p:blipFill>
          <a:blip r:embed="rId4">
            <a:alphaModFix/>
          </a:blip>
          <a:stretch>
            <a:fillRect/>
          </a:stretch>
        </p:blipFill>
        <p:spPr>
          <a:xfrm>
            <a:off x="10210800" y="0"/>
            <a:ext cx="1981200" cy="1771650"/>
          </a:xfrm>
          <a:prstGeom prst="rect">
            <a:avLst/>
          </a:prstGeom>
          <a:noFill/>
          <a:ln>
            <a:noFill/>
          </a:ln>
        </p:spPr>
      </p:pic>
      <p:pic>
        <p:nvPicPr>
          <p:cNvPr id="264" name="Google Shape;264;p5"/>
          <p:cNvPicPr preferRelativeResize="0"/>
          <p:nvPr/>
        </p:nvPicPr>
        <p:blipFill>
          <a:blip r:embed="rId5">
            <a:alphaModFix/>
          </a:blip>
          <a:stretch>
            <a:fillRect/>
          </a:stretch>
        </p:blipFill>
        <p:spPr>
          <a:xfrm>
            <a:off x="4127088" y="4761996"/>
            <a:ext cx="7057055" cy="8799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0">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0">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8" descr="Screen Shot 2019-10-07 at 9.08.18 PM.png"/>
          <p:cNvPicPr preferRelativeResize="0"/>
          <p:nvPr/>
        </p:nvPicPr>
        <p:blipFill rotWithShape="1">
          <a:blip r:embed="rId3">
            <a:alphaModFix/>
          </a:blip>
          <a:srcRect/>
          <a:stretch/>
        </p:blipFill>
        <p:spPr>
          <a:xfrm>
            <a:off x="3264136" y="0"/>
            <a:ext cx="8927863" cy="6858000"/>
          </a:xfrm>
          <a:prstGeom prst="rect">
            <a:avLst/>
          </a:prstGeom>
          <a:noFill/>
          <a:ln>
            <a:noFill/>
          </a:ln>
        </p:spPr>
      </p:pic>
      <p:sp>
        <p:nvSpPr>
          <p:cNvPr id="9" name="ZoneTexte 8">
            <a:extLst>
              <a:ext uri="{FF2B5EF4-FFF2-40B4-BE49-F238E27FC236}">
                <a16:creationId xmlns:a16="http://schemas.microsoft.com/office/drawing/2014/main" id="{11BEFA5A-6FE6-48C3-836E-CBB252B9C174}"/>
              </a:ext>
            </a:extLst>
          </p:cNvPr>
          <p:cNvSpPr txBox="1"/>
          <p:nvPr/>
        </p:nvSpPr>
        <p:spPr>
          <a:xfrm>
            <a:off x="628160" y="1072633"/>
            <a:ext cx="6098720" cy="707886"/>
          </a:xfrm>
          <a:prstGeom prst="rect">
            <a:avLst/>
          </a:prstGeom>
          <a:noFill/>
        </p:spPr>
        <p:txBody>
          <a:bodyPr wrap="square">
            <a:spAutoFit/>
          </a:bodyPr>
          <a:lstStyle/>
          <a:p>
            <a:r>
              <a:rPr lang="en-US" sz="4000" dirty="0"/>
              <a:t>Overview</a:t>
            </a:r>
            <a:endParaRPr lang="fr-FR" dirty="0"/>
          </a:p>
        </p:txBody>
      </p:sp>
      <p:sp>
        <p:nvSpPr>
          <p:cNvPr id="4" name="Rectangle 3">
            <a:extLst>
              <a:ext uri="{FF2B5EF4-FFF2-40B4-BE49-F238E27FC236}">
                <a16:creationId xmlns:a16="http://schemas.microsoft.com/office/drawing/2014/main" id="{7E969A77-C2F2-4389-A61C-96A48AFECE0E}"/>
              </a:ext>
            </a:extLst>
          </p:cNvPr>
          <p:cNvSpPr/>
          <p:nvPr/>
        </p:nvSpPr>
        <p:spPr>
          <a:xfrm>
            <a:off x="5861853" y="4365678"/>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14">
            <a:extLst>
              <a:ext uri="{FF2B5EF4-FFF2-40B4-BE49-F238E27FC236}">
                <a16:creationId xmlns:a16="http://schemas.microsoft.com/office/drawing/2014/main" id="{E4B394E5-E1AA-47AF-BA71-7404C28FC00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General intro to Standard 12</a:t>
            </a:r>
            <a:endParaRPr dirty="0"/>
          </a:p>
        </p:txBody>
      </p:sp>
      <p:sp>
        <p:nvSpPr>
          <p:cNvPr id="5" name="Google Shape;322;p14">
            <a:extLst>
              <a:ext uri="{FF2B5EF4-FFF2-40B4-BE49-F238E27FC236}">
                <a16:creationId xmlns:a16="http://schemas.microsoft.com/office/drawing/2014/main" id="{D073A093-C3E6-4712-853E-610EE9C9B612}"/>
              </a:ext>
            </a:extLst>
          </p:cNvPr>
          <p:cNvSpPr txBox="1">
            <a:spLocks/>
          </p:cNvSpPr>
          <p:nvPr/>
        </p:nvSpPr>
        <p:spPr>
          <a:xfrm>
            <a:off x="882865" y="1558543"/>
            <a:ext cx="10388109"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spcBef>
                <a:spcPts val="0"/>
              </a:spcBef>
              <a:buClr>
                <a:schemeClr val="accent3"/>
              </a:buClr>
            </a:pPr>
            <a:r>
              <a:rPr lang="en-US" dirty="0">
                <a:solidFill>
                  <a:schemeClr val="bg2"/>
                </a:solidFill>
                <a:latin typeface="Helvetica Neue" panose="020B0604020202020204" charset="0"/>
              </a:rPr>
              <a:t>Part of 2</a:t>
            </a:r>
            <a:r>
              <a:rPr lang="en-US" baseline="30000" dirty="0">
                <a:solidFill>
                  <a:schemeClr val="bg2"/>
                </a:solidFill>
                <a:latin typeface="Helvetica Neue" panose="020B0604020202020204" charset="0"/>
              </a:rPr>
              <a:t>nd</a:t>
            </a:r>
            <a:r>
              <a:rPr lang="en-US" dirty="0">
                <a:solidFill>
                  <a:schemeClr val="bg2"/>
                </a:solidFill>
                <a:latin typeface="Helvetica Neue" panose="020B0604020202020204" charset="0"/>
              </a:rPr>
              <a:t> Pillar, related to </a:t>
            </a:r>
            <a:r>
              <a:rPr lang="en-US" dirty="0">
                <a:solidFill>
                  <a:schemeClr val="bg2"/>
                </a:solidFill>
              </a:rPr>
              <a:t>child protection risks </a:t>
            </a:r>
            <a:endParaRPr lang="fr-FR" dirty="0">
              <a:solidFill>
                <a:schemeClr val="bg2"/>
              </a:solidFill>
              <a:latin typeface="Helvetica Neue" panose="020B0604020202020204" charset="0"/>
            </a:endParaRPr>
          </a:p>
          <a:p>
            <a:pPr marL="342900" indent="-342900">
              <a:spcBef>
                <a:spcPts val="0"/>
              </a:spcBef>
              <a:buClr>
                <a:schemeClr val="accent3"/>
              </a:buClr>
            </a:pPr>
            <a:endParaRPr lang="en-US" dirty="0">
              <a:solidFill>
                <a:schemeClr val="bg2"/>
              </a:solidFill>
              <a:latin typeface="Helvetica Neue" panose="020B0604020202020204" charset="0"/>
            </a:endParaRPr>
          </a:p>
          <a:p>
            <a:pPr marL="342900" indent="-342900">
              <a:spcBef>
                <a:spcPts val="0"/>
              </a:spcBef>
              <a:buClr>
                <a:schemeClr val="accent3"/>
              </a:buClr>
            </a:pPr>
            <a:r>
              <a:rPr lang="en-US" dirty="0">
                <a:solidFill>
                  <a:schemeClr val="bg2"/>
                </a:solidFill>
                <a:latin typeface="Helvetica Neue" panose="020B0604020202020204" charset="0"/>
              </a:rPr>
              <a:t>RISK </a:t>
            </a:r>
            <a:r>
              <a:rPr lang="en-US" b="1" dirty="0">
                <a:solidFill>
                  <a:schemeClr val="bg2"/>
                </a:solidFill>
                <a:latin typeface="Helvetica Neue" panose="020B0604020202020204" charset="0"/>
              </a:rPr>
              <a:t>=</a:t>
            </a:r>
            <a:r>
              <a:rPr lang="en-US" dirty="0">
                <a:solidFill>
                  <a:schemeClr val="bg2"/>
                </a:solidFill>
                <a:latin typeface="Helvetica Neue" panose="020B0604020202020204" charset="0"/>
              </a:rPr>
              <a:t> Nature &amp; Extent of hazard </a:t>
            </a:r>
            <a:r>
              <a:rPr lang="en-US" b="1" dirty="0">
                <a:solidFill>
                  <a:schemeClr val="bg2"/>
                </a:solidFill>
                <a:latin typeface="Helvetica Neue" panose="020B0604020202020204" charset="0"/>
              </a:rPr>
              <a:t>+</a:t>
            </a:r>
            <a:r>
              <a:rPr lang="en-US" dirty="0">
                <a:solidFill>
                  <a:schemeClr val="bg2"/>
                </a:solidFill>
                <a:latin typeface="Helvetica Neue" panose="020B0604020202020204" charset="0"/>
              </a:rPr>
              <a:t> Vulnerability </a:t>
            </a:r>
            <a:r>
              <a:rPr lang="en-US" b="1" dirty="0">
                <a:solidFill>
                  <a:schemeClr val="bg2"/>
                </a:solidFill>
                <a:latin typeface="Helvetica Neue" panose="020B0604020202020204" charset="0"/>
              </a:rPr>
              <a:t>-</a:t>
            </a:r>
            <a:r>
              <a:rPr lang="en-US" dirty="0">
                <a:solidFill>
                  <a:schemeClr val="bg2"/>
                </a:solidFill>
                <a:latin typeface="Helvetica Neue" panose="020B0604020202020204" charset="0"/>
              </a:rPr>
              <a:t> Resilience</a:t>
            </a:r>
          </a:p>
          <a:p>
            <a:endParaRPr lang="en-US" dirty="0">
              <a:solidFill>
                <a:schemeClr val="bg2"/>
              </a:solidFill>
              <a:latin typeface="Helvetica Neue" panose="020B0604020202020204" charset="0"/>
            </a:endParaRPr>
          </a:p>
          <a:p>
            <a:pPr marL="342900" indent="-342900">
              <a:buClr>
                <a:schemeClr val="accent3"/>
              </a:buClr>
              <a:buSzPct val="100000"/>
            </a:pPr>
            <a:r>
              <a:rPr lang="en-US" dirty="0">
                <a:solidFill>
                  <a:schemeClr val="bg2"/>
                </a:solidFill>
                <a:latin typeface="Helvetica Neue" panose="020B0604020202020204" charset="0"/>
                <a:sym typeface="Arial"/>
              </a:rPr>
              <a:t>Relate to / made worse by the humanitarian crisis</a:t>
            </a:r>
          </a:p>
          <a:p>
            <a:pPr marL="342900" indent="-342900">
              <a:buClr>
                <a:schemeClr val="accent3"/>
              </a:buClr>
              <a:buSzPct val="100000"/>
            </a:pPr>
            <a:r>
              <a:rPr lang="en-US" dirty="0">
                <a:solidFill>
                  <a:schemeClr val="bg2"/>
                </a:solidFill>
                <a:latin typeface="Helvetica Neue" panose="020B0604020202020204" charset="0"/>
              </a:rPr>
              <a:t>Multisectoral coordination/services for response strategies </a:t>
            </a:r>
          </a:p>
          <a:p>
            <a:pPr marL="342900" indent="-342900">
              <a:buClr>
                <a:schemeClr val="accent3"/>
              </a:buClr>
              <a:buSzPct val="100000"/>
            </a:pPr>
            <a:r>
              <a:rPr lang="en-US" dirty="0">
                <a:solidFill>
                  <a:schemeClr val="bg2"/>
                </a:solidFill>
                <a:latin typeface="Helvetica Neue" panose="020B0604020202020204" charset="0"/>
              </a:rPr>
              <a:t>Community-level initiatives</a:t>
            </a:r>
          </a:p>
          <a:p>
            <a:pPr marL="342900" indent="-342900">
              <a:spcBef>
                <a:spcPts val="0"/>
              </a:spcBef>
              <a:buClr>
                <a:schemeClr val="accent3"/>
              </a:buClr>
            </a:pPr>
            <a:endParaRPr lang="en-US" dirty="0">
              <a:solidFill>
                <a:schemeClr val="bg2"/>
              </a:solidFill>
              <a:latin typeface="Helvetica Neue" panose="020B0604020202020204" charset="0"/>
            </a:endParaRPr>
          </a:p>
        </p:txBody>
      </p:sp>
      <p:sp>
        <p:nvSpPr>
          <p:cNvPr id="8" name="ZoneTexte 7">
            <a:extLst>
              <a:ext uri="{FF2B5EF4-FFF2-40B4-BE49-F238E27FC236}">
                <a16:creationId xmlns:a16="http://schemas.microsoft.com/office/drawing/2014/main" id="{0EC33DF6-2955-4AAC-A461-4F75DED12DAE}"/>
              </a:ext>
            </a:extLst>
          </p:cNvPr>
          <p:cNvSpPr txBox="1"/>
          <p:nvPr/>
        </p:nvSpPr>
        <p:spPr>
          <a:xfrm>
            <a:off x="6641464" y="5556113"/>
            <a:ext cx="4322432" cy="1384995"/>
          </a:xfrm>
          <a:prstGeom prst="rect">
            <a:avLst/>
          </a:prstGeom>
          <a:noFill/>
        </p:spPr>
        <p:txBody>
          <a:bodyPr wrap="square">
            <a:spAutoFit/>
          </a:bodyPr>
          <a:lstStyle/>
          <a:p>
            <a:pPr algn="r"/>
            <a:r>
              <a:rPr lang="en-US" sz="2800" dirty="0">
                <a:latin typeface="Ink Free" panose="03080402000500000000" pitchFamily="66" charset="0"/>
              </a:rPr>
              <a:t>What are the</a:t>
            </a:r>
            <a:r>
              <a:rPr lang="fr-FR" sz="2800" dirty="0">
                <a:latin typeface="Ink Free" panose="03080402000500000000" pitchFamily="66" charset="0"/>
              </a:rPr>
              <a:t> </a:t>
            </a:r>
            <a:r>
              <a:rPr lang="fr-FR" sz="2800" dirty="0" err="1">
                <a:latin typeface="Ink Free" panose="03080402000500000000" pitchFamily="66" charset="0"/>
              </a:rPr>
              <a:t>different</a:t>
            </a:r>
            <a:r>
              <a:rPr lang="fr-FR" sz="2800" dirty="0">
                <a:latin typeface="Ink Free" panose="03080402000500000000" pitchFamily="66" charset="0"/>
              </a:rPr>
              <a:t> concepts of </a:t>
            </a:r>
            <a:r>
              <a:rPr lang="fr-FR" sz="2800" dirty="0" err="1">
                <a:latin typeface="Ink Free" panose="03080402000500000000" pitchFamily="66" charset="0"/>
              </a:rPr>
              <a:t>child</a:t>
            </a:r>
            <a:r>
              <a:rPr lang="fr-FR" sz="2800" dirty="0">
                <a:latin typeface="Ink Free" panose="03080402000500000000" pitchFamily="66" charset="0"/>
              </a:rPr>
              <a:t> labour?</a:t>
            </a:r>
          </a:p>
          <a:p>
            <a:pPr algn="r"/>
            <a:r>
              <a:rPr lang="en-US" sz="2800" dirty="0">
                <a:latin typeface="Ink Free" panose="03080402000500000000" pitchFamily="66" charset="0"/>
              </a:rPr>
              <a:t> </a:t>
            </a:r>
          </a:p>
        </p:txBody>
      </p:sp>
      <p:grpSp>
        <p:nvGrpSpPr>
          <p:cNvPr id="9" name="Groupe 8">
            <a:extLst>
              <a:ext uri="{FF2B5EF4-FFF2-40B4-BE49-F238E27FC236}">
                <a16:creationId xmlns:a16="http://schemas.microsoft.com/office/drawing/2014/main" id="{4AAED79B-10AC-41F7-B6E5-3A310716D70E}"/>
              </a:ext>
            </a:extLst>
          </p:cNvPr>
          <p:cNvGrpSpPr/>
          <p:nvPr/>
        </p:nvGrpSpPr>
        <p:grpSpPr>
          <a:xfrm rot="1415781">
            <a:off x="11045341" y="5394281"/>
            <a:ext cx="979340" cy="1040548"/>
            <a:chOff x="10883591" y="5571442"/>
            <a:chExt cx="979340" cy="1040548"/>
          </a:xfrm>
        </p:grpSpPr>
        <p:pic>
          <p:nvPicPr>
            <p:cNvPr id="10" name="Image 9">
              <a:extLst>
                <a:ext uri="{FF2B5EF4-FFF2-40B4-BE49-F238E27FC236}">
                  <a16:creationId xmlns:a16="http://schemas.microsoft.com/office/drawing/2014/main" id="{A701B369-6B50-4B8D-8819-2643674A294B}"/>
                </a:ext>
              </a:extLst>
            </p:cNvPr>
            <p:cNvPicPr>
              <a:picLocks noChangeAspect="1"/>
            </p:cNvPicPr>
            <p:nvPr/>
          </p:nvPicPr>
          <p:blipFill>
            <a:blip r:embed="rId3"/>
            <a:stretch>
              <a:fillRect/>
            </a:stretch>
          </p:blipFill>
          <p:spPr>
            <a:xfrm>
              <a:off x="10883591" y="5571442"/>
              <a:ext cx="979340" cy="1040548"/>
            </a:xfrm>
            <a:prstGeom prst="rect">
              <a:avLst/>
            </a:prstGeom>
          </p:spPr>
        </p:pic>
        <p:pic>
          <p:nvPicPr>
            <p:cNvPr id="11" name="Graphique 10" descr="Point d’interrogation">
              <a:extLst>
                <a:ext uri="{FF2B5EF4-FFF2-40B4-BE49-F238E27FC236}">
                  <a16:creationId xmlns:a16="http://schemas.microsoft.com/office/drawing/2014/main" id="{824168B0-A07E-44EC-8EBF-C33744EF3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5748" y="5727562"/>
              <a:ext cx="735026" cy="735026"/>
            </a:xfrm>
            <a:prstGeom prst="rect">
              <a:avLst/>
            </a:prstGeom>
          </p:spPr>
        </p:pic>
      </p:grpSp>
      <p:pic>
        <p:nvPicPr>
          <p:cNvPr id="12" name="Google Shape;370;p16" descr="Risks.pdf">
            <a:extLst>
              <a:ext uri="{FF2B5EF4-FFF2-40B4-BE49-F238E27FC236}">
                <a16:creationId xmlns:a16="http://schemas.microsoft.com/office/drawing/2014/main" id="{BE3C9FA5-EB5B-4E20-BD33-9E658C4D3593}"/>
              </a:ext>
            </a:extLst>
          </p:cNvPr>
          <p:cNvPicPr preferRelativeResize="0"/>
          <p:nvPr/>
        </p:nvPicPr>
        <p:blipFill rotWithShape="1">
          <a:blip r:embed="rId6">
            <a:alphaModFix/>
          </a:blip>
          <a:srcRect/>
          <a:stretch/>
        </p:blipFill>
        <p:spPr>
          <a:xfrm>
            <a:off x="9495429" y="1284972"/>
            <a:ext cx="826940" cy="811431"/>
          </a:xfrm>
          <a:prstGeom prst="rect">
            <a:avLst/>
          </a:prstGeom>
          <a:noFill/>
          <a:ln>
            <a:noFill/>
          </a:ln>
        </p:spPr>
      </p:pic>
      <p:pic>
        <p:nvPicPr>
          <p:cNvPr id="13" name="Image 12">
            <a:extLst>
              <a:ext uri="{FF2B5EF4-FFF2-40B4-BE49-F238E27FC236}">
                <a16:creationId xmlns:a16="http://schemas.microsoft.com/office/drawing/2014/main" id="{EF2072DB-E681-40EA-8CA1-CC4CBDB0EABC}"/>
              </a:ext>
            </a:extLst>
          </p:cNvPr>
          <p:cNvPicPr>
            <a:picLocks noChangeAspect="1"/>
          </p:cNvPicPr>
          <p:nvPr/>
        </p:nvPicPr>
        <p:blipFill>
          <a:blip r:embed="rId7"/>
          <a:stretch>
            <a:fillRect/>
          </a:stretch>
        </p:blipFill>
        <p:spPr>
          <a:xfrm>
            <a:off x="4646995" y="5227433"/>
            <a:ext cx="845501" cy="973607"/>
          </a:xfrm>
          <a:prstGeom prst="rect">
            <a:avLst/>
          </a:prstGeom>
        </p:spPr>
      </p:pic>
      <p:pic>
        <p:nvPicPr>
          <p:cNvPr id="14" name="Image 13">
            <a:extLst>
              <a:ext uri="{FF2B5EF4-FFF2-40B4-BE49-F238E27FC236}">
                <a16:creationId xmlns:a16="http://schemas.microsoft.com/office/drawing/2014/main" id="{D0DCD494-BE03-4DAF-88E9-9D3AFC4A838B}"/>
              </a:ext>
            </a:extLst>
          </p:cNvPr>
          <p:cNvPicPr>
            <a:picLocks noChangeAspect="1"/>
          </p:cNvPicPr>
          <p:nvPr/>
        </p:nvPicPr>
        <p:blipFill>
          <a:blip r:embed="rId8"/>
          <a:stretch>
            <a:fillRect/>
          </a:stretch>
        </p:blipFill>
        <p:spPr>
          <a:xfrm>
            <a:off x="3842171" y="5315426"/>
            <a:ext cx="766019" cy="889129"/>
          </a:xfrm>
          <a:prstGeom prst="rect">
            <a:avLst/>
          </a:prstGeom>
        </p:spPr>
      </p:pic>
    </p:spTree>
    <p:extLst>
      <p:ext uri="{BB962C8B-B14F-4D97-AF65-F5344CB8AC3E}">
        <p14:creationId xmlns:p14="http://schemas.microsoft.com/office/powerpoint/2010/main" val="257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Espace réservé du contenu 10">
            <a:extLst>
              <a:ext uri="{FF2B5EF4-FFF2-40B4-BE49-F238E27FC236}">
                <a16:creationId xmlns:a16="http://schemas.microsoft.com/office/drawing/2014/main" id="{7A6AC4B5-7717-4E03-9444-B72C4FEF7151}"/>
              </a:ext>
            </a:extLst>
          </p:cNvPr>
          <p:cNvSpPr>
            <a:spLocks noGrp="1"/>
          </p:cNvSpPr>
          <p:nvPr>
            <p:ph sz="half" idx="1"/>
          </p:nvPr>
        </p:nvSpPr>
        <p:spPr>
          <a:xfrm>
            <a:off x="267128" y="2293789"/>
            <a:ext cx="6076521" cy="3381667"/>
          </a:xfrm>
        </p:spPr>
        <p:txBody>
          <a:bodyPr>
            <a:normAutofit/>
          </a:bodyPr>
          <a:lstStyle/>
          <a:p>
            <a:pPr marL="50800" indent="0" algn="ctr">
              <a:buNone/>
            </a:pPr>
            <a:r>
              <a:rPr lang="en-US" sz="2400" dirty="0">
                <a:solidFill>
                  <a:schemeClr val="bg2"/>
                </a:solidFill>
              </a:rPr>
              <a:t>“</a:t>
            </a:r>
            <a:r>
              <a:rPr lang="en-US" sz="2400" dirty="0"/>
              <a:t>All children are protected from child </a:t>
            </a:r>
            <a:r>
              <a:rPr lang="en-US" sz="2400" dirty="0" err="1"/>
              <a:t>labour</a:t>
            </a:r>
            <a:r>
              <a:rPr lang="en-US" sz="2400" dirty="0"/>
              <a:t>, especially the worst forms of child </a:t>
            </a:r>
            <a:r>
              <a:rPr lang="en-US" sz="2400" dirty="0" err="1"/>
              <a:t>labour</a:t>
            </a:r>
            <a:r>
              <a:rPr lang="en-US" sz="2400" dirty="0"/>
              <a:t>, which may relate to or be made worse by the humanitarian crisis.”</a:t>
            </a:r>
            <a:endParaRPr lang="fr-FR" sz="2400" dirty="0">
              <a:solidFill>
                <a:schemeClr val="bg2"/>
              </a:solidFill>
            </a:endParaRPr>
          </a:p>
        </p:txBody>
      </p:sp>
      <p:pic>
        <p:nvPicPr>
          <p:cNvPr id="20" name="Google Shape;262;p5" descr="Screen Shot 2019-10-07 at 9.06.56 PM.png">
            <a:extLst>
              <a:ext uri="{FF2B5EF4-FFF2-40B4-BE49-F238E27FC236}">
                <a16:creationId xmlns:a16="http://schemas.microsoft.com/office/drawing/2014/main" id="{DBA10840-C039-4152-B6CF-7040050BF9F2}"/>
              </a:ext>
            </a:extLst>
          </p:cNvPr>
          <p:cNvPicPr preferRelativeResize="0"/>
          <p:nvPr/>
        </p:nvPicPr>
        <p:blipFill rotWithShape="1">
          <a:blip r:embed="rId3">
            <a:alphaModFix/>
          </a:blip>
          <a:srcRect/>
          <a:stretch/>
        </p:blipFill>
        <p:spPr>
          <a:xfrm>
            <a:off x="2763881" y="4231798"/>
            <a:ext cx="1498650" cy="1748091"/>
          </a:xfrm>
          <a:prstGeom prst="rect">
            <a:avLst/>
          </a:prstGeom>
          <a:noFill/>
          <a:ln>
            <a:noFill/>
          </a:ln>
        </p:spPr>
      </p:pic>
      <p:sp>
        <p:nvSpPr>
          <p:cNvPr id="9" name="ZoneTexte 8">
            <a:extLst>
              <a:ext uri="{FF2B5EF4-FFF2-40B4-BE49-F238E27FC236}">
                <a16:creationId xmlns:a16="http://schemas.microsoft.com/office/drawing/2014/main" id="{52F7AA41-DBD0-4497-8479-BF6D7B6B32D7}"/>
              </a:ext>
            </a:extLst>
          </p:cNvPr>
          <p:cNvSpPr txBox="1"/>
          <p:nvPr/>
        </p:nvSpPr>
        <p:spPr>
          <a:xfrm>
            <a:off x="7296186" y="2293789"/>
            <a:ext cx="4721377" cy="1384995"/>
          </a:xfrm>
          <a:prstGeom prst="rect">
            <a:avLst/>
          </a:prstGeom>
          <a:noFill/>
        </p:spPr>
        <p:txBody>
          <a:bodyPr wrap="square">
            <a:spAutoFit/>
          </a:bodyPr>
          <a:lstStyle/>
          <a:p>
            <a:r>
              <a:rPr lang="fr-FR" sz="2800" b="1" dirty="0" err="1">
                <a:latin typeface="Helvetica Neue" panose="020B0604020202020204" charset="0"/>
              </a:rPr>
              <a:t>Response</a:t>
            </a:r>
            <a:r>
              <a:rPr lang="fr-FR" sz="2800" dirty="0">
                <a:latin typeface="Helvetica Neue" panose="020B0604020202020204" charset="0"/>
              </a:rPr>
              <a:t>:</a:t>
            </a:r>
          </a:p>
          <a:p>
            <a:pPr marL="457200" indent="-457200">
              <a:buFontTx/>
              <a:buChar char="-"/>
            </a:pPr>
            <a:r>
              <a:rPr lang="fr-FR" sz="2800" dirty="0">
                <a:solidFill>
                  <a:schemeClr val="bg2"/>
                </a:solidFill>
                <a:latin typeface="Helvetica Neue" panose="020B0604020202020204" charset="0"/>
              </a:rPr>
              <a:t>Removal </a:t>
            </a:r>
            <a:r>
              <a:rPr lang="fr-FR" sz="2800" dirty="0" err="1">
                <a:solidFill>
                  <a:schemeClr val="bg2"/>
                </a:solidFill>
                <a:latin typeface="Helvetica Neue" panose="020B0604020202020204" charset="0"/>
              </a:rPr>
              <a:t>from</a:t>
            </a:r>
            <a:r>
              <a:rPr lang="fr-FR" sz="2800" dirty="0">
                <a:solidFill>
                  <a:schemeClr val="bg2"/>
                </a:solidFill>
                <a:latin typeface="Helvetica Neue" panose="020B0604020202020204" charset="0"/>
              </a:rPr>
              <a:t> </a:t>
            </a:r>
            <a:r>
              <a:rPr lang="fr-FR" sz="2800" dirty="0" err="1">
                <a:solidFill>
                  <a:schemeClr val="bg2"/>
                </a:solidFill>
                <a:latin typeface="Helvetica Neue" panose="020B0604020202020204" charset="0"/>
              </a:rPr>
              <a:t>work</a:t>
            </a:r>
            <a:endParaRPr lang="fr-FR" sz="2800" dirty="0">
              <a:solidFill>
                <a:schemeClr val="bg2"/>
              </a:solidFill>
              <a:latin typeface="Helvetica Neue" panose="020B0604020202020204" charset="0"/>
            </a:endParaRPr>
          </a:p>
          <a:p>
            <a:pPr marL="457200" indent="-457200">
              <a:buFontTx/>
              <a:buChar char="-"/>
            </a:pPr>
            <a:r>
              <a:rPr lang="fr-FR" sz="2800" dirty="0">
                <a:latin typeface="Helvetica Neue" panose="020B0604020202020204" charset="0"/>
              </a:rPr>
              <a:t>Minimum services</a:t>
            </a:r>
            <a:endParaRPr lang="fr-FR" sz="2800" dirty="0">
              <a:solidFill>
                <a:schemeClr val="bg2"/>
              </a:solidFill>
              <a:latin typeface="Helvetica Neue" panose="020B0604020202020204" charset="0"/>
            </a:endParaRPr>
          </a:p>
        </p:txBody>
      </p:sp>
      <p:pic>
        <p:nvPicPr>
          <p:cNvPr id="4" name="Image 3">
            <a:extLst>
              <a:ext uri="{FF2B5EF4-FFF2-40B4-BE49-F238E27FC236}">
                <a16:creationId xmlns:a16="http://schemas.microsoft.com/office/drawing/2014/main" id="{A270879D-22D1-4CCF-9907-4D14FDF7AA0D}"/>
              </a:ext>
            </a:extLst>
          </p:cNvPr>
          <p:cNvPicPr>
            <a:picLocks noChangeAspect="1"/>
          </p:cNvPicPr>
          <p:nvPr/>
        </p:nvPicPr>
        <p:blipFill>
          <a:blip r:embed="rId4"/>
          <a:stretch>
            <a:fillRect/>
          </a:stretch>
        </p:blipFill>
        <p:spPr>
          <a:xfrm>
            <a:off x="1795455" y="1058071"/>
            <a:ext cx="3381455" cy="931285"/>
          </a:xfrm>
          <a:prstGeom prst="rect">
            <a:avLst/>
          </a:prstGeom>
        </p:spPr>
      </p:pic>
      <p:sp>
        <p:nvSpPr>
          <p:cNvPr id="8" name="ZoneTexte 7">
            <a:extLst>
              <a:ext uri="{FF2B5EF4-FFF2-40B4-BE49-F238E27FC236}">
                <a16:creationId xmlns:a16="http://schemas.microsoft.com/office/drawing/2014/main" id="{E37516E8-7C48-4C0F-8BE7-972FEBC06066}"/>
              </a:ext>
            </a:extLst>
          </p:cNvPr>
          <p:cNvSpPr txBox="1"/>
          <p:nvPr/>
        </p:nvSpPr>
        <p:spPr>
          <a:xfrm>
            <a:off x="6552900" y="5473005"/>
            <a:ext cx="4322432" cy="1384995"/>
          </a:xfrm>
          <a:prstGeom prst="rect">
            <a:avLst/>
          </a:prstGeom>
          <a:noFill/>
        </p:spPr>
        <p:txBody>
          <a:bodyPr wrap="square">
            <a:spAutoFit/>
          </a:bodyPr>
          <a:lstStyle/>
          <a:p>
            <a:pPr algn="r"/>
            <a:r>
              <a:rPr lang="en-US" sz="2800" dirty="0">
                <a:latin typeface="Ink Free" panose="03080402000500000000" pitchFamily="66" charset="0"/>
              </a:rPr>
              <a:t>What are the</a:t>
            </a:r>
            <a:r>
              <a:rPr lang="fr-FR" sz="2800" dirty="0">
                <a:latin typeface="Ink Free" panose="03080402000500000000" pitchFamily="66" charset="0"/>
              </a:rPr>
              <a:t> </a:t>
            </a:r>
            <a:r>
              <a:rPr lang="en-US" sz="2800" dirty="0">
                <a:latin typeface="Ink Free" panose="03080402000500000000" pitchFamily="66" charset="0"/>
              </a:rPr>
              <a:t>risk factors leading to child </a:t>
            </a:r>
            <a:r>
              <a:rPr lang="en-US" sz="2800" dirty="0" err="1">
                <a:latin typeface="Ink Free" panose="03080402000500000000" pitchFamily="66" charset="0"/>
              </a:rPr>
              <a:t>labour</a:t>
            </a:r>
            <a:r>
              <a:rPr lang="fr-FR" sz="2800" dirty="0">
                <a:latin typeface="Ink Free" panose="03080402000500000000" pitchFamily="66" charset="0"/>
              </a:rPr>
              <a:t>?</a:t>
            </a:r>
          </a:p>
          <a:p>
            <a:pPr algn="r"/>
            <a:r>
              <a:rPr lang="en-US" sz="2800" dirty="0">
                <a:latin typeface="Ink Free" panose="03080402000500000000" pitchFamily="66" charset="0"/>
              </a:rPr>
              <a:t> </a:t>
            </a:r>
          </a:p>
        </p:txBody>
      </p:sp>
      <p:grpSp>
        <p:nvGrpSpPr>
          <p:cNvPr id="10" name="Groupe 9">
            <a:extLst>
              <a:ext uri="{FF2B5EF4-FFF2-40B4-BE49-F238E27FC236}">
                <a16:creationId xmlns:a16="http://schemas.microsoft.com/office/drawing/2014/main" id="{71A8BB5E-74CB-4697-AB28-D22B6DFCC368}"/>
              </a:ext>
            </a:extLst>
          </p:cNvPr>
          <p:cNvGrpSpPr/>
          <p:nvPr/>
        </p:nvGrpSpPr>
        <p:grpSpPr>
          <a:xfrm rot="1415781">
            <a:off x="11045341" y="5394281"/>
            <a:ext cx="979340" cy="1040548"/>
            <a:chOff x="10883591" y="5571442"/>
            <a:chExt cx="979340" cy="1040548"/>
          </a:xfrm>
        </p:grpSpPr>
        <p:pic>
          <p:nvPicPr>
            <p:cNvPr id="12" name="Image 11">
              <a:extLst>
                <a:ext uri="{FF2B5EF4-FFF2-40B4-BE49-F238E27FC236}">
                  <a16:creationId xmlns:a16="http://schemas.microsoft.com/office/drawing/2014/main" id="{081FDB63-B615-454F-894D-CCA2867CF9F5}"/>
                </a:ext>
              </a:extLst>
            </p:cNvPr>
            <p:cNvPicPr>
              <a:picLocks noChangeAspect="1"/>
            </p:cNvPicPr>
            <p:nvPr/>
          </p:nvPicPr>
          <p:blipFill>
            <a:blip r:embed="rId5"/>
            <a:stretch>
              <a:fillRect/>
            </a:stretch>
          </p:blipFill>
          <p:spPr>
            <a:xfrm>
              <a:off x="10883591" y="5571442"/>
              <a:ext cx="979340" cy="1040548"/>
            </a:xfrm>
            <a:prstGeom prst="rect">
              <a:avLst/>
            </a:prstGeom>
          </p:spPr>
        </p:pic>
        <p:pic>
          <p:nvPicPr>
            <p:cNvPr id="13" name="Graphique 12" descr="Point d’interrogation">
              <a:extLst>
                <a:ext uri="{FF2B5EF4-FFF2-40B4-BE49-F238E27FC236}">
                  <a16:creationId xmlns:a16="http://schemas.microsoft.com/office/drawing/2014/main" id="{0AE9BA63-80E2-4EE9-A4A8-A670584612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05748" y="5727562"/>
              <a:ext cx="735026" cy="735026"/>
            </a:xfrm>
            <a:prstGeom prst="rect">
              <a:avLst/>
            </a:prstGeom>
          </p:spPr>
        </p:pic>
      </p:grpSp>
      <p:pic>
        <p:nvPicPr>
          <p:cNvPr id="6" name="Image 5">
            <a:extLst>
              <a:ext uri="{FF2B5EF4-FFF2-40B4-BE49-F238E27FC236}">
                <a16:creationId xmlns:a16="http://schemas.microsoft.com/office/drawing/2014/main" id="{EEFDD0FF-2F4C-471F-9429-49090B73FA51}"/>
              </a:ext>
            </a:extLst>
          </p:cNvPr>
          <p:cNvPicPr>
            <a:picLocks noChangeAspect="1"/>
          </p:cNvPicPr>
          <p:nvPr/>
        </p:nvPicPr>
        <p:blipFill>
          <a:blip r:embed="rId8"/>
          <a:stretch>
            <a:fillRect/>
          </a:stretch>
        </p:blipFill>
        <p:spPr>
          <a:xfrm>
            <a:off x="8614092" y="3792535"/>
            <a:ext cx="814028" cy="1562054"/>
          </a:xfrm>
          <a:prstGeom prst="rect">
            <a:avLst/>
          </a:prstGeom>
        </p:spPr>
      </p:pic>
      <p:pic>
        <p:nvPicPr>
          <p:cNvPr id="3" name="Image 2">
            <a:extLst>
              <a:ext uri="{FF2B5EF4-FFF2-40B4-BE49-F238E27FC236}">
                <a16:creationId xmlns:a16="http://schemas.microsoft.com/office/drawing/2014/main" id="{DF7ABA8D-2D6A-49DD-A26C-BA19EE9923D9}"/>
              </a:ext>
            </a:extLst>
          </p:cNvPr>
          <p:cNvPicPr>
            <a:picLocks noChangeAspect="1"/>
          </p:cNvPicPr>
          <p:nvPr/>
        </p:nvPicPr>
        <p:blipFill>
          <a:blip r:embed="rId9"/>
          <a:stretch>
            <a:fillRect/>
          </a:stretch>
        </p:blipFill>
        <p:spPr>
          <a:xfrm>
            <a:off x="9481449" y="4091741"/>
            <a:ext cx="814028" cy="729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AC5EB407-3AAD-41AE-A5EA-F9370B007241}"/>
              </a:ext>
            </a:extLst>
          </p:cNvPr>
          <p:cNvSpPr>
            <a:spLocks noGrp="1"/>
          </p:cNvSpPr>
          <p:nvPr>
            <p:ph type="body" sz="quarter" idx="4294967295"/>
          </p:nvPr>
        </p:nvSpPr>
        <p:spPr>
          <a:xfrm>
            <a:off x="392112" y="1040606"/>
            <a:ext cx="3708400" cy="4776787"/>
          </a:xfrm>
        </p:spPr>
        <p:txBody>
          <a:bodyPr>
            <a:noAutofit/>
          </a:bodyPr>
          <a:lstStyle/>
          <a:p>
            <a:pPr marL="50800" indent="0">
              <a:buNone/>
            </a:pPr>
            <a:r>
              <a:rPr lang="en-GB" sz="2400" b="1" dirty="0"/>
              <a:t>Key links &amp; resources</a:t>
            </a:r>
          </a:p>
          <a:p>
            <a:pPr marL="571500" indent="-571500">
              <a:buFont typeface="Arial" panose="020B0604020202020204" pitchFamily="34" charset="0"/>
              <a:buChar char="•"/>
            </a:pPr>
            <a:r>
              <a:rPr lang="es-ES" sz="1500" dirty="0">
                <a:hlinkClick r:id="rId3">
                  <a:extLst>
                    <a:ext uri="{A12FA001-AC4F-418D-AE19-62706E023703}">
                      <ahyp:hlinkClr xmlns:ahyp="http://schemas.microsoft.com/office/drawing/2018/hyperlinkcolor" val="tx"/>
                    </a:ext>
                  </a:extLst>
                </a:hlinkClick>
              </a:rPr>
              <a:t>C</a:t>
            </a:r>
            <a:r>
              <a:rPr lang="en-GB" sz="1500" dirty="0">
                <a:hlinkClick r:id="rId3">
                  <a:extLst>
                    <a:ext uri="{A12FA001-AC4F-418D-AE19-62706E023703}">
                      <ahyp:hlinkClr xmlns:ahyp="http://schemas.microsoft.com/office/drawing/2018/hyperlinkcolor" val="tx"/>
                    </a:ext>
                  </a:extLst>
                </a:hlinkClick>
              </a:rPr>
              <a:t>LTF microsite</a:t>
            </a:r>
            <a:r>
              <a:rPr lang="en-GB" sz="1500" dirty="0"/>
              <a:t> with toolkit and training package</a:t>
            </a:r>
          </a:p>
          <a:p>
            <a:pPr marL="571500" indent="-571500">
              <a:buFont typeface="Arial" panose="020B0604020202020204" pitchFamily="34" charset="0"/>
              <a:buChar char="•"/>
            </a:pPr>
            <a:r>
              <a:rPr lang="es-ES" sz="1500" dirty="0">
                <a:hlinkClick r:id="rId4">
                  <a:extLst>
                    <a:ext uri="{A12FA001-AC4F-418D-AE19-62706E023703}">
                      <ahyp:hlinkClr xmlns:ahyp="http://schemas.microsoft.com/office/drawing/2018/hyperlinkcolor" val="tx"/>
                    </a:ext>
                  </a:extLst>
                </a:hlinkClick>
              </a:rPr>
              <a:t>CLTF </a:t>
            </a:r>
            <a:r>
              <a:rPr lang="es-ES" sz="1500" dirty="0" err="1">
                <a:hlinkClick r:id="rId4">
                  <a:extLst>
                    <a:ext uri="{A12FA001-AC4F-418D-AE19-62706E023703}">
                      <ahyp:hlinkClr xmlns:ahyp="http://schemas.microsoft.com/office/drawing/2018/hyperlinkcolor" val="tx"/>
                    </a:ext>
                  </a:extLst>
                </a:hlinkClick>
              </a:rPr>
              <a:t>website</a:t>
            </a:r>
            <a:r>
              <a:rPr lang="es-ES" sz="1500" dirty="0">
                <a:hlinkClick r:id="rId4">
                  <a:extLst>
                    <a:ext uri="{A12FA001-AC4F-418D-AE19-62706E023703}">
                      <ahyp:hlinkClr xmlns:ahyp="http://schemas.microsoft.com/office/drawing/2018/hyperlinkcolor" val="tx"/>
                    </a:ext>
                  </a:extLst>
                </a:hlinkClick>
              </a:rPr>
              <a:t> </a:t>
            </a:r>
            <a:r>
              <a:rPr lang="es-ES" sz="1500" dirty="0" err="1"/>
              <a:t>with</a:t>
            </a:r>
            <a:r>
              <a:rPr lang="es-ES" sz="1500" dirty="0"/>
              <a:t> </a:t>
            </a:r>
            <a:r>
              <a:rPr lang="es-ES" sz="1500" dirty="0" err="1"/>
              <a:t>workplan</a:t>
            </a:r>
            <a:r>
              <a:rPr lang="es-ES" sz="1500" dirty="0"/>
              <a:t>, </a:t>
            </a:r>
            <a:r>
              <a:rPr lang="es-ES" sz="1500" dirty="0" err="1"/>
              <a:t>latest</a:t>
            </a:r>
            <a:r>
              <a:rPr lang="es-ES" sz="1500" dirty="0"/>
              <a:t> </a:t>
            </a:r>
            <a:r>
              <a:rPr lang="es-ES" sz="1500" dirty="0" err="1"/>
              <a:t>content</a:t>
            </a:r>
            <a:endParaRPr lang="es-ES" sz="1500" dirty="0"/>
          </a:p>
          <a:p>
            <a:pPr marL="571500" indent="-571500">
              <a:buFont typeface="Arial" panose="020B0604020202020204" pitchFamily="34" charset="0"/>
              <a:buChar char="•"/>
            </a:pPr>
            <a:r>
              <a:rPr lang="es-ES" sz="1500" dirty="0">
                <a:hlinkClick r:id="rId5">
                  <a:extLst>
                    <a:ext uri="{A12FA001-AC4F-418D-AE19-62706E023703}">
                      <ahyp:hlinkClr xmlns:ahyp="http://schemas.microsoft.com/office/drawing/2018/hyperlinkcolor" val="tx"/>
                    </a:ext>
                  </a:extLst>
                </a:hlinkClick>
              </a:rPr>
              <a:t>COVID-19 </a:t>
            </a:r>
            <a:r>
              <a:rPr lang="es-ES" sz="1500" dirty="0" err="1">
                <a:hlinkClick r:id="rId5">
                  <a:extLst>
                    <a:ext uri="{A12FA001-AC4F-418D-AE19-62706E023703}">
                      <ahyp:hlinkClr xmlns:ahyp="http://schemas.microsoft.com/office/drawing/2018/hyperlinkcolor" val="tx"/>
                    </a:ext>
                  </a:extLst>
                </a:hlinkClick>
              </a:rPr>
              <a:t>resources</a:t>
            </a:r>
            <a:r>
              <a:rPr lang="es-ES" sz="1500" dirty="0">
                <a:hlinkClick r:id="rId5">
                  <a:extLst>
                    <a:ext uri="{A12FA001-AC4F-418D-AE19-62706E023703}">
                      <ahyp:hlinkClr xmlns:ahyp="http://schemas.microsoft.com/office/drawing/2018/hyperlinkcolor" val="tx"/>
                    </a:ext>
                  </a:extLst>
                </a:hlinkClick>
              </a:rPr>
              <a:t> </a:t>
            </a:r>
            <a:r>
              <a:rPr lang="es-ES" sz="1500" dirty="0" err="1"/>
              <a:t>including</a:t>
            </a:r>
            <a:r>
              <a:rPr lang="es-ES" sz="1500" dirty="0"/>
              <a:t> </a:t>
            </a:r>
            <a:r>
              <a:rPr lang="es-ES" sz="1500" dirty="0" err="1"/>
              <a:t>technical</a:t>
            </a:r>
            <a:r>
              <a:rPr lang="es-ES" sz="1500" dirty="0"/>
              <a:t> note, </a:t>
            </a:r>
            <a:r>
              <a:rPr lang="es-ES" sz="1500" dirty="0" err="1"/>
              <a:t>synthesis</a:t>
            </a:r>
            <a:r>
              <a:rPr lang="es-ES" sz="1500" dirty="0"/>
              <a:t>, </a:t>
            </a:r>
            <a:r>
              <a:rPr lang="es-ES" sz="1500" dirty="0" err="1"/>
              <a:t>webinar</a:t>
            </a:r>
            <a:r>
              <a:rPr lang="es-ES" sz="1500" dirty="0"/>
              <a:t> and podcast </a:t>
            </a:r>
          </a:p>
          <a:p>
            <a:pPr marL="571500" indent="-571500">
              <a:buFont typeface="Arial" panose="020B0604020202020204" pitchFamily="34" charset="0"/>
              <a:buChar char="•"/>
            </a:pPr>
            <a:r>
              <a:rPr lang="es-ES" sz="1500" dirty="0">
                <a:hlinkClick r:id="rId6">
                  <a:extLst>
                    <a:ext uri="{A12FA001-AC4F-418D-AE19-62706E023703}">
                      <ahyp:hlinkClr xmlns:ahyp="http://schemas.microsoft.com/office/drawing/2018/hyperlinkcolor" val="tx"/>
                    </a:ext>
                  </a:extLst>
                </a:hlinkClick>
              </a:rPr>
              <a:t>CPMS e-</a:t>
            </a:r>
            <a:r>
              <a:rPr lang="es-ES" sz="1500" dirty="0" err="1">
                <a:hlinkClick r:id="rId6">
                  <a:extLst>
                    <a:ext uri="{A12FA001-AC4F-418D-AE19-62706E023703}">
                      <ahyp:hlinkClr xmlns:ahyp="http://schemas.microsoft.com/office/drawing/2018/hyperlinkcolor" val="tx"/>
                    </a:ext>
                  </a:extLst>
                </a:hlinkClick>
              </a:rPr>
              <a:t>course</a:t>
            </a:r>
            <a:r>
              <a:rPr lang="es-ES" sz="1500" dirty="0">
                <a:hlinkClick r:id="rId6">
                  <a:extLst>
                    <a:ext uri="{A12FA001-AC4F-418D-AE19-62706E023703}">
                      <ahyp:hlinkClr xmlns:ahyp="http://schemas.microsoft.com/office/drawing/2018/hyperlinkcolor" val="tx"/>
                    </a:ext>
                  </a:extLst>
                </a:hlinkClick>
              </a:rPr>
              <a:t> </a:t>
            </a:r>
            <a:r>
              <a:rPr lang="es-ES" sz="1500" dirty="0" err="1"/>
              <a:t>with</a:t>
            </a:r>
            <a:r>
              <a:rPr lang="es-ES" sz="1500" dirty="0"/>
              <a:t> Child </a:t>
            </a:r>
            <a:r>
              <a:rPr lang="es-ES" sz="1500" dirty="0" err="1"/>
              <a:t>Labour</a:t>
            </a:r>
            <a:r>
              <a:rPr lang="es-ES" sz="1500" dirty="0"/>
              <a:t> module</a:t>
            </a:r>
          </a:p>
          <a:p>
            <a:pPr marL="571500" indent="-571500">
              <a:buFont typeface="Arial" panose="020B0604020202020204" pitchFamily="34" charset="0"/>
              <a:buChar char="•"/>
            </a:pPr>
            <a:r>
              <a:rPr lang="es-ES" sz="1500" dirty="0">
                <a:hlinkClick r:id="rId7">
                  <a:extLst>
                    <a:ext uri="{A12FA001-AC4F-418D-AE19-62706E023703}">
                      <ahyp:hlinkClr xmlns:ahyp="http://schemas.microsoft.com/office/drawing/2018/hyperlinkcolor" val="tx"/>
                    </a:ext>
                  </a:extLst>
                </a:hlinkClick>
              </a:rPr>
              <a:t>CLTF Google drive </a:t>
            </a:r>
            <a:r>
              <a:rPr lang="es-ES" sz="1500" dirty="0" err="1"/>
              <a:t>with</a:t>
            </a:r>
            <a:r>
              <a:rPr lang="es-ES" sz="1500" dirty="0"/>
              <a:t> </a:t>
            </a:r>
            <a:r>
              <a:rPr lang="es-ES" sz="1500" dirty="0" err="1"/>
              <a:t>recordings</a:t>
            </a:r>
            <a:r>
              <a:rPr lang="es-ES" sz="1500" dirty="0"/>
              <a:t> </a:t>
            </a:r>
          </a:p>
          <a:p>
            <a:pPr marL="571500" indent="-571500">
              <a:buFont typeface="Arial" panose="020B0604020202020204" pitchFamily="34" charset="0"/>
              <a:buChar char="•"/>
            </a:pPr>
            <a:endParaRPr lang="en-GB" sz="1500" dirty="0"/>
          </a:p>
          <a:p>
            <a:pPr marL="0" indent="0">
              <a:buNone/>
            </a:pPr>
            <a:r>
              <a:rPr lang="en-GB" sz="2400" dirty="0"/>
              <a:t>Contact : cltf@alliancecpha.org</a:t>
            </a:r>
            <a:endParaRPr lang="es-ES" sz="2400" dirty="0"/>
          </a:p>
          <a:p>
            <a:pPr marL="0" indent="0">
              <a:buNone/>
            </a:pPr>
            <a:endParaRPr lang="es-ES" sz="1600" dirty="0"/>
          </a:p>
          <a:p>
            <a:pPr marL="285750" indent="-285750">
              <a:buFont typeface="Arial" panose="020B0604020202020204" pitchFamily="34" charset="0"/>
              <a:buChar char="•"/>
            </a:pPr>
            <a:endParaRPr lang="en-GB" sz="1600" dirty="0"/>
          </a:p>
        </p:txBody>
      </p:sp>
      <p:graphicFrame>
        <p:nvGraphicFramePr>
          <p:cNvPr id="5" name="Diagrama 4">
            <a:extLst>
              <a:ext uri="{FF2B5EF4-FFF2-40B4-BE49-F238E27FC236}">
                <a16:creationId xmlns:a16="http://schemas.microsoft.com/office/drawing/2014/main" id="{6F373499-DEC7-4BF6-8C50-7A80D46068BD}"/>
              </a:ext>
            </a:extLst>
          </p:cNvPr>
          <p:cNvGraphicFramePr/>
          <p:nvPr>
            <p:extLst>
              <p:ext uri="{D42A27DB-BD31-4B8C-83A1-F6EECF244321}">
                <p14:modId xmlns:p14="http://schemas.microsoft.com/office/powerpoint/2010/main" val="1750193783"/>
              </p:ext>
            </p:extLst>
          </p:nvPr>
        </p:nvGraphicFramePr>
        <p:xfrm>
          <a:off x="4274346" y="1672573"/>
          <a:ext cx="7634287" cy="35128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Marcador de texto 1">
            <a:extLst>
              <a:ext uri="{FF2B5EF4-FFF2-40B4-BE49-F238E27FC236}">
                <a16:creationId xmlns:a16="http://schemas.microsoft.com/office/drawing/2014/main" id="{BB8BF5C6-DAC9-4190-9B2E-16073C4ED852}"/>
              </a:ext>
            </a:extLst>
          </p:cNvPr>
          <p:cNvSpPr txBox="1">
            <a:spLocks/>
          </p:cNvSpPr>
          <p:nvPr/>
        </p:nvSpPr>
        <p:spPr>
          <a:xfrm>
            <a:off x="2124732" y="242299"/>
            <a:ext cx="9030948" cy="127158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4400" b="1" dirty="0">
                <a:solidFill>
                  <a:srgbClr val="415E7C"/>
                </a:solidFill>
                <a:latin typeface="Helvetica Neue"/>
                <a:sym typeface="Helvetica Neue"/>
              </a:rPr>
              <a:t>CHILD LABOUR TASK FORCE</a:t>
            </a:r>
          </a:p>
          <a:p>
            <a:endParaRPr lang="en-GB" dirty="0"/>
          </a:p>
        </p:txBody>
      </p:sp>
    </p:spTree>
    <p:extLst>
      <p:ext uri="{BB962C8B-B14F-4D97-AF65-F5344CB8AC3E}">
        <p14:creationId xmlns:p14="http://schemas.microsoft.com/office/powerpoint/2010/main" val="80225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a:t>Examples from the Region</a:t>
            </a:r>
          </a:p>
        </p:txBody>
      </p:sp>
      <p:sp>
        <p:nvSpPr>
          <p:cNvPr id="3" name="TextBox 2">
            <a:extLst>
              <a:ext uri="{FF2B5EF4-FFF2-40B4-BE49-F238E27FC236}">
                <a16:creationId xmlns:a16="http://schemas.microsoft.com/office/drawing/2014/main" id="{9752340E-A3E7-AB4C-BA0B-7E84A308FB1E}"/>
              </a:ext>
            </a:extLst>
          </p:cNvPr>
          <p:cNvSpPr txBox="1"/>
          <p:nvPr/>
        </p:nvSpPr>
        <p:spPr>
          <a:xfrm>
            <a:off x="4539980" y="4115301"/>
            <a:ext cx="2978193" cy="1815882"/>
          </a:xfrm>
          <a:prstGeom prst="rect">
            <a:avLst/>
          </a:prstGeom>
          <a:noFill/>
        </p:spPr>
        <p:txBody>
          <a:bodyPr wrap="square" rtlCol="0">
            <a:spAutoFit/>
          </a:bodyPr>
          <a:lstStyle/>
          <a:p>
            <a:pPr algn="ctr"/>
            <a:r>
              <a:rPr lang="en-GB" dirty="0"/>
              <a:t>[ 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Standard 12</a:t>
            </a:r>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098" name="Picture 2" descr="Indonesia outline map vector illustration">
            <a:extLst>
              <a:ext uri="{FF2B5EF4-FFF2-40B4-BE49-F238E27FC236}">
                <a16:creationId xmlns:a16="http://schemas.microsoft.com/office/drawing/2014/main" id="{6B39CE52-5A3E-C846-8C42-7FB5C8199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43" b="14100"/>
          <a:stretch/>
        </p:blipFill>
        <p:spPr bwMode="auto">
          <a:xfrm>
            <a:off x="8114210" y="1956428"/>
            <a:ext cx="3344092" cy="1372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4B64C4-5BF2-AE41-AF73-C3A91C2237FD}"/>
              </a:ext>
            </a:extLst>
          </p:cNvPr>
          <p:cNvSpPr txBox="1"/>
          <p:nvPr/>
        </p:nvSpPr>
        <p:spPr>
          <a:xfrm>
            <a:off x="7766074" y="3804819"/>
            <a:ext cx="4153989" cy="1384995"/>
          </a:xfrm>
          <a:prstGeom prst="rect">
            <a:avLst/>
          </a:prstGeom>
          <a:noFill/>
        </p:spPr>
        <p:txBody>
          <a:bodyPr wrap="square" rtlCol="0">
            <a:spAutoFit/>
          </a:bodyPr>
          <a:lstStyle/>
          <a:p>
            <a:pPr algn="ctr"/>
            <a:r>
              <a:rPr lang="en-GB" dirty="0"/>
              <a:t>[ 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a:t>
            </a:r>
            <a:r>
              <a:rPr lang="en-GB"/>
              <a:t>using Standard 12</a:t>
            </a:r>
            <a:endParaRPr lang="en-GB" dirty="0"/>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102" name="Picture 6" descr="Nepal Map Outline Png #1438897 - PNG Images - PNGio">
            <a:extLst>
              <a:ext uri="{FF2B5EF4-FFF2-40B4-BE49-F238E27FC236}">
                <a16:creationId xmlns:a16="http://schemas.microsoft.com/office/drawing/2014/main" id="{51F77D7A-9812-1B49-A2DE-3B2CA1819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37" y="1711264"/>
            <a:ext cx="3235962" cy="16179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A1A334-6B7B-4644-A374-008FFE228989}"/>
              </a:ext>
            </a:extLst>
          </p:cNvPr>
          <p:cNvSpPr txBox="1"/>
          <p:nvPr/>
        </p:nvSpPr>
        <p:spPr>
          <a:xfrm>
            <a:off x="566421" y="3429000"/>
            <a:ext cx="3457668" cy="1600438"/>
          </a:xfrm>
          <a:prstGeom prst="rect">
            <a:avLst/>
          </a:prstGeom>
          <a:noFill/>
        </p:spPr>
        <p:txBody>
          <a:bodyPr wrap="square" rtlCol="0">
            <a:spAutoFit/>
          </a:bodyPr>
          <a:lstStyle/>
          <a:p>
            <a:pPr algn="ctr"/>
            <a:r>
              <a:rPr lang="en-GB" dirty="0"/>
              <a:t>[COUNTRY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Standard 12 </a:t>
            </a:r>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104" name="Picture 8" descr="Outline Map of Myanmar | Free Vector Maps">
            <a:extLst>
              <a:ext uri="{FF2B5EF4-FFF2-40B4-BE49-F238E27FC236}">
                <a16:creationId xmlns:a16="http://schemas.microsoft.com/office/drawing/2014/main" id="{E53636B5-7DFF-A642-8E1C-805CAF37BD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9" r="22095"/>
          <a:stretch/>
        </p:blipFill>
        <p:spPr bwMode="auto">
          <a:xfrm>
            <a:off x="5134563" y="1217419"/>
            <a:ext cx="2135710" cy="284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5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dirty="0"/>
              <a:t>Need more than the hard copy?</a:t>
            </a: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r>
              <a:rPr lang="en-GB" sz="2400" dirty="0"/>
              <a:t>On the Alliance website</a:t>
            </a:r>
          </a:p>
          <a:p>
            <a:pPr marL="985838" lvl="1" indent="-312738">
              <a:buFont typeface="Wingdings" pitchFamily="2" charset="2"/>
              <a:buChar char="Ø"/>
            </a:pPr>
            <a:r>
              <a:rPr lang="en-GB" sz="1600" dirty="0"/>
              <a:t>PDF version</a:t>
            </a:r>
          </a:p>
          <a:p>
            <a:pPr marL="985838" lvl="1" indent="-312738">
              <a:buFont typeface="Wingdings" pitchFamily="2" charset="2"/>
              <a:buChar char="Ø"/>
            </a:pPr>
            <a:r>
              <a:rPr lang="en-GB" sz="1600" dirty="0"/>
              <a:t>Briefing &amp; Implementation Pack</a:t>
            </a:r>
          </a:p>
          <a:p>
            <a:pPr marL="985838" lvl="1" indent="-312738">
              <a:buFont typeface="Wingdings" pitchFamily="2" charset="2"/>
              <a:buChar char="Ø"/>
            </a:pPr>
            <a:r>
              <a:rPr lang="en-GB" sz="1600" dirty="0"/>
              <a:t>25-page Summary</a:t>
            </a:r>
          </a:p>
          <a:p>
            <a:pPr marL="985838" lvl="1" indent="-312738">
              <a:buFont typeface="Wingdings" pitchFamily="2" charset="2"/>
              <a:buChar char="Ø"/>
            </a:pPr>
            <a:r>
              <a:rPr lang="en-GB" sz="1600" dirty="0"/>
              <a:t>E-course </a:t>
            </a:r>
          </a:p>
          <a:p>
            <a:pPr marL="985838" lvl="1" indent="-312738">
              <a:buFont typeface="Wingdings" pitchFamily="2" charset="2"/>
              <a:buChar char="Ø"/>
            </a:pPr>
            <a:r>
              <a:rPr lang="en-GB" sz="1600" dirty="0"/>
              <a:t>YouTube videos</a:t>
            </a:r>
          </a:p>
          <a:p>
            <a:pPr marL="985838" lvl="1" indent="-312738">
              <a:buFont typeface="Wingdings" pitchFamily="2" charset="2"/>
              <a:buChar char="Ø"/>
            </a:pPr>
            <a:r>
              <a:rPr lang="en-GB" sz="1600" dirty="0"/>
              <a:t>A gallery of illustrated Standards</a:t>
            </a:r>
          </a:p>
          <a:p>
            <a:pPr marL="9525" lvl="1" indent="0">
              <a:spcBef>
                <a:spcPts val="1200"/>
              </a:spcBef>
              <a:buNone/>
              <a:tabLst>
                <a:tab pos="703263" algn="l"/>
              </a:tabLst>
            </a:pPr>
            <a:r>
              <a:rPr lang="en-GB" sz="2000" dirty="0">
                <a:solidFill>
                  <a:srgbClr val="00B0F0"/>
                </a:solidFill>
              </a:rPr>
              <a:t>	👉</a:t>
            </a:r>
            <a:r>
              <a:rPr lang="en-GB" sz="1600" dirty="0">
                <a:solidFill>
                  <a:srgbClr val="00B0F0"/>
                </a:solidFill>
              </a:rPr>
              <a:t>  </a:t>
            </a:r>
            <a:r>
              <a:rPr lang="en-GB" sz="1600" dirty="0">
                <a:solidFill>
                  <a:srgbClr val="00B0F0"/>
                </a:solidFill>
                <a:hlinkClick r:id="rId3"/>
              </a:rPr>
              <a:t>www.AllianceCPHA.org</a:t>
            </a:r>
            <a:endParaRPr lang="en-GB" sz="1600" dirty="0">
              <a:solidFill>
                <a:srgbClr val="00B0F0"/>
              </a:solidFill>
            </a:endParaRPr>
          </a:p>
          <a:p>
            <a:pPr marL="9525" lvl="1" indent="0">
              <a:spcBef>
                <a:spcPts val="1200"/>
              </a:spcBef>
              <a:buNone/>
              <a:tabLst>
                <a:tab pos="703263" algn="l"/>
              </a:tabLst>
            </a:pPr>
            <a:r>
              <a:rPr lang="en-GB" dirty="0"/>
              <a:t>On the </a:t>
            </a:r>
            <a:r>
              <a:rPr lang="en-GB" sz="2400" dirty="0"/>
              <a:t>Humanitarian Standards Partnership website</a:t>
            </a:r>
          </a:p>
          <a:p>
            <a:pPr marL="985838" lvl="1" indent="-322263">
              <a:buFont typeface="Wingdings" pitchFamily="2" charset="2"/>
              <a:buChar char="Ø"/>
            </a:pPr>
            <a:r>
              <a:rPr lang="en-GB" sz="1600" dirty="0"/>
              <a:t>Online, interactive version</a:t>
            </a:r>
          </a:p>
          <a:p>
            <a:pPr marL="985838" lvl="1" indent="-322263">
              <a:buFont typeface="Wingdings" pitchFamily="2" charset="2"/>
              <a:buChar char="Ø"/>
            </a:pPr>
            <a:r>
              <a:rPr lang="en-GB" sz="1600" dirty="0"/>
              <a:t>HSP App for mobile phones and tablets </a:t>
            </a:r>
          </a:p>
          <a:p>
            <a:pPr marL="0" indent="0">
              <a:spcBef>
                <a:spcPts val="1200"/>
              </a:spcBef>
              <a:buSzPts val="2800"/>
              <a:buNone/>
              <a:tabLst>
                <a:tab pos="663575" algn="l"/>
              </a:tabLst>
            </a:pPr>
            <a:r>
              <a:rPr lang="en-GB" sz="1600" dirty="0">
                <a:solidFill>
                  <a:srgbClr val="00B0F0"/>
                </a:solidFill>
              </a:rPr>
              <a:t>	</a:t>
            </a:r>
            <a:r>
              <a:rPr lang="en-GB" sz="2000" dirty="0">
                <a:solidFill>
                  <a:srgbClr val="00B0F0"/>
                </a:solidFill>
              </a:rPr>
              <a:t>👉</a:t>
            </a:r>
            <a:r>
              <a:rPr lang="en-GB" sz="16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472" name="Google Shape;472;p25"/>
          <p:cNvPicPr preferRelativeResize="0"/>
          <p:nvPr/>
        </p:nvPicPr>
        <p:blipFill>
          <a:blip r:embed="rId5">
            <a:extLst>
              <a:ext uri="{28A0092B-C50C-407E-A947-70E740481C1C}">
                <a14:useLocalDpi xmlns:a14="http://schemas.microsoft.com/office/drawing/2010/main" val="0"/>
              </a:ext>
            </a:extLst>
          </a:blip>
          <a:srcRect/>
          <a:stretch/>
        </p:blipFill>
        <p:spPr>
          <a:xfrm rot="547354">
            <a:off x="6996515" y="1670472"/>
            <a:ext cx="1684003" cy="2326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descr="Imagen que contiene Icono&#10;&#10;Descripción generada automáticamente">
            <a:extLst>
              <a:ext uri="{FF2B5EF4-FFF2-40B4-BE49-F238E27FC236}">
                <a16:creationId xmlns:a16="http://schemas.microsoft.com/office/drawing/2014/main" id="{4AE5CEF8-D68C-FD4C-A186-358E3B7F2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326" y="3298017"/>
            <a:ext cx="1977868" cy="1432731"/>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TotalTime>
  <Words>2590</Words>
  <Application>Microsoft Office PowerPoint</Application>
  <PresentationFormat>Widescreen</PresentationFormat>
  <Paragraphs>208</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Helvetica Neue</vt:lpstr>
      <vt:lpstr>Ink Free</vt:lpstr>
      <vt:lpstr>Arial</vt:lpstr>
      <vt:lpstr>Wingdings</vt:lpstr>
      <vt:lpstr>Calibri</vt:lpstr>
      <vt:lpstr>HelveticaNeue-Light-Identity-H</vt:lpstr>
      <vt:lpstr>Office Theme</vt:lpstr>
      <vt:lpstr>The Minimum Standards for Child Protection in Humanitarian Action  CPMS</vt:lpstr>
      <vt:lpstr>Aim of the Standards </vt:lpstr>
      <vt:lpstr>PowerPoint Presentation</vt:lpstr>
      <vt:lpstr>General intro to Standard 12</vt:lpstr>
      <vt:lpstr>PowerPoint Presentation</vt:lpstr>
      <vt:lpstr>PowerPoint Presentation</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131</cp:revision>
  <dcterms:created xsi:type="dcterms:W3CDTF">2017-12-20T18:51:03Z</dcterms:created>
  <dcterms:modified xsi:type="dcterms:W3CDTF">2022-05-24T03:28:09Z</dcterms:modified>
</cp:coreProperties>
</file>