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85" r:id="rId2"/>
    <p:sldId id="262" r:id="rId3"/>
    <p:sldId id="265" r:id="rId4"/>
    <p:sldId id="259" r:id="rId5"/>
    <p:sldId id="286" r:id="rId6"/>
    <p:sldId id="288" r:id="rId7"/>
    <p:sldId id="380" r:id="rId8"/>
    <p:sldId id="267" r:id="rId9"/>
    <p:sldId id="268" r:id="rId10"/>
    <p:sldId id="287" r:id="rId11"/>
    <p:sldId id="290" r:id="rId12"/>
    <p:sldId id="381" r:id="rId13"/>
    <p:sldId id="291"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830" autoAdjust="0"/>
  </p:normalViewPr>
  <p:slideViewPr>
    <p:cSldViewPr snapToGrid="0">
      <p:cViewPr varScale="1">
        <p:scale>
          <a:sx n="59" d="100"/>
          <a:sy n="59" d="100"/>
        </p:scale>
        <p:origin x="964" y="100"/>
      </p:cViewPr>
      <p:guideLst>
        <p:guide orient="horz" pos="2160"/>
        <p:guide pos="3840"/>
      </p:guideLst>
    </p:cSldViewPr>
  </p:slideViewPr>
  <p:notesTextViewPr>
    <p:cViewPr>
      <p:scale>
        <a:sx n="66" d="100"/>
        <a:sy n="66" d="100"/>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andbook.spherestandards.org/en/cpms/#ch178"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handbook.spherestandards.org/en/cpms/#ch047"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rshandbook.or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spherestandards.org/handbook-2018/" TargetMode="External"/><Relationship Id="rId4" Type="http://schemas.openxmlformats.org/officeDocument/2006/relationships/hyperlink" Target="https://www.edu-links.org/sites/default/files/media/file/INEE_Minimum_Standards_Handbook_2010_English.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andbook.spherestandards.org/en/cpms/#ch04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andbook.spherestandards.org/en/cpms/#ch254"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inee.org/standard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andbook.spherestandards.org/en/cpms/#ch265"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handbook.spherestandards.org/en/cpms/#ch02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en-US" b="1" dirty="0"/>
              <a:t>Facilitators:</a:t>
            </a:r>
            <a:endParaRPr lang="en-US" dirty="0"/>
          </a:p>
          <a:p>
            <a:pPr marL="0" lvl="0" indent="0" algn="l" rtl="0">
              <a:spcBef>
                <a:spcPts val="0"/>
              </a:spcBef>
              <a:spcAft>
                <a:spcPts val="0"/>
              </a:spcAft>
              <a:buNone/>
            </a:pPr>
            <a:r>
              <a:rPr lang="en-US" i="1" dirty="0"/>
              <a:t>This briefing is </a:t>
            </a:r>
            <a:r>
              <a:rPr lang="en-US" i="1" u="sng" dirty="0"/>
              <a:t>for any potential user </a:t>
            </a:r>
            <a:r>
              <a:rPr lang="en-US" i="1" dirty="0"/>
              <a:t>of the CPMS. It is geared primarily toward child protection staff, so consider broadening some questions or providing more detail, if colleagues from other sectors join you.</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It is assumed that the group is about 20 people and that everyone in the room knows each other (perhaps colleagues from your agency or the CP coordination group). if not, add 5 minutes for quick introductions.</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PREPARE: a flipchart with the </a:t>
            </a:r>
            <a:r>
              <a:rPr lang="en-US" b="1" i="1" dirty="0"/>
              <a:t>objectives</a:t>
            </a:r>
            <a:r>
              <a:rPr lang="en-US" i="1" dirty="0"/>
              <a:t> of the session</a:t>
            </a:r>
          </a:p>
          <a:p>
            <a:pPr marL="0" lvl="0" indent="0" algn="l" rtl="0">
              <a:spcBef>
                <a:spcPts val="0"/>
              </a:spcBef>
              <a:spcAft>
                <a:spcPts val="0"/>
              </a:spcAft>
              <a:buNone/>
            </a:pPr>
            <a:r>
              <a:rPr lang="en-US" b="0" i="0" dirty="0">
                <a:solidFill>
                  <a:srgbClr val="1B2733"/>
                </a:solidFill>
                <a:effectLst/>
                <a:latin typeface="Calibri" panose="020F0502020204030204" pitchFamily="34" charset="0"/>
                <a:cs typeface="Calibri" panose="020F0502020204030204" pitchFamily="34" charset="0"/>
              </a:rPr>
              <a:t>By the end of the session, participants will be able to:</a:t>
            </a:r>
            <a:endParaRPr lang="en-US" dirty="0">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en-US" b="0" i="0" dirty="0">
                <a:solidFill>
                  <a:srgbClr val="1B2733"/>
                </a:solidFill>
                <a:effectLst/>
                <a:latin typeface="Calibri" panose="020F0502020204030204" pitchFamily="34" charset="0"/>
                <a:cs typeface="Calibri" panose="020F0502020204030204" pitchFamily="34" charset="0"/>
              </a:rPr>
              <a:t>Describe the structure and content of the CPMS, especially Pillar 4</a:t>
            </a:r>
          </a:p>
          <a:p>
            <a:pPr marL="171450" lvl="0" indent="-171450" algn="l" rtl="0">
              <a:spcBef>
                <a:spcPts val="0"/>
              </a:spcBef>
              <a:spcAft>
                <a:spcPts val="0"/>
              </a:spcAft>
              <a:buClr>
                <a:schemeClr val="dk1"/>
              </a:buClr>
              <a:buSzPts val="1200"/>
              <a:buFont typeface="Arial"/>
              <a:buChar char="•"/>
            </a:pPr>
            <a:r>
              <a:rPr lang="en-US" b="0" i="0" dirty="0">
                <a:solidFill>
                  <a:srgbClr val="1B2733"/>
                </a:solidFill>
                <a:effectLst/>
                <a:latin typeface="Calibri" panose="020F0502020204030204" pitchFamily="34" charset="0"/>
                <a:cs typeface="Calibri" panose="020F0502020204030204" pitchFamily="34" charset="0"/>
              </a:rPr>
              <a:t>Demonstrate how &amp; why to use the handbook</a:t>
            </a:r>
          </a:p>
          <a:p>
            <a:pPr marL="0" lvl="0" indent="0" algn="l" rtl="0">
              <a:spcBef>
                <a:spcPts val="0"/>
              </a:spcBef>
              <a:spcAft>
                <a:spcPts val="0"/>
              </a:spcAft>
              <a:buNone/>
            </a:pP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NOTE: if </a:t>
            </a:r>
            <a:r>
              <a:rPr lang="fr-FR" dirty="0" err="1"/>
              <a:t>you</a:t>
            </a:r>
            <a:r>
              <a:rPr lang="fr-FR" dirty="0"/>
              <a:t> have </a:t>
            </a:r>
            <a:r>
              <a:rPr lang="fr-FR" dirty="0" err="1"/>
              <a:t>already</a:t>
            </a:r>
            <a:r>
              <a:rPr lang="fr-FR" dirty="0"/>
              <a:t> </a:t>
            </a:r>
            <a:r>
              <a:rPr lang="fr-FR" dirty="0" err="1"/>
              <a:t>done</a:t>
            </a:r>
            <a:r>
              <a:rPr lang="fr-FR" dirty="0"/>
              <a:t> a Session on </a:t>
            </a:r>
            <a:r>
              <a:rPr lang="fr-FR" dirty="0" err="1"/>
              <a:t>other</a:t>
            </a:r>
            <a:r>
              <a:rPr lang="fr-FR" dirty="0"/>
              <a:t> CPMS </a:t>
            </a:r>
            <a:r>
              <a:rPr lang="fr-FR" dirty="0" err="1"/>
              <a:t>Pillar</a:t>
            </a:r>
            <a:r>
              <a:rPr lang="fr-FR" dirty="0"/>
              <a:t>(s), skip slide 2 &amp; 9</a:t>
            </a:r>
          </a:p>
          <a:p>
            <a:endParaRPr lang="fr-FR" dirty="0"/>
          </a:p>
          <a:p>
            <a:r>
              <a:rPr lang="fr-FR" b="1" dirty="0"/>
              <a:t>TIP: Slides are </a:t>
            </a:r>
            <a:r>
              <a:rPr lang="fr-FR" b="1" dirty="0" err="1"/>
              <a:t>animated</a:t>
            </a:r>
            <a:r>
              <a:rPr lang="fr-FR" b="1" dirty="0"/>
              <a:t> </a:t>
            </a:r>
            <a:r>
              <a:rPr lang="fr-FR" dirty="0"/>
              <a:t>-&gt; for </a:t>
            </a:r>
            <a:r>
              <a:rPr lang="fr-FR" dirty="0" err="1"/>
              <a:t>each</a:t>
            </a:r>
            <a:r>
              <a:rPr lang="fr-FR" dirty="0"/>
              <a:t> click, </a:t>
            </a:r>
            <a:r>
              <a:rPr lang="fr-FR" dirty="0" err="1"/>
              <a:t>some</a:t>
            </a:r>
            <a:r>
              <a:rPr lang="fr-FR" dirty="0"/>
              <a:t> </a:t>
            </a:r>
            <a:r>
              <a:rPr lang="fr-FR" dirty="0" err="1"/>
              <a:t>words</a:t>
            </a:r>
            <a:r>
              <a:rPr lang="fr-FR" dirty="0"/>
              <a:t>, a </a:t>
            </a:r>
            <a:r>
              <a:rPr lang="fr-FR" dirty="0" err="1"/>
              <a:t>title</a:t>
            </a:r>
            <a:r>
              <a:rPr lang="fr-FR" dirty="0"/>
              <a:t> or an image </a:t>
            </a:r>
            <a:r>
              <a:rPr lang="fr-FR" dirty="0" err="1"/>
              <a:t>will</a:t>
            </a:r>
            <a:r>
              <a:rPr lang="fr-FR" dirty="0"/>
              <a:t> </a:t>
            </a:r>
            <a:r>
              <a:rPr lang="fr-FR" dirty="0" err="1"/>
              <a:t>appear</a:t>
            </a:r>
            <a:r>
              <a:rPr lang="fr-FR" dirty="0"/>
              <a:t> on the slide. </a:t>
            </a:r>
          </a:p>
          <a:p>
            <a:r>
              <a:rPr lang="fr-FR" dirty="0"/>
              <a:t>Read the </a:t>
            </a:r>
            <a:r>
              <a:rPr lang="fr-FR" dirty="0" err="1"/>
              <a:t>corresponding</a:t>
            </a:r>
            <a:r>
              <a:rPr lang="fr-FR" dirty="0"/>
              <a:t> info </a:t>
            </a:r>
            <a:r>
              <a:rPr lang="fr-FR" dirty="0" err="1"/>
              <a:t>from</a:t>
            </a:r>
            <a:r>
              <a:rPr lang="fr-FR" dirty="0"/>
              <a:t> the </a:t>
            </a:r>
            <a:r>
              <a:rPr lang="fr-FR" dirty="0" err="1"/>
              <a:t>facilitators</a:t>
            </a:r>
            <a:r>
              <a:rPr lang="fr-FR" dirty="0"/>
              <a:t> notes </a:t>
            </a:r>
            <a:r>
              <a:rPr lang="fr-FR" dirty="0" err="1"/>
              <a:t>before</a:t>
            </a:r>
            <a:r>
              <a:rPr lang="fr-FR" dirty="0"/>
              <a:t> </a:t>
            </a:r>
            <a:r>
              <a:rPr lang="fr-FR" dirty="0" err="1"/>
              <a:t>showing</a:t>
            </a:r>
            <a:r>
              <a:rPr lang="fr-FR" dirty="0"/>
              <a:t> the </a:t>
            </a:r>
            <a:r>
              <a:rPr lang="fr-FR" dirty="0" err="1"/>
              <a:t>next</a:t>
            </a:r>
            <a:r>
              <a:rPr lang="fr-FR" dirty="0"/>
              <a:t> point, </a:t>
            </a:r>
            <a:r>
              <a:rPr lang="fr-FR" dirty="0" err="1"/>
              <a:t>so</a:t>
            </a:r>
            <a:r>
              <a:rPr lang="fr-FR" dirty="0"/>
              <a:t> participants have time to process </a:t>
            </a:r>
            <a:r>
              <a:rPr lang="fr-FR" dirty="0" err="1"/>
              <a:t>what</a:t>
            </a:r>
            <a:r>
              <a:rPr lang="fr-FR" dirty="0"/>
              <a:t> </a:t>
            </a:r>
            <a:r>
              <a:rPr lang="fr-FR" dirty="0" err="1"/>
              <a:t>you</a:t>
            </a:r>
            <a:r>
              <a:rPr lang="fr-FR" dirty="0"/>
              <a:t> </a:t>
            </a:r>
            <a:r>
              <a:rPr lang="fr-FR" dirty="0" err="1"/>
              <a:t>say</a:t>
            </a:r>
            <a:r>
              <a:rPr lang="fr-FR" dirty="0"/>
              <a:t>, and </a:t>
            </a:r>
            <a:r>
              <a:rPr lang="fr-FR" dirty="0" err="1"/>
              <a:t>read</a:t>
            </a:r>
            <a:r>
              <a:rPr lang="fr-FR" dirty="0"/>
              <a:t> </a:t>
            </a:r>
            <a:r>
              <a:rPr lang="fr-FR" dirty="0" err="1"/>
              <a:t>each</a:t>
            </a:r>
            <a:r>
              <a:rPr lang="fr-FR" dirty="0"/>
              <a:t> point. </a:t>
            </a:r>
          </a:p>
          <a:p>
            <a:endParaRPr lang="fr-FR" dirty="0"/>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i="1" dirty="0"/>
              <a:t>READ OUT</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i="1" dirty="0"/>
              <a:t>[Below, key points from each standard. Depending on your public, their specific area of interest, your programming priorities, your context or the time you have to facilitate, you may want select only one or two keys standard under each pillar]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latin typeface="Arial"/>
                <a:ea typeface="Arial"/>
                <a:cs typeface="Arial"/>
                <a:sym typeface="Arial"/>
              </a:rPr>
              <a:t>Standard 26: WASH </a:t>
            </a:r>
            <a:r>
              <a:rPr lang="en-US" b="1" dirty="0"/>
              <a:t>&amp; Child Protection</a:t>
            </a:r>
            <a:endParaRPr lang="en-US" dirty="0">
              <a:latin typeface="Arial"/>
              <a:ea typeface="Arial"/>
              <a:cs typeface="Arial"/>
              <a:sym typeface="Arial"/>
            </a:endParaRPr>
          </a:p>
          <a:p>
            <a:pPr marL="171450" lvl="0" indent="-171450" algn="l" rtl="0">
              <a:spcBef>
                <a:spcPts val="0"/>
              </a:spcBef>
              <a:spcAft>
                <a:spcPts val="0"/>
              </a:spcAft>
              <a:buFont typeface="Arial" panose="020B0604020202020204" pitchFamily="34" charset="0"/>
              <a:buChar char="•"/>
            </a:pPr>
            <a:r>
              <a:rPr lang="en-US" dirty="0"/>
              <a:t>Child protection staff should guide and advise water, sanitation and hygiene (WASH) staff so they are able to deliver safe and appropriate WASH practices, services, that are adapted to the needs of children. </a:t>
            </a:r>
            <a:r>
              <a:rPr lang="en-US" dirty="0" err="1"/>
              <a:t>I.e</a:t>
            </a:r>
            <a:r>
              <a:rPr lang="en-US" dirty="0"/>
              <a:t>: accessible and child-friendly WASH facilities. For this, </a:t>
            </a:r>
            <a:r>
              <a:rPr lang="es-ES" sz="1800" b="0" i="0" u="none" strike="noStrike" baseline="0" dirty="0" err="1">
                <a:solidFill>
                  <a:srgbClr val="FFFFFF"/>
                </a:solidFill>
                <a:latin typeface="HelveticaNeue-Roman-Identity-H"/>
              </a:rPr>
              <a:t>child</a:t>
            </a:r>
            <a:r>
              <a:rPr lang="es-ES" sz="1800" b="0" i="0" u="none" strike="noStrike" baseline="0" dirty="0">
                <a:solidFill>
                  <a:srgbClr val="FFFFFF"/>
                </a:solidFill>
                <a:latin typeface="HelveticaNeue-Roman-Identity-H"/>
              </a:rPr>
              <a:t> safety and </a:t>
            </a:r>
            <a:r>
              <a:rPr lang="es-ES" sz="1800" b="0" i="0" u="none" strike="noStrike" baseline="0" dirty="0" err="1">
                <a:solidFill>
                  <a:srgbClr val="FFFFFF"/>
                </a:solidFill>
                <a:latin typeface="HelveticaNeue-Roman-Identity-H"/>
              </a:rPr>
              <a:t>well-being</a:t>
            </a:r>
            <a:r>
              <a:rPr lang="es-ES" sz="1800" b="0" i="0" u="none" strike="noStrike" baseline="0" dirty="0">
                <a:solidFill>
                  <a:srgbClr val="FFFFFF"/>
                </a:solidFill>
                <a:latin typeface="HelveticaNeue-Roman-Identity-H"/>
              </a:rPr>
              <a:t> has </a:t>
            </a:r>
            <a:r>
              <a:rPr lang="es-ES" sz="1800" b="0" i="0" u="none" strike="noStrike" baseline="0" dirty="0" err="1">
                <a:solidFill>
                  <a:srgbClr val="FFFFFF"/>
                </a:solidFill>
                <a:latin typeface="HelveticaNeue-Roman-Identity-H"/>
              </a:rPr>
              <a:t>to</a:t>
            </a:r>
            <a:r>
              <a:rPr lang="es-ES" sz="1800" b="0" i="0" u="none" strike="noStrike" baseline="0" dirty="0">
                <a:solidFill>
                  <a:srgbClr val="FFFFFF"/>
                </a:solidFill>
                <a:latin typeface="HelveticaNeue-Roman-Identity-H"/>
              </a:rPr>
              <a:t> be </a:t>
            </a:r>
            <a:r>
              <a:rPr lang="en-US" sz="1800" b="0" i="0" u="none" strike="noStrike" baseline="0" dirty="0">
                <a:solidFill>
                  <a:srgbClr val="FFFFFF"/>
                </a:solidFill>
                <a:latin typeface="HelveticaNeue-Roman-Identity-H"/>
              </a:rPr>
              <a:t>reflected in the initial risk </a:t>
            </a:r>
            <a:r>
              <a:rPr lang="es-ES" sz="1800" b="0" i="0" u="none" strike="noStrike" baseline="0" dirty="0" err="1">
                <a:solidFill>
                  <a:srgbClr val="FFFFFF"/>
                </a:solidFill>
                <a:latin typeface="HelveticaNeue-Roman-Identity-H"/>
              </a:rPr>
              <a:t>analysis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design</a:t>
            </a:r>
            <a:r>
              <a:rPr lang="es-ES" sz="1800" b="0" i="0" u="none" strike="noStrike" baseline="0" dirty="0">
                <a:solidFill>
                  <a:srgbClr val="FFFFFF"/>
                </a:solidFill>
                <a:latin typeface="HelveticaNeue-Roman-Identity-H"/>
              </a:rPr>
              <a:t>, and </a:t>
            </a:r>
            <a:r>
              <a:rPr lang="es-ES" sz="1800" b="0" i="0" u="none" strike="noStrike" baseline="0" dirty="0" err="1">
                <a:solidFill>
                  <a:srgbClr val="FFFFFF"/>
                </a:solidFill>
                <a:latin typeface="HelveticaNeue-Roman-Identity-H"/>
              </a:rPr>
              <a:t>monitoring</a:t>
            </a:r>
            <a:r>
              <a:rPr lang="es-ES" sz="1800" b="0" i="0" u="none" strike="noStrike" baseline="0" dirty="0">
                <a:solidFill>
                  <a:srgbClr val="FFFFFF"/>
                </a:solidFill>
                <a:latin typeface="HelveticaNeue-Roman-Identity-H"/>
              </a:rPr>
              <a:t> and </a:t>
            </a:r>
            <a:r>
              <a:rPr lang="es-ES" sz="1800" b="0" i="0" u="none" strike="noStrike" baseline="0" dirty="0" err="1">
                <a:solidFill>
                  <a:srgbClr val="FFFFFF"/>
                </a:solidFill>
                <a:latin typeface="HelveticaNeue-Roman-Identity-H"/>
              </a:rPr>
              <a:t>evaluation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framework</a:t>
            </a:r>
            <a:r>
              <a:rPr lang="es-ES" sz="1800" b="0" i="0" u="none" strike="noStrike" baseline="0" dirty="0">
                <a:solidFill>
                  <a:srgbClr val="FFFFFF"/>
                </a:solidFill>
                <a:latin typeface="HelveticaNeue-Roman-Identity-H"/>
              </a:rPr>
              <a:t>.</a:t>
            </a:r>
            <a:endParaRPr lang="en-US" dirty="0"/>
          </a:p>
          <a:p>
            <a:pPr marL="171450" lvl="0" indent="-171450" algn="l" rtl="0">
              <a:spcBef>
                <a:spcPts val="0"/>
              </a:spcBef>
              <a:spcAft>
                <a:spcPts val="0"/>
              </a:spcAft>
              <a:buFont typeface="Arial" panose="020B0604020202020204" pitchFamily="34" charset="0"/>
              <a:buChar char="•"/>
            </a:pPr>
            <a:r>
              <a:rPr lang="en-US" b="0" dirty="0"/>
              <a:t>Icons: </a:t>
            </a:r>
            <a:r>
              <a:rPr lang="en-US" dirty="0"/>
              <a:t>all WASH workers (including subcontractors’ staff) and child protection staff should be trained on and sign </a:t>
            </a:r>
            <a:r>
              <a:rPr lang="en-US" b="1" dirty="0"/>
              <a:t>safeguarding</a:t>
            </a:r>
            <a:r>
              <a:rPr lang="en-US" dirty="0"/>
              <a:t> policies and procedures.</a:t>
            </a:r>
            <a:r>
              <a:rPr lang="en-US" b="0" dirty="0"/>
              <a:t> </a:t>
            </a:r>
            <a:r>
              <a:rPr lang="en-US" b="0" dirty="0" err="1"/>
              <a:t>Samewise</a:t>
            </a:r>
            <a:r>
              <a:rPr lang="en-US" b="0" dirty="0"/>
              <a:t>, the way WASH </a:t>
            </a:r>
            <a:r>
              <a:rPr lang="en-US" b="0" dirty="0" err="1"/>
              <a:t>programmes</a:t>
            </a:r>
            <a:r>
              <a:rPr lang="en-US" b="0" dirty="0"/>
              <a:t> are designed, planed and implemented have a great </a:t>
            </a:r>
            <a:r>
              <a:rPr lang="en-US" b="1" dirty="0"/>
              <a:t>prevention</a:t>
            </a:r>
            <a:r>
              <a:rPr lang="en-US" b="0" dirty="0"/>
              <a:t> potential, </a:t>
            </a:r>
            <a:r>
              <a:rPr lang="en-US" b="0" dirty="0" err="1"/>
              <a:t>i.e</a:t>
            </a:r>
            <a:r>
              <a:rPr lang="en-US" b="0" dirty="0"/>
              <a:t>: </a:t>
            </a:r>
            <a:r>
              <a:rPr lang="fr-FR" dirty="0" err="1"/>
              <a:t>prioritisation</a:t>
            </a:r>
            <a:r>
              <a:rPr lang="fr-FR" dirty="0"/>
              <a:t> </a:t>
            </a:r>
            <a:r>
              <a:rPr lang="fr-FR" dirty="0" err="1"/>
              <a:t>criteria</a:t>
            </a:r>
            <a:r>
              <a:rPr lang="fr-FR" dirty="0"/>
              <a:t>, support &amp; </a:t>
            </a:r>
            <a:r>
              <a:rPr lang="fr-FR" dirty="0" err="1"/>
              <a:t>refer</a:t>
            </a:r>
            <a:r>
              <a:rPr lang="fr-FR" dirty="0"/>
              <a:t> </a:t>
            </a:r>
            <a:r>
              <a:rPr lang="fr-FR" dirty="0" err="1"/>
              <a:t>households</a:t>
            </a:r>
            <a:r>
              <a:rPr lang="fr-FR" dirty="0"/>
              <a:t>/</a:t>
            </a:r>
            <a:r>
              <a:rPr lang="fr-FR" dirty="0" err="1"/>
              <a:t>children</a:t>
            </a:r>
            <a:r>
              <a:rPr lang="fr-FR" dirty="0"/>
              <a:t> at </a:t>
            </a:r>
            <a:r>
              <a:rPr lang="fr-FR" dirty="0" err="1"/>
              <a:t>risk</a:t>
            </a:r>
            <a:r>
              <a:rPr lang="fr-FR" dirty="0"/>
              <a:t>, </a:t>
            </a:r>
            <a:r>
              <a:rPr lang="fr-FR" dirty="0" err="1"/>
              <a:t>safe</a:t>
            </a:r>
            <a:r>
              <a:rPr lang="fr-FR" dirty="0"/>
              <a:t>, accessible, inclusive </a:t>
            </a:r>
            <a:r>
              <a:rPr lang="fr-FR" dirty="0" err="1"/>
              <a:t>facilities</a:t>
            </a:r>
            <a:r>
              <a:rPr lang="fr-FR" dirty="0"/>
              <a:t>… </a:t>
            </a:r>
          </a:p>
          <a:p>
            <a:pPr marL="171450" lvl="0" indent="-171450" algn="l" rtl="0">
              <a:spcBef>
                <a:spcPts val="0"/>
              </a:spcBef>
              <a:spcAft>
                <a:spcPts val="0"/>
              </a:spcAft>
              <a:buFont typeface="Arial" panose="020B0604020202020204" pitchFamily="34" charset="0"/>
              <a:buChar char="•"/>
            </a:pPr>
            <a:endParaRPr lang="fr-FR"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Encourage CP actors to read over the in-depth WASH guidance found in the Sphere standards : </a:t>
            </a:r>
            <a:r>
              <a:rPr lang="en-US" dirty="0" err="1"/>
              <a:t>HSPapp</a:t>
            </a:r>
            <a:r>
              <a:rPr lang="en-US" dirty="0"/>
              <a:t> or  https://handbook.spherestandards.org/en/sphere/#ch006</a:t>
            </a:r>
            <a:endParaRPr lang="en-US" b="0" dirty="0"/>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None/>
            </a:pPr>
            <a:r>
              <a:rPr lang="en-US" b="1" dirty="0">
                <a:latin typeface="Arial"/>
                <a:ea typeface="Arial"/>
                <a:cs typeface="Arial"/>
                <a:sym typeface="Arial"/>
              </a:rPr>
              <a:t>Standard </a:t>
            </a:r>
            <a:r>
              <a:rPr lang="fr-FR" b="1" dirty="0">
                <a:latin typeface="Arial"/>
                <a:ea typeface="Arial"/>
                <a:cs typeface="Arial"/>
                <a:sym typeface="Arial"/>
              </a:rPr>
              <a:t>27: Shelter and </a:t>
            </a:r>
            <a:r>
              <a:rPr lang="fr-FR" b="1" dirty="0" err="1">
                <a:latin typeface="Arial"/>
                <a:ea typeface="Arial"/>
                <a:cs typeface="Arial"/>
                <a:sym typeface="Arial"/>
              </a:rPr>
              <a:t>settlement</a:t>
            </a:r>
            <a:r>
              <a:rPr lang="fr-FR" b="1" dirty="0">
                <a:latin typeface="Arial"/>
                <a:ea typeface="Arial"/>
                <a:cs typeface="Arial"/>
                <a:sym typeface="Arial"/>
              </a:rPr>
              <a:t> </a:t>
            </a:r>
            <a:r>
              <a:rPr lang="en-US" b="1" dirty="0"/>
              <a:t>&amp; Child Protection</a:t>
            </a:r>
          </a:p>
          <a:p>
            <a:pPr marL="171450" lvl="0" indent="-171450" algn="l" rtl="0">
              <a:spcBef>
                <a:spcPts val="0"/>
              </a:spcBef>
              <a:spcAft>
                <a:spcPts val="0"/>
              </a:spcAft>
              <a:buFont typeface="Arial" panose="020B0604020202020204" pitchFamily="34" charset="0"/>
              <a:buChar char="•"/>
            </a:pPr>
            <a:r>
              <a:rPr lang="en-US" dirty="0"/>
              <a:t>Child protection must be integrated into shelter and settlement interventions, from design to monitoring and evaluation, especially to take into account :</a:t>
            </a:r>
          </a:p>
          <a:p>
            <a:pPr marL="628650" lvl="1" indent="-171450" algn="l" rtl="0">
              <a:spcBef>
                <a:spcPts val="0"/>
              </a:spcBef>
              <a:spcAft>
                <a:spcPts val="0"/>
              </a:spcAft>
              <a:buFontTx/>
              <a:buChar char="-"/>
            </a:pPr>
            <a:r>
              <a:rPr lang="en-US" dirty="0"/>
              <a:t>Family size, unity and composition </a:t>
            </a:r>
          </a:p>
          <a:p>
            <a:pPr marL="628650" lvl="1" indent="-171450" algn="l" rtl="0">
              <a:spcBef>
                <a:spcPts val="0"/>
              </a:spcBef>
              <a:spcAft>
                <a:spcPts val="0"/>
              </a:spcAft>
              <a:buFontTx/>
              <a:buChar char="-"/>
            </a:pPr>
            <a:r>
              <a:rPr lang="en-US" dirty="0"/>
              <a:t>Children at risk, like children living alone or in new or altered family units</a:t>
            </a:r>
          </a:p>
          <a:p>
            <a:pPr marL="628650" lvl="1" indent="-171450" algn="l" rtl="0">
              <a:spcBef>
                <a:spcPts val="0"/>
              </a:spcBef>
              <a:spcAft>
                <a:spcPts val="0"/>
              </a:spcAft>
              <a:buFontTx/>
              <a:buChar char="-"/>
            </a:pPr>
            <a:r>
              <a:rPr lang="en-US" dirty="0"/>
              <a:t>Accessibility for children with disabilities &amp; </a:t>
            </a:r>
            <a:r>
              <a:rPr lang="fr-FR" dirty="0" err="1"/>
              <a:t>barriers</a:t>
            </a:r>
            <a:r>
              <a:rPr lang="fr-FR" dirty="0"/>
              <a:t> to </a:t>
            </a:r>
            <a:r>
              <a:rPr lang="fr-FR" dirty="0" err="1"/>
              <a:t>access</a:t>
            </a:r>
            <a:r>
              <a:rPr lang="fr-FR" dirty="0"/>
              <a:t> essential services</a:t>
            </a:r>
          </a:p>
          <a:p>
            <a:pPr marL="628650" lvl="1" indent="-171450" algn="l" rtl="0">
              <a:spcBef>
                <a:spcPts val="0"/>
              </a:spcBef>
              <a:spcAft>
                <a:spcPts val="0"/>
              </a:spcAft>
              <a:buFontTx/>
              <a:buChar char="-"/>
            </a:pPr>
            <a:r>
              <a:rPr lang="fr-FR" dirty="0"/>
              <a:t>Protection </a:t>
            </a:r>
            <a:r>
              <a:rPr lang="fr-FR" dirty="0" err="1"/>
              <a:t>risks</a:t>
            </a:r>
            <a:r>
              <a:rPr lang="fr-FR" dirty="0"/>
              <a:t> &amp; social </a:t>
            </a:r>
            <a:r>
              <a:rPr lang="fr-FR" dirty="0" err="1"/>
              <a:t>norms</a:t>
            </a:r>
            <a:endParaRPr lang="en-US" dirty="0"/>
          </a:p>
          <a:p>
            <a:pPr marL="628650" lvl="1" indent="-171450" algn="l" rtl="0">
              <a:spcBef>
                <a:spcPts val="0"/>
              </a:spcBef>
              <a:spcAft>
                <a:spcPts val="0"/>
              </a:spcAft>
              <a:buFontTx/>
              <a:buChar char="-"/>
            </a:pPr>
            <a:r>
              <a:rPr lang="en-US" dirty="0"/>
              <a:t>Local land and property rights to decide on where, how and to whom shelter is provided</a:t>
            </a:r>
          </a:p>
          <a:p>
            <a:pPr marL="628650" lvl="1" indent="-171450" algn="l" rtl="0">
              <a:spcBef>
                <a:spcPts val="0"/>
              </a:spcBef>
              <a:spcAft>
                <a:spcPts val="0"/>
              </a:spcAft>
              <a:buFontTx/>
              <a:buChar char="-"/>
            </a:pPr>
            <a:r>
              <a:rPr lang="en-US" sz="1200" b="0" i="0" u="none" strike="noStrike" cap="none" dirty="0">
                <a:solidFill>
                  <a:schemeClr val="dk1"/>
                </a:solidFill>
                <a:latin typeface="Calibri"/>
                <a:cs typeface="Calibri"/>
                <a:sym typeface="Calibri"/>
              </a:rPr>
              <a:t>Need for adequate </a:t>
            </a:r>
            <a:r>
              <a:rPr lang="en-US" dirty="0"/>
              <a:t>indoor and outdoor play spaces, materials and shelter units </a:t>
            </a:r>
            <a:r>
              <a:rPr lang="fr-FR" dirty="0"/>
              <a:t>to help </a:t>
            </a:r>
            <a:r>
              <a:rPr lang="fr-FR" dirty="0" err="1"/>
              <a:t>reducing</a:t>
            </a:r>
            <a:r>
              <a:rPr lang="fr-FR" dirty="0"/>
              <a:t> CP </a:t>
            </a:r>
            <a:r>
              <a:rPr lang="fr-FR" dirty="0" err="1"/>
              <a:t>risks</a:t>
            </a:r>
            <a:endParaRPr lang="fr-FR" dirty="0"/>
          </a:p>
          <a:p>
            <a:pPr marL="628650" lvl="1" indent="-171450" algn="l" rtl="0">
              <a:spcBef>
                <a:spcPts val="0"/>
              </a:spcBef>
              <a:spcAft>
                <a:spcPts val="0"/>
              </a:spcAft>
              <a:buFontTx/>
              <a:buChar char="-"/>
            </a:pPr>
            <a:r>
              <a:rPr lang="fr-FR" dirty="0" err="1"/>
              <a:t>Safety</a:t>
            </a:r>
            <a:r>
              <a:rPr lang="fr-FR" dirty="0"/>
              <a:t> &amp; </a:t>
            </a:r>
            <a:r>
              <a:rPr lang="fr-FR" dirty="0" err="1"/>
              <a:t>privacy</a:t>
            </a:r>
            <a:r>
              <a:rPr lang="fr-FR" dirty="0"/>
              <a:t> </a:t>
            </a:r>
            <a:r>
              <a:rPr lang="fr-FR" dirty="0" err="1"/>
              <a:t>criterias</a:t>
            </a:r>
            <a:endParaRPr lang="fr-FR" dirty="0"/>
          </a:p>
          <a:p>
            <a:pPr indent="-457200">
              <a:buClr>
                <a:schemeClr val="accent3"/>
              </a:buClr>
              <a:buSzPct val="100000"/>
              <a:buFont typeface="Arial" panose="020B0604020202020204" pitchFamily="34" charset="0"/>
              <a:buChar char="•"/>
            </a:pPr>
            <a:r>
              <a:rPr lang="fr-FR" b="0" dirty="0"/>
              <a:t>Shelter </a:t>
            </a:r>
            <a:r>
              <a:rPr lang="fr-FR" b="0" dirty="0" err="1"/>
              <a:t>programming</a:t>
            </a:r>
            <a:r>
              <a:rPr lang="fr-FR" b="0" dirty="0"/>
              <a:t> has direct</a:t>
            </a:r>
            <a:r>
              <a:rPr lang="fr-FR" sz="1200" dirty="0"/>
              <a:t> protection </a:t>
            </a:r>
            <a:r>
              <a:rPr lang="fr-FR" sz="1200" dirty="0" err="1"/>
              <a:t>outcomes</a:t>
            </a:r>
            <a:r>
              <a:rPr lang="fr-FR" sz="1200" dirty="0"/>
              <a:t> :</a:t>
            </a:r>
          </a:p>
          <a:p>
            <a:pPr marL="0" indent="0">
              <a:buClr>
                <a:schemeClr val="accent3"/>
              </a:buClr>
              <a:buSzPct val="100000"/>
              <a:buNone/>
            </a:pPr>
            <a:r>
              <a:rPr lang="en-US" sz="1200" dirty="0"/>
              <a:t>- Providing safe living environments (</a:t>
            </a:r>
            <a:r>
              <a:rPr lang="en-US" dirty="0"/>
              <a:t>wider locations where people and communities live)</a:t>
            </a:r>
            <a:r>
              <a:rPr lang="en-US" sz="1200" dirty="0"/>
              <a:t> </a:t>
            </a:r>
            <a:r>
              <a:rPr lang="en-US" dirty="0"/>
              <a:t>allow people to live with dignity, security and livelihoods</a:t>
            </a:r>
            <a:endParaRPr lang="en-US" sz="1200" dirty="0"/>
          </a:p>
          <a:p>
            <a:pPr marL="171450" indent="-171450">
              <a:spcBef>
                <a:spcPts val="0"/>
              </a:spcBef>
              <a:buClr>
                <a:schemeClr val="accent3"/>
              </a:buClr>
              <a:buSzPct val="100000"/>
              <a:buFontTx/>
              <a:buChar char="-"/>
            </a:pPr>
            <a:r>
              <a:rPr lang="fr-FR" sz="1200" dirty="0" err="1"/>
              <a:t>Providing</a:t>
            </a:r>
            <a:r>
              <a:rPr lang="fr-FR" sz="1200" dirty="0"/>
              <a:t> </a:t>
            </a:r>
            <a:r>
              <a:rPr lang="fr-FR" sz="1200" dirty="0" err="1"/>
              <a:t>appropriate</a:t>
            </a:r>
            <a:r>
              <a:rPr lang="fr-FR" sz="1200" dirty="0"/>
              <a:t> </a:t>
            </a:r>
            <a:r>
              <a:rPr lang="fr-FR" sz="1200" dirty="0" err="1"/>
              <a:t>shelter</a:t>
            </a:r>
            <a:r>
              <a:rPr lang="fr-FR" sz="1200" dirty="0"/>
              <a:t> (</a:t>
            </a:r>
            <a:r>
              <a:rPr lang="fr-FR" dirty="0" err="1"/>
              <a:t>household</a:t>
            </a:r>
            <a:r>
              <a:rPr lang="fr-FR" dirty="0"/>
              <a:t> living </a:t>
            </a:r>
            <a:r>
              <a:rPr lang="fr-FR" dirty="0" err="1"/>
              <a:t>space</a:t>
            </a:r>
            <a:r>
              <a:rPr lang="fr-FR" dirty="0"/>
              <a:t>)</a:t>
            </a:r>
            <a:r>
              <a:rPr lang="en-US" sz="1200" dirty="0"/>
              <a:t> promote </a:t>
            </a:r>
            <a:r>
              <a:rPr lang="fr-FR" sz="1200" dirty="0" err="1"/>
              <a:t>safety</a:t>
            </a:r>
            <a:r>
              <a:rPr lang="fr-FR" sz="1200" dirty="0"/>
              <a:t>, protection and </a:t>
            </a:r>
            <a:r>
              <a:rPr lang="fr-FR" sz="1200" dirty="0" err="1"/>
              <a:t>accessibility</a:t>
            </a:r>
            <a:r>
              <a:rPr lang="fr-FR" sz="1200" dirty="0"/>
              <a:t>. </a:t>
            </a:r>
            <a:r>
              <a:rPr lang="fr-FR" sz="1200" dirty="0" err="1"/>
              <a:t>I.e</a:t>
            </a:r>
            <a:r>
              <a:rPr lang="fr-FR" sz="1200" dirty="0"/>
              <a:t>: </a:t>
            </a:r>
            <a:r>
              <a:rPr lang="fr-FR" dirty="0" err="1"/>
              <a:t>privacy</a:t>
            </a:r>
            <a:r>
              <a:rPr lang="fr-FR" dirty="0"/>
              <a:t> for adolescent girls, </a:t>
            </a:r>
            <a:r>
              <a:rPr lang="fr-FR" dirty="0" err="1"/>
              <a:t>addressing</a:t>
            </a:r>
            <a:r>
              <a:rPr lang="fr-FR" dirty="0"/>
              <a:t> </a:t>
            </a:r>
            <a:r>
              <a:rPr lang="fr-FR" dirty="0" err="1">
                <a:hlinkClick r:id="rId3"/>
              </a:rPr>
              <a:t>physical</a:t>
            </a:r>
            <a:r>
              <a:rPr lang="fr-FR" dirty="0">
                <a:hlinkClick r:id="rId3"/>
              </a:rPr>
              <a:t> dangers</a:t>
            </a:r>
            <a:r>
              <a:rPr lang="fr-FR" dirty="0"/>
              <a:t> and </a:t>
            </a:r>
            <a:r>
              <a:rPr lang="en-US" dirty="0"/>
              <a:t>safe routes for accessing schools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the </a:t>
            </a:r>
            <a:r>
              <a:rPr lang="en-US" b="1" i="1" dirty="0">
                <a:latin typeface="Arial"/>
                <a:ea typeface="Arial"/>
                <a:cs typeface="Arial"/>
                <a:sym typeface="Arial"/>
              </a:rPr>
              <a:t>adolescent and prevention </a:t>
            </a:r>
            <a:r>
              <a:rPr lang="en-US" i="1" dirty="0">
                <a:latin typeface="Arial"/>
                <a:ea typeface="Arial"/>
                <a:cs typeface="Arial"/>
                <a:sym typeface="Arial"/>
              </a:rPr>
              <a:t>icons</a:t>
            </a:r>
            <a:r>
              <a:rPr lang="en-US" i="1" dirty="0"/>
              <a:t>]</a:t>
            </a:r>
          </a:p>
          <a:p>
            <a:pPr marL="171450" marR="0" lvl="0" indent="-171450" algn="l" defTabSz="914400" rtl="0" eaLnBrk="1" fontAlgn="auto" latinLnBrk="0" hangingPunct="1">
              <a:lnSpc>
                <a:spcPct val="100000"/>
              </a:lnSpc>
              <a:spcBef>
                <a:spcPts val="0"/>
              </a:spcBef>
              <a:spcAft>
                <a:spcPts val="0"/>
              </a:spcAft>
              <a:buClr>
                <a:schemeClr val="accent3"/>
              </a:buClr>
              <a:buSzPct val="100000"/>
              <a:buFontTx/>
              <a:buChar char="-"/>
              <a:tabLst/>
              <a:defRPr/>
            </a:pPr>
            <a:r>
              <a:rPr lang="en-US" dirty="0"/>
              <a:t>Encourage CP actors to read over the in-depth Shelter guidance found in the Sphere standards: </a:t>
            </a:r>
            <a:r>
              <a:rPr lang="en-US" dirty="0" err="1"/>
              <a:t>HSPapp</a:t>
            </a:r>
            <a:r>
              <a:rPr lang="en-US" dirty="0"/>
              <a:t> or https://handbook.spherestandards.org/en/sphere/#ch008</a:t>
            </a:r>
            <a:endParaRPr lang="en-US" b="0" dirty="0"/>
          </a:p>
          <a:p>
            <a:pPr marL="171450" indent="-171450">
              <a:spcBef>
                <a:spcPts val="0"/>
              </a:spcBef>
              <a:buClr>
                <a:schemeClr val="accent3"/>
              </a:buClr>
              <a:buSzPct val="100000"/>
              <a:buFontTx/>
              <a:buChar char="-"/>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Standard 28: CCCM &amp; Child Protection</a:t>
            </a:r>
          </a:p>
          <a:p>
            <a:pPr marL="171450" lvl="0" indent="-171450" algn="l" rtl="0">
              <a:spcBef>
                <a:spcPts val="0"/>
              </a:spcBef>
              <a:spcAft>
                <a:spcPts val="0"/>
              </a:spcAft>
              <a:buFont typeface="Arial" panose="020B0604020202020204" pitchFamily="34" charset="0"/>
              <a:buChar char="•"/>
            </a:pPr>
            <a:r>
              <a:rPr lang="en-US" b="0" dirty="0"/>
              <a:t>M</a:t>
            </a:r>
            <a:r>
              <a:rPr lang="en-US" dirty="0"/>
              <a:t>ain goal of camp management is t</a:t>
            </a:r>
            <a:r>
              <a:rPr lang="en-US" dirty="0">
                <a:solidFill>
                  <a:srgbClr val="5F7085"/>
                </a:solidFill>
                <a:effectLst/>
              </a:rPr>
              <a:t>o support equitable and dignified access of refugee, internally displaced and migrant populations living in temporary settlements (including camps, collective/evacuation </a:t>
            </a:r>
            <a:r>
              <a:rPr lang="en-US" dirty="0" err="1">
                <a:solidFill>
                  <a:srgbClr val="5F7085"/>
                </a:solidFill>
                <a:effectLst/>
              </a:rPr>
              <a:t>centres</a:t>
            </a:r>
            <a:r>
              <a:rPr lang="en-US" dirty="0">
                <a:solidFill>
                  <a:srgbClr val="5F7085"/>
                </a:solidFill>
                <a:effectLst/>
              </a:rPr>
              <a:t> and spontaneous settlements) to life-saving assistance and protection services. </a:t>
            </a:r>
            <a:r>
              <a:rPr lang="en-US" dirty="0"/>
              <a:t>All children have the right to access educational facilities, health care, psychosocial services, recreational opportunities and religious activities that meet their individual needs.</a:t>
            </a:r>
            <a:endParaRPr lang="en-US" dirty="0">
              <a:solidFill>
                <a:srgbClr val="5F7085"/>
              </a:solidFill>
              <a:effectLst/>
            </a:endParaRPr>
          </a:p>
          <a:p>
            <a:pPr marL="171450" lvl="0" indent="-171450" algn="l" rtl="0">
              <a:spcBef>
                <a:spcPts val="0"/>
              </a:spcBef>
              <a:spcAft>
                <a:spcPts val="0"/>
              </a:spcAft>
              <a:buFont typeface="Arial" panose="020B0604020202020204" pitchFamily="34" charset="0"/>
              <a:buChar char="•"/>
            </a:pPr>
            <a:r>
              <a:rPr lang="en-US" dirty="0"/>
              <a:t>Child protection and camp management actors need to collaborate to ensure </a:t>
            </a:r>
            <a:r>
              <a:rPr lang="en-US" dirty="0">
                <a:hlinkClick r:id="rId4"/>
              </a:rPr>
              <a:t>children’s meaningful participation</a:t>
            </a:r>
            <a:r>
              <a:rPr lang="en-US" dirty="0"/>
              <a:t>, in the design, monitoring and adjustment of </a:t>
            </a:r>
            <a:r>
              <a:rPr lang="en-US" dirty="0" err="1"/>
              <a:t>programmes</a:t>
            </a:r>
            <a:r>
              <a:rPr lang="en-US" dirty="0"/>
              <a:t> and in representation mechanisms in the camp management structures</a:t>
            </a:r>
            <a:endParaRPr lang="en-US" dirty="0">
              <a:solidFill>
                <a:srgbClr val="5F7085"/>
              </a:solidFill>
              <a:effectLst/>
            </a:endParaRPr>
          </a:p>
          <a:p>
            <a:pPr marL="171450" lvl="0" indent="-171450" algn="l" rtl="0">
              <a:spcBef>
                <a:spcPts val="0"/>
              </a:spcBef>
              <a:spcAft>
                <a:spcPts val="0"/>
              </a:spcAft>
              <a:buFont typeface="Arial" panose="020B0604020202020204" pitchFamily="34" charset="0"/>
              <a:buChar char="•"/>
            </a:pPr>
            <a:r>
              <a:rPr lang="en-US" dirty="0"/>
              <a:t>Camp management should monitor &amp; refer security concerns and safety incidents (sexual and gender-based violence, abductions, physical attacks, child </a:t>
            </a:r>
            <a:r>
              <a:rPr lang="en-US" dirty="0" err="1"/>
              <a:t>labour</a:t>
            </a:r>
            <a:r>
              <a:rPr lang="en-US" dirty="0"/>
              <a:t> and other dangers - explosive ordnance, drowning or fire, </a:t>
            </a:r>
            <a:r>
              <a:rPr lang="es-ES" sz="1800" b="0" i="0" u="none" strike="noStrike" baseline="0" dirty="0" err="1">
                <a:solidFill>
                  <a:srgbClr val="FFFFFF"/>
                </a:solidFill>
                <a:latin typeface="HelveticaNeue-Roman-Identity-H"/>
              </a:rPr>
              <a:t>poor</a:t>
            </a:r>
            <a:endParaRPr lang="es-ES" sz="1800" b="0" i="0" u="none" strike="noStrike" baseline="0" dirty="0">
              <a:solidFill>
                <a:srgbClr val="FFFFFF"/>
              </a:solidFill>
              <a:latin typeface="HelveticaNeue-Roman-Identity-H"/>
            </a:endParaRPr>
          </a:p>
          <a:p>
            <a:pPr algn="l"/>
            <a:r>
              <a:rPr lang="es-ES" sz="1800" b="0" i="0" u="none" strike="noStrike" baseline="0" dirty="0" err="1">
                <a:solidFill>
                  <a:srgbClr val="FFFFFF"/>
                </a:solidFill>
                <a:latin typeface="HelveticaNeue-Roman-Identity-H"/>
              </a:rPr>
              <a:t>lighting</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or</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secluded</a:t>
            </a:r>
            <a:r>
              <a:rPr lang="es-ES" sz="1800" b="0" i="0" u="none" strike="noStrike" baseline="0" dirty="0">
                <a:solidFill>
                  <a:srgbClr val="FFFFFF"/>
                </a:solidFill>
                <a:latin typeface="HelveticaNeue-Roman-Identity-H"/>
              </a:rPr>
              <a:t> wáter </a:t>
            </a:r>
            <a:r>
              <a:rPr lang="en-US" sz="1800" b="0" i="0" u="none" strike="noStrike" baseline="0" dirty="0">
                <a:solidFill>
                  <a:srgbClr val="FFFFFF"/>
                </a:solidFill>
                <a:latin typeface="HelveticaNeue-Roman-Identity-H"/>
              </a:rPr>
              <a:t>points/latrines that result in incidents of</a:t>
            </a:r>
          </a:p>
          <a:p>
            <a:pPr algn="l"/>
            <a:r>
              <a:rPr lang="es-ES" sz="1800" b="0" i="0" u="none" strike="noStrike" baseline="0" dirty="0">
                <a:solidFill>
                  <a:srgbClr val="FFFFFF"/>
                </a:solidFill>
                <a:latin typeface="HelveticaNeue-Roman-Identity-H"/>
              </a:rPr>
              <a:t>sexual </a:t>
            </a:r>
            <a:r>
              <a:rPr lang="es-ES" sz="1800" b="0" i="0" u="none" strike="noStrike" baseline="0" dirty="0" err="1">
                <a:solidFill>
                  <a:srgbClr val="FFFFFF"/>
                </a:solidFill>
                <a:latin typeface="HelveticaNeue-Roman-Identity-H"/>
              </a:rPr>
              <a:t>violence</a:t>
            </a:r>
            <a:r>
              <a:rPr lang="en-US" dirty="0"/>
              <a:t>), and organize </a:t>
            </a:r>
            <a:r>
              <a:rPr lang="fr-FR" dirty="0" err="1"/>
              <a:t>risk</a:t>
            </a:r>
            <a:r>
              <a:rPr lang="fr-FR" dirty="0"/>
              <a:t> mitigation </a:t>
            </a:r>
            <a:r>
              <a:rPr lang="fr-FR" dirty="0" err="1"/>
              <a:t>activities</a:t>
            </a:r>
            <a:r>
              <a:rPr lang="fr-FR" dirty="0"/>
              <a:t> </a:t>
            </a:r>
            <a:r>
              <a:rPr lang="fr-FR" dirty="0" err="1"/>
              <a:t>accordingly</a:t>
            </a:r>
            <a:r>
              <a:rPr lang="fr-FR" dirty="0"/>
              <a:t> (</a:t>
            </a:r>
            <a:r>
              <a:rPr lang="en-US" dirty="0" err="1"/>
              <a:t>i.e</a:t>
            </a:r>
            <a:r>
              <a:rPr lang="en-US" dirty="0"/>
              <a:t> appropriate lighting, patrolling firewood collection routes, monitoring school routes, marking areas contaminated by explosive ordnance or fencing off areas with open water)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the </a:t>
            </a:r>
            <a:r>
              <a:rPr lang="en-US" b="1" i="1" dirty="0">
                <a:latin typeface="Arial"/>
                <a:ea typeface="Arial"/>
                <a:cs typeface="Arial"/>
                <a:sym typeface="Arial"/>
              </a:rPr>
              <a:t>prevention </a:t>
            </a:r>
            <a:r>
              <a:rPr lang="en-US" i="1" dirty="0">
                <a:latin typeface="Arial"/>
                <a:ea typeface="Arial"/>
                <a:cs typeface="Arial"/>
                <a:sym typeface="Arial"/>
              </a:rPr>
              <a:t>icon</a:t>
            </a:r>
            <a:r>
              <a:rPr lang="en-US" i="1" dirty="0"/>
              <a:t>]</a:t>
            </a:r>
          </a:p>
          <a:p>
            <a:pPr algn="l"/>
            <a:endParaRPr lang="en-US" i="1" dirty="0"/>
          </a:p>
          <a:p>
            <a:pPr algn="l"/>
            <a:r>
              <a:rPr lang="en-US" dirty="0"/>
              <a:t>Encourage CP actors to read over the in-depth CCCM minimum standards: </a:t>
            </a:r>
            <a:r>
              <a:rPr lang="en-US" dirty="0" err="1"/>
              <a:t>HSPapp</a:t>
            </a:r>
            <a:r>
              <a:rPr lang="en-US" dirty="0"/>
              <a:t> or https://handbook.spherestandards.org/en/camp/#ch001</a:t>
            </a:r>
            <a:endParaRPr lang="en-US" b="0" dirty="0"/>
          </a:p>
          <a:p>
            <a:pPr algn="l"/>
            <a:endParaRPr lang="en-US" i="1" dirty="0">
              <a:latin typeface="Arial"/>
              <a:ea typeface="Arial"/>
              <a:cs typeface="Arial"/>
              <a:sym typeface="Arial"/>
            </a:endParaRPr>
          </a:p>
          <a:p>
            <a:pPr algn="l"/>
            <a:endParaRPr dirty="0">
              <a:latin typeface="Arial"/>
              <a:ea typeface="Arial"/>
              <a:cs typeface="Arial"/>
              <a:sym typeface="Arial"/>
            </a:endParaRPr>
          </a:p>
          <a:p>
            <a:pPr marL="0" lvl="0" indent="0" algn="l" rtl="0">
              <a:spcBef>
                <a:spcPts val="0"/>
              </a:spcBef>
              <a:spcAft>
                <a:spcPts val="0"/>
              </a:spcAft>
              <a:buNone/>
            </a:pPr>
            <a:endParaRPr dirty="0"/>
          </a:p>
        </p:txBody>
      </p:sp>
      <p:sp>
        <p:nvSpPr>
          <p:cNvPr id="327" name="Google Shape;3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62599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1" u="none" dirty="0"/>
              <a:t>Depending on the time you have for facilitation, consider adding here examples from the Region/ Country/ Response, of programming that meets the standards.</a:t>
            </a:r>
          </a:p>
          <a:p>
            <a:r>
              <a:rPr lang="en-US" b="0" i="1" u="none" dirty="0"/>
              <a:t>This could be a draft slide that you could update or remove if necessary. </a:t>
            </a:r>
          </a:p>
          <a:p>
            <a:r>
              <a:rPr lang="en-US" b="0" i="1" u="none" dirty="0"/>
              <a:t>For each example, you could add: </a:t>
            </a:r>
          </a:p>
          <a:p>
            <a:pPr marL="285750" indent="-285750">
              <a:buFont typeface="Arial" panose="020B0604020202020204" pitchFamily="34" charset="0"/>
              <a:buChar char="•"/>
            </a:pPr>
            <a:r>
              <a:rPr lang="fr-FR" b="0" i="1" u="none" dirty="0"/>
              <a:t>A short, concise, </a:t>
            </a:r>
            <a:r>
              <a:rPr lang="en-GB" i="1" dirty="0"/>
              <a:t>key presentation sentence about the specific program/project using Pillar 3</a:t>
            </a:r>
          </a:p>
          <a:p>
            <a:pPr marL="285750" indent="-285750">
              <a:buFont typeface="Arial" panose="020B0604020202020204" pitchFamily="34" charset="0"/>
              <a:buChar char="•"/>
            </a:pPr>
            <a:r>
              <a:rPr lang="en-GB" i="1" dirty="0"/>
              <a:t>Add the name of organisations and partners involved </a:t>
            </a:r>
          </a:p>
          <a:p>
            <a:pPr marL="285750" indent="-285750">
              <a:buFont typeface="Arial" panose="020B0604020202020204" pitchFamily="34" charset="0"/>
              <a:buChar char="•"/>
            </a:pPr>
            <a:r>
              <a:rPr lang="en-GB" i="1" dirty="0"/>
              <a:t>Add practical lessons learnt, key actions, message or numbers, that will attract interest of your audience</a:t>
            </a:r>
          </a:p>
          <a:p>
            <a:endParaRPr lang="en-US" b="0" i="1"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i="1" dirty="0"/>
              <a:t>Another option, if you have longer </a:t>
            </a:r>
            <a:r>
              <a:rPr lang="en-US" i="1" dirty="0"/>
              <a:t>(and also depending on the audience you have), this slide can be completed in an interactive way during the session.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i="1" dirty="0"/>
              <a:t>In that case, you could:</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i="1" dirty="0"/>
              <a:t>split into 2 or 3 smaller groups,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i="1" dirty="0"/>
              <a:t>allow 15 – 20 min for them to prepare a short presentation of an </a:t>
            </a:r>
            <a:r>
              <a:rPr lang="en-US" b="0" i="1" u="none" dirty="0"/>
              <a:t>example from the Region/ Country/ Response, of programming that meets the standard</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1" u="none" dirty="0"/>
              <a:t>in plenary, have the groups present their examples, and discuss /compare lessons learnt out of them.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b="0" i="1" u="none" dirty="0"/>
              <a:t>If you will be sending this presentation to the participants after the training, you can fill up this slide, to keep records of the presentations.</a:t>
            </a:r>
          </a:p>
          <a:p>
            <a:endParaRPr lang="en-US" b="0" i="1"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1" u="none" dirty="0"/>
              <a:t>TIP</a:t>
            </a:r>
            <a:r>
              <a:rPr lang="en-US" b="0" i="1" u="none" dirty="0"/>
              <a:t>: you can use https://thenounproject.com/ to get map outlines like those.</a:t>
            </a:r>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i="1" dirty="0"/>
              <a:t>The Child Protection sector is committed to improving how it works alongside others for better protection outcomes for children.</a:t>
            </a:r>
          </a:p>
          <a:p>
            <a:pPr marL="0" marR="0" lvl="0" indent="0" algn="l" rtl="0">
              <a:lnSpc>
                <a:spcPct val="100000"/>
              </a:lnSpc>
              <a:spcBef>
                <a:spcPts val="0"/>
              </a:spcBef>
              <a:spcAft>
                <a:spcPts val="0"/>
              </a:spcAft>
              <a:buClr>
                <a:schemeClr val="dk1"/>
              </a:buClr>
              <a:buSzPts val="1200"/>
              <a:buFont typeface="Arial"/>
              <a:buNone/>
            </a:pPr>
            <a:endParaRPr lang="en-US" i="1" dirty="0"/>
          </a:p>
          <a:p>
            <a:pPr marL="171450" marR="0" lvl="0" indent="-171450" algn="l" rtl="0">
              <a:lnSpc>
                <a:spcPct val="100000"/>
              </a:lnSpc>
              <a:spcBef>
                <a:spcPts val="0"/>
              </a:spcBef>
              <a:spcAft>
                <a:spcPts val="0"/>
              </a:spcAft>
              <a:buClr>
                <a:schemeClr val="dk1"/>
              </a:buClr>
              <a:buSzPts val="1200"/>
              <a:buFont typeface="Arial"/>
              <a:buChar char="•"/>
            </a:pPr>
            <a:r>
              <a:rPr lang="en-US" i="1" dirty="0"/>
              <a:t>CLICK: Working Together</a:t>
            </a:r>
            <a:r>
              <a:rPr lang="en-US" dirty="0"/>
              <a:t> is an inter-sectoral framework to promote children’s protection and well-being using humanitarian standards. It is a “living document” that was created through a large-scale, consultative process,. The global CPMS Working Group updates it every 6 months. Currently, the prioritized sectors are: health, education, Food Security, and Camp Coordination and Camp Management.</a:t>
            </a:r>
          </a:p>
          <a:p>
            <a:pPr marL="171450" marR="0" lvl="0" indent="-171450" algn="l" rtl="0">
              <a:lnSpc>
                <a:spcPct val="100000"/>
              </a:lnSpc>
              <a:spcBef>
                <a:spcPts val="0"/>
              </a:spcBef>
              <a:spcAft>
                <a:spcPts val="0"/>
              </a:spcAft>
              <a:buClr>
                <a:schemeClr val="dk1"/>
              </a:buClr>
              <a:buSzPts val="1200"/>
              <a:buFont typeface="Arial"/>
              <a:buChar char="•"/>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CLICK: For more news, learning opportunities and resources, check out the Alliance for Child Protection in Humanitarian Action’s microsite for the global Working across Sectors initiative and the sector-specific resource folders.</a:t>
            </a:r>
          </a:p>
          <a:p>
            <a:endParaRPr lang="en-C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3382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[Facilitators - if you can project from the internet, then we suggest you navigate people there and show them]</a:t>
            </a:r>
            <a:r>
              <a:rPr lang="en-US" i="1" u="sng" dirty="0">
                <a:solidFill>
                  <a:schemeClr val="hlink"/>
                </a:solidFill>
                <a:hlinkClick r:id="rId3"/>
              </a:rPr>
              <a:t> </a:t>
            </a:r>
            <a:endParaRPr lang="en-US" i="1" u="sng"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Alliance website</a:t>
            </a:r>
            <a:r>
              <a:rPr lang="en-US"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 </a:t>
            </a:r>
            <a:r>
              <a:rPr lang="en-US" u="sng" dirty="0"/>
              <a:t>PDF</a:t>
            </a:r>
            <a:r>
              <a:rPr lang="en-US" dirty="0"/>
              <a:t> &amp; all materials available can be downloaded if people want to print just portions of the CPMS, on the Alliance site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 “</a:t>
            </a:r>
            <a:r>
              <a:rPr lang="en-US" u="sng" dirty="0"/>
              <a:t>Introduction to CPMS” Briefing Pack </a:t>
            </a:r>
            <a:r>
              <a:rPr lang="en-US" dirty="0"/>
              <a:t>contains this PPT and facilitation notes, plus the 2 page Introduction handout.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u="sng" dirty="0"/>
              <a:t>A Summary: </a:t>
            </a:r>
            <a:r>
              <a:rPr lang="en-US" dirty="0"/>
              <a:t>At just 32 pages, it means that it is very topline but can be used to introduce the idea of minimum standards or start child protection discussions with government colleagues or other humanitarians without overwhelming them with the huge handbook.</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sz="1200" dirty="0"/>
              <a:t>Discover our </a:t>
            </a:r>
            <a:r>
              <a:rPr lang="en-US" sz="1200" u="sng" dirty="0"/>
              <a:t>free CPMS e-course </a:t>
            </a:r>
            <a:r>
              <a:rPr lang="en-US" sz="1200" dirty="0"/>
              <a:t>with a range of modules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dirty="0"/>
              <a:t>Videos on the Alliance </a:t>
            </a:r>
            <a:r>
              <a:rPr lang="en-US" sz="1200" dirty="0" err="1"/>
              <a:t>Youtube</a:t>
            </a:r>
            <a:r>
              <a:rPr lang="en-US" sz="1200" dirty="0"/>
              <a:t> channel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dirty="0"/>
              <a:t>A gallery of </a:t>
            </a:r>
            <a:r>
              <a:rPr lang="en-US" u="sng" dirty="0"/>
              <a:t>illustrated</a:t>
            </a:r>
            <a:r>
              <a:rPr lang="en-US" dirty="0"/>
              <a:t> Standards</a:t>
            </a:r>
          </a:p>
          <a:p>
            <a:pPr marL="0" marR="0" lvl="0" indent="0" algn="l" rtl="0">
              <a:lnSpc>
                <a:spcPct val="100000"/>
              </a:lnSpc>
              <a:spcBef>
                <a:spcPts val="0"/>
              </a:spcBef>
              <a:spcAft>
                <a:spcPts val="0"/>
              </a:spcAft>
              <a:buClr>
                <a:schemeClr val="dk1"/>
              </a:buClr>
              <a:buSzPts val="1200"/>
              <a:buFont typeface="Calibri"/>
              <a:buNone/>
            </a:pPr>
            <a:endParaRPr lang="en-US" u="sng" dirty="0"/>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marR="0" lvl="0" indent="0" algn="l" rtl="0">
              <a:lnSpc>
                <a:spcPct val="100000"/>
              </a:lnSpc>
              <a:spcBef>
                <a:spcPts val="0"/>
              </a:spcBef>
              <a:spcAft>
                <a:spcPts val="0"/>
              </a:spcAft>
              <a:buClr>
                <a:schemeClr val="dk1"/>
              </a:buClr>
              <a:buSzPts val="1200"/>
              <a:buFont typeface="Calibri"/>
              <a:buNone/>
            </a:pPr>
            <a:r>
              <a:rPr lang="en-US" u="sng" dirty="0"/>
              <a:t>1. Online handbook</a:t>
            </a:r>
          </a:p>
          <a:p>
            <a:pPr marL="0" lvl="0" indent="0" algn="l" rtl="0">
              <a:spcBef>
                <a:spcPts val="0"/>
              </a:spcBef>
              <a:spcAft>
                <a:spcPts val="0"/>
              </a:spcAft>
              <a:buNone/>
            </a:pPr>
            <a:r>
              <a:rPr lang="en-US" u="sng" dirty="0"/>
              <a:t>2. The Humanitarian Standards Partnership App </a:t>
            </a:r>
            <a:endParaRPr lang="en-US" dirty="0"/>
          </a:p>
          <a:p>
            <a:pPr marL="0" lvl="0" indent="0" algn="l" rtl="0">
              <a:spcBef>
                <a:spcPts val="0"/>
              </a:spcBef>
              <a:spcAft>
                <a:spcPts val="0"/>
              </a:spcAft>
              <a:buNone/>
            </a:pPr>
            <a:r>
              <a:rPr lang="en-US" dirty="0"/>
              <a:t>– It is the 2</a:t>
            </a:r>
            <a:r>
              <a:rPr lang="en-US" baseline="30000" dirty="0"/>
              <a:t>nd</a:t>
            </a:r>
            <a:r>
              <a:rPr lang="en-US" dirty="0"/>
              <a:t> most popular app on that site after Sphere</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sz="1200"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ASK: What should our next steps as a team/agency/individual be?</a:t>
            </a:r>
            <a:endParaRPr dirty="0"/>
          </a:p>
          <a:p>
            <a:pPr marL="0" lvl="0" indent="0" algn="l" rtl="0">
              <a:spcBef>
                <a:spcPts val="0"/>
              </a:spcBef>
              <a:spcAft>
                <a:spcPts val="0"/>
              </a:spcAft>
              <a:buNone/>
            </a:pPr>
            <a:r>
              <a:rPr lang="en-US" i="1" dirty="0"/>
              <a:t>(i.e. you might schedule a longer meeting to digest the changes and create a plan; or ask colleagues to present certain new/revised standards and their implications for the </a:t>
            </a:r>
            <a:r>
              <a:rPr lang="en-US" i="1" dirty="0" err="1"/>
              <a:t>programme</a:t>
            </a:r>
            <a:r>
              <a:rPr lang="en-US" i="1" dirty="0"/>
              <a:t>; or set up a training or ask Senior Management for a meeting to discuss accountability to children, </a:t>
            </a:r>
            <a:r>
              <a:rPr lang="en-US" i="1" dirty="0" err="1"/>
              <a:t>etc</a:t>
            </a:r>
            <a:r>
              <a:rPr lang="en-US" i="1" dirty="0"/>
              <a:t>)</a:t>
            </a:r>
            <a:endParaRPr dirty="0"/>
          </a:p>
          <a:p>
            <a:pPr marL="0" lvl="0" indent="0" algn="l" rtl="0">
              <a:spcBef>
                <a:spcPts val="0"/>
              </a:spcBef>
              <a:spcAft>
                <a:spcPts val="0"/>
              </a:spcAft>
              <a:buNone/>
            </a:pPr>
            <a:r>
              <a:rPr lang="en-US" dirty="0"/>
              <a:t> </a:t>
            </a:r>
            <a:endParaRPr i="1" dirty="0"/>
          </a:p>
          <a:p>
            <a:pPr marL="0" marR="0" lvl="0" indent="0" algn="l" rtl="0">
              <a:lnSpc>
                <a:spcPct val="100000"/>
              </a:lnSpc>
              <a:spcBef>
                <a:spcPts val="0"/>
              </a:spcBef>
              <a:spcAft>
                <a:spcPts val="0"/>
              </a:spcAft>
              <a:buClr>
                <a:schemeClr val="dk1"/>
              </a:buClr>
              <a:buSzPts val="1200"/>
              <a:buFont typeface="Calibri"/>
              <a:buNone/>
            </a:pPr>
            <a:r>
              <a:rPr lang="en-US" i="1" dirty="0"/>
              <a:t>[Facilitators - </a:t>
            </a:r>
            <a:r>
              <a:rPr lang="en-US" i="1" u="sng" dirty="0"/>
              <a:t>Printed copies </a:t>
            </a:r>
            <a:r>
              <a:rPr lang="en-US" i="1" dirty="0"/>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US" dirty="0"/>
              <a:t>Thank you so much for coming together and starting to explore the CPMS. I will follow up on the next steps we discussed. And that’s the key – the CPMS is a gift that just keeps on giving every time you open it!</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Donors, local governments, colleagues in other sectors and our beneficiaries themselves want to know what we are doing and why. The CPMS is our benchmark. They are the key way to </a:t>
            </a:r>
            <a:r>
              <a:rPr lang="en-US" dirty="0" err="1"/>
              <a:t>operationalise</a:t>
            </a:r>
            <a:r>
              <a:rPr lang="en-US" dirty="0"/>
              <a:t> or make real children's rights in the practice of humanitarian response.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SzPts val="1100"/>
              <a:buNone/>
            </a:pPr>
            <a:r>
              <a:rPr lang="en-US" dirty="0"/>
              <a:t>The CPMS are a collaborative, inter-agency tool, that links with other initiatives, such as the Core Humanitarian Standard and the Humanitarian Inclusion Standards</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err="1"/>
              <a:t>Contextualisation</a:t>
            </a:r>
            <a:r>
              <a:rPr lang="en-US" dirty="0"/>
              <a:t> is encouraged and can create ownership of the standards at every level. It can build a deeper understanding of child protection in the specific context for a wide range of actors. National coordination groups are therefore encouraged to adapt the CPMS. Please raise it with colleagues locally and then seek the guidance of the global CPMS team. You may also want to watch a short video on the Alliance’s YouTube channel</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BOX: The CPMS aim at improving the quality and accountability of our programing, as well as increase impacts for children’s protection and well-being in humanitarian action (</a:t>
            </a:r>
            <a:r>
              <a:rPr lang="en-US" sz="1800" b="0" i="0" u="none" strike="noStrike" baseline="0" dirty="0">
                <a:latin typeface="HelveticaNeue-Light-Identity-H"/>
              </a:rPr>
              <a:t>all contexts)</a:t>
            </a:r>
            <a:r>
              <a:rPr lang="en-US" dirty="0"/>
              <a:t>, by establishing common principles, </a:t>
            </a:r>
            <a:r>
              <a:rPr lang="en-US" sz="1800" b="0" i="0" u="none" strike="noStrike" baseline="0" dirty="0">
                <a:latin typeface="HelveticaNeue-Light-Identity-H"/>
              </a:rPr>
              <a:t>evidence, prevention</a:t>
            </a:r>
            <a:r>
              <a:rPr lang="en-US" dirty="0"/>
              <a:t> and goals to achieve. They provide a synthesis of good practice and learning to date.</a:t>
            </a:r>
          </a:p>
          <a:p>
            <a:pPr marL="0" lvl="0" indent="0" algn="l" rtl="0">
              <a:spcBef>
                <a:spcPts val="0"/>
              </a:spcBef>
              <a:spcAft>
                <a:spcPts val="0"/>
              </a:spcAft>
              <a:buNone/>
            </a:pPr>
            <a:endParaRPr dirty="0"/>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an overview of the CPMS structure: there are 28 Standards across 4 pillars and 10 CPHA principles threaded throughout. </a:t>
            </a:r>
          </a:p>
          <a:p>
            <a:pPr marL="0" lvl="0" indent="0" algn="l" rtl="0">
              <a:spcBef>
                <a:spcPts val="0"/>
              </a:spcBef>
              <a:spcAft>
                <a:spcPts val="0"/>
              </a:spcAft>
              <a:buNone/>
            </a:pPr>
            <a:r>
              <a:rPr lang="en-US" dirty="0"/>
              <a:t>You can find this overview on the back of the CPMS handbook or in the online handbook; it’s a practical way of locating quickly a specific topic.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presentation focuses on Pillar 4: Standards to Work across Sectors</a:t>
            </a:r>
          </a:p>
          <a:p>
            <a:pPr marL="0" lvl="0" indent="0" algn="l" rtl="0">
              <a:spcBef>
                <a:spcPts val="0"/>
              </a:spcBef>
              <a:spcAft>
                <a:spcPts val="0"/>
              </a:spcAft>
              <a:buNone/>
            </a:pP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46dbc3e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46dbc3ea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dirty="0"/>
              <a:t>The CPMS have a complete section (Pillar 4) devoted to Child Protection personnel working with and learning from other humanitarian actors to improve protection and well-being outcomes for children.</a:t>
            </a:r>
          </a:p>
          <a:p>
            <a:pPr marL="171450" marR="0" lvl="0" indent="-171450" algn="l" rtl="0">
              <a:lnSpc>
                <a:spcPct val="100000"/>
              </a:lnSpc>
              <a:spcBef>
                <a:spcPts val="0"/>
              </a:spcBef>
              <a:spcAft>
                <a:spcPts val="0"/>
              </a:spcAft>
              <a:buClr>
                <a:schemeClr val="dk1"/>
              </a:buClr>
              <a:buSzPts val="1200"/>
              <a:buFont typeface="Arial"/>
              <a:buChar char="•"/>
            </a:pPr>
            <a:r>
              <a:rPr lang="en-US" dirty="0"/>
              <a:t>This is because:</a:t>
            </a:r>
            <a:endParaRPr dirty="0"/>
          </a:p>
          <a:p>
            <a:pPr marL="171450" marR="0" lvl="0" indent="-95250" algn="l" rtl="0">
              <a:lnSpc>
                <a:spcPct val="100000"/>
              </a:lnSpc>
              <a:spcBef>
                <a:spcPts val="0"/>
              </a:spcBef>
              <a:spcAft>
                <a:spcPts val="0"/>
              </a:spcAft>
              <a:buClr>
                <a:schemeClr val="dk1"/>
              </a:buClr>
              <a:buSzPts val="1200"/>
              <a:buFont typeface="Arial"/>
              <a:buNone/>
            </a:pP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CLICK: Multisectoral approaches reflect the interconnected needs of children and </a:t>
            </a:r>
            <a:r>
              <a:rPr lang="en-US" dirty="0" err="1"/>
              <a:t>emphasise</a:t>
            </a:r>
            <a:r>
              <a:rPr lang="en-US" dirty="0"/>
              <a:t> </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CLICK: all humanitarian actors’ collective responsibility to protect children and their families. Children’s protection risks are closely linked with the work of humanitarian actors because they have needs that fall under all sectors. </a:t>
            </a:r>
          </a:p>
          <a:p>
            <a:pPr marL="171450" marR="0" lvl="0" indent="-171450" algn="l" rtl="0">
              <a:lnSpc>
                <a:spcPct val="100000"/>
              </a:lnSpc>
              <a:spcBef>
                <a:spcPts val="0"/>
              </a:spcBef>
              <a:spcAft>
                <a:spcPts val="0"/>
              </a:spcAft>
              <a:buClr>
                <a:schemeClr val="dk1"/>
              </a:buClr>
              <a:buSzPts val="1200"/>
              <a:buFont typeface="Arial"/>
              <a:buChar char="•"/>
            </a:pPr>
            <a:endParaRPr dirty="0"/>
          </a:p>
          <a:p>
            <a:pPr marL="171450" marR="0" lvl="0" indent="-9525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The risks children face in humanitarian crises </a:t>
            </a:r>
            <a:r>
              <a:rPr lang="en-US" dirty="0" err="1"/>
              <a:t>emphasise</a:t>
            </a:r>
            <a:r>
              <a:rPr lang="en-US" dirty="0"/>
              <a:t> the need to place protection at the </a:t>
            </a:r>
            <a:r>
              <a:rPr lang="en-US" dirty="0" err="1"/>
              <a:t>centre</a:t>
            </a:r>
            <a:r>
              <a:rPr lang="en-US" dirty="0"/>
              <a:t> of all humanitarian response = protection is the purpose and intended outcome of humanitarian action and must be at the </a:t>
            </a:r>
            <a:r>
              <a:rPr lang="en-US" dirty="0" err="1"/>
              <a:t>centre</a:t>
            </a:r>
            <a:r>
              <a:rPr lang="en-US" dirty="0"/>
              <a:t> of all prevention, preparedness and response actions</a:t>
            </a:r>
          </a:p>
          <a:p>
            <a:pPr marL="171450" marR="0" lvl="0" indent="-95250" algn="l" rtl="0">
              <a:lnSpc>
                <a:spcPct val="100000"/>
              </a:lnSpc>
              <a:spcBef>
                <a:spcPts val="0"/>
              </a:spcBef>
              <a:spcAft>
                <a:spcPts val="0"/>
              </a:spcAft>
              <a:buClr>
                <a:schemeClr val="dk1"/>
              </a:buClr>
              <a:buSzPts val="1200"/>
              <a:buFont typeface="Arial"/>
              <a:buNone/>
            </a:pP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CLICK: Multisectoral programming - that includes and addresses child protection considerations (such as children’s particular risks, vulnerabilities, developmental stages, etc.) can be an effective way to achieve real, higher quality outcomes for both / all sectors.</a:t>
            </a:r>
            <a:endParaRPr dirty="0"/>
          </a:p>
          <a:p>
            <a:pPr marL="171450" marR="0" lvl="0" indent="-95250" algn="l" rtl="0">
              <a:lnSpc>
                <a:spcPct val="100000"/>
              </a:lnSpc>
              <a:spcBef>
                <a:spcPts val="0"/>
              </a:spcBef>
              <a:spcAft>
                <a:spcPts val="0"/>
              </a:spcAft>
              <a:buClr>
                <a:schemeClr val="dk1"/>
              </a:buClr>
              <a:buSzPts val="1200"/>
              <a:buFont typeface="Arial"/>
              <a:buNone/>
            </a:pPr>
            <a:endParaRPr i="1" dirty="0"/>
          </a:p>
          <a:p>
            <a:pPr marL="457200" marR="0" lvl="0" indent="-228600" algn="l" rtl="0">
              <a:lnSpc>
                <a:spcPct val="100000"/>
              </a:lnSpc>
              <a:spcBef>
                <a:spcPts val="0"/>
              </a:spcBef>
              <a:spcAft>
                <a:spcPts val="0"/>
              </a:spcAft>
              <a:buSzPts val="1400"/>
              <a:buNone/>
            </a:pPr>
            <a:endParaRPr dirty="0"/>
          </a:p>
        </p:txBody>
      </p:sp>
      <p:sp>
        <p:nvSpPr>
          <p:cNvPr id="206" name="Google Shape;206;g13546dbc3ea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p>
          <a:p>
            <a:r>
              <a:rPr lang="en-US" dirty="0"/>
              <a:t>The CPMS  provide s</a:t>
            </a:r>
            <a:r>
              <a:rPr lang="en-US" dirty="0">
                <a:solidFill>
                  <a:srgbClr val="5F7085"/>
                </a:solidFill>
                <a:effectLst/>
              </a:rPr>
              <a:t>uggested key actions for child protection and other sectoral workers related to mainstreaming and integration</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They do not, however, provide sector-specific guidance for each humanitarian sector. This can be found in the relevant standards for each sector such as the </a:t>
            </a:r>
            <a:r>
              <a:rPr lang="en-US" dirty="0">
                <a:hlinkClick r:id="rId3"/>
              </a:rPr>
              <a:t>Minimum Economic Recovery Standards (MERS)</a:t>
            </a:r>
            <a:r>
              <a:rPr lang="en-US" dirty="0"/>
              <a:t>, the </a:t>
            </a:r>
            <a:r>
              <a:rPr lang="en-US" dirty="0">
                <a:hlinkClick r:id="rId4"/>
              </a:rPr>
              <a:t>Minimum Standards for Education (INEE)</a:t>
            </a:r>
            <a:r>
              <a:rPr lang="en-US" dirty="0"/>
              <a:t> and the </a:t>
            </a:r>
            <a:r>
              <a:rPr lang="en-US" dirty="0">
                <a:hlinkClick r:id="rId5"/>
              </a:rPr>
              <a:t>Sphere Standards</a:t>
            </a:r>
            <a:r>
              <a:rPr lang="en-US" dirty="0"/>
              <a:t>. The two (or more) sets of standards should always be used in conjunction.</a:t>
            </a:r>
            <a:endParaRPr lang="en-US" dirty="0">
              <a:solidFill>
                <a:srgbClr val="5F7085"/>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Discussion prompt</a:t>
            </a:r>
            <a:r>
              <a:rPr lang="en-US" dirty="0"/>
              <a:t>: Can anyone name standards under Pillar 4?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baseline="0" dirty="0"/>
          </a:p>
        </p:txBody>
      </p:sp>
      <p:sp>
        <p:nvSpPr>
          <p:cNvPr id="400" name="Google Shape;4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0800" indent="0">
              <a:buFont typeface="Arial"/>
              <a:buNone/>
            </a:pPr>
            <a:r>
              <a:rPr lang="en-US" b="1" dirty="0">
                <a:solidFill>
                  <a:schemeClr val="bg2"/>
                </a:solidFill>
              </a:rPr>
              <a:t>This slide is hidden, as your audience may want to focus on children’s protection outcomes and not the models for reaching them.</a:t>
            </a:r>
          </a:p>
          <a:p>
            <a:pPr marL="50800" indent="0">
              <a:buFont typeface="Arial"/>
              <a:buNone/>
            </a:pPr>
            <a:endParaRPr lang="en-US" b="1" dirty="0">
              <a:solidFill>
                <a:schemeClr val="bg2"/>
              </a:solidFill>
            </a:endParaRPr>
          </a:p>
          <a:p>
            <a:pPr marL="50800" indent="0">
              <a:buFont typeface="Arial"/>
              <a:buNone/>
            </a:pPr>
            <a:r>
              <a:rPr lang="en-US" b="1" dirty="0">
                <a:solidFill>
                  <a:schemeClr val="bg2"/>
                </a:solidFill>
              </a:rPr>
              <a:t>Three approaches to working together more effectively</a:t>
            </a:r>
            <a:endParaRPr lang="en-US" dirty="0">
              <a:solidFill>
                <a:schemeClr val="bg2"/>
              </a:solidFill>
            </a:endParaRPr>
          </a:p>
          <a:p>
            <a:endParaRPr lang="en-US" dirty="0">
              <a:solidFill>
                <a:schemeClr val="bg2"/>
              </a:solidFill>
            </a:endParaRPr>
          </a:p>
          <a:p>
            <a:r>
              <a:rPr lang="fr-FR" dirty="0">
                <a:solidFill>
                  <a:schemeClr val="bg2"/>
                </a:solidFill>
              </a:rPr>
              <a:t>Protection </a:t>
            </a:r>
            <a:r>
              <a:rPr lang="fr-FR" dirty="0" err="1">
                <a:solidFill>
                  <a:schemeClr val="bg2"/>
                </a:solidFill>
              </a:rPr>
              <a:t>mainstreaming</a:t>
            </a:r>
            <a:endParaRPr lang="fr-FR" dirty="0">
              <a:solidFill>
                <a:schemeClr val="bg2"/>
              </a:solidFill>
            </a:endParaRPr>
          </a:p>
          <a:p>
            <a:r>
              <a:rPr lang="fr-FR" dirty="0">
                <a:solidFill>
                  <a:schemeClr val="bg2"/>
                </a:solidFill>
              </a:rPr>
              <a:t>Integrated </a:t>
            </a:r>
            <a:r>
              <a:rPr lang="fr-FR" dirty="0" err="1">
                <a:solidFill>
                  <a:schemeClr val="bg2"/>
                </a:solidFill>
              </a:rPr>
              <a:t>approaches</a:t>
            </a:r>
            <a:endParaRPr lang="fr-FR" dirty="0">
              <a:solidFill>
                <a:schemeClr val="bg2"/>
              </a:solidFill>
            </a:endParaRPr>
          </a:p>
          <a:p>
            <a:r>
              <a:rPr lang="fr-FR" dirty="0">
                <a:solidFill>
                  <a:schemeClr val="bg2"/>
                </a:solidFill>
              </a:rPr>
              <a:t>Joint </a:t>
            </a:r>
            <a:r>
              <a:rPr lang="fr-FR" dirty="0" err="1">
                <a:solidFill>
                  <a:schemeClr val="bg2"/>
                </a:solidFill>
              </a:rPr>
              <a:t>programming</a:t>
            </a:r>
            <a:endParaRPr lang="en-US"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‘Protection mainstreaming</a:t>
            </a:r>
            <a:r>
              <a:rPr lang="en-US" dirty="0"/>
              <a:t>’ is the process of:</a:t>
            </a:r>
          </a:p>
          <a:p>
            <a:pPr>
              <a:buFont typeface="Arial" panose="020B0604020202020204" pitchFamily="34" charset="0"/>
              <a:buChar char="•"/>
            </a:pPr>
            <a:r>
              <a:rPr lang="en-US" dirty="0">
                <a:solidFill>
                  <a:srgbClr val="5F7085"/>
                </a:solidFill>
                <a:effectLst/>
              </a:rPr>
              <a:t>Incorporating core humanitarian protection principles by promoting safety, dignity and access for all affected persons; and</a:t>
            </a:r>
          </a:p>
          <a:p>
            <a:pPr>
              <a:buFont typeface="Arial" panose="020B0604020202020204" pitchFamily="34" charset="0"/>
              <a:buChar char="•"/>
            </a:pPr>
            <a:r>
              <a:rPr lang="en-US" dirty="0">
                <a:solidFill>
                  <a:srgbClr val="5F7085"/>
                </a:solidFill>
                <a:effectLst/>
              </a:rPr>
              <a:t>Ensuring accountability to, and the participation and empowerment of, affected populations.</a:t>
            </a:r>
          </a:p>
          <a:p>
            <a:pPr marL="228600" indent="0">
              <a:buFont typeface="Arial" panose="020B0604020202020204" pitchFamily="34" charset="0"/>
              <a:buNone/>
            </a:pPr>
            <a:endParaRPr lang="en-US" dirty="0">
              <a:solidFill>
                <a:srgbClr val="5F7085"/>
              </a:solidFill>
              <a:effectLst/>
            </a:endParaRPr>
          </a:p>
          <a:p>
            <a:pPr marL="228600" indent="0">
              <a:buFont typeface="Arial" panose="020B0604020202020204" pitchFamily="34" charset="0"/>
              <a:buNone/>
            </a:pPr>
            <a:r>
              <a:rPr lang="en-US" dirty="0"/>
              <a:t>Using child protection considerations to inform all aspects of humanitarian action </a:t>
            </a:r>
            <a:r>
              <a:rPr lang="en-US" dirty="0" err="1"/>
              <a:t>maximises</a:t>
            </a:r>
            <a:r>
              <a:rPr lang="en-US" dirty="0"/>
              <a:t> the protective impact of all humanitarian assistance without contributing to or perpetuating risks to children. Protection mainstreaming is part of following the </a:t>
            </a:r>
            <a:r>
              <a:rPr lang="en-US" dirty="0">
                <a:hlinkClick r:id="rId3"/>
              </a:rPr>
              <a:t>do no harm</a:t>
            </a:r>
            <a:r>
              <a:rPr lang="en-US" dirty="0"/>
              <a:t> principle that applies to all humanitarian action.</a:t>
            </a:r>
          </a:p>
          <a:p>
            <a:pPr marL="228600" indent="0">
              <a:buFont typeface="Arial" panose="020B0604020202020204" pitchFamily="34" charset="0"/>
              <a:buNone/>
            </a:pPr>
            <a:r>
              <a:rPr lang="en-US" dirty="0"/>
              <a:t>It is applicable and essential to all </a:t>
            </a:r>
            <a:r>
              <a:rPr lang="en-US" dirty="0" err="1"/>
              <a:t>programmes</a:t>
            </a:r>
            <a:r>
              <a:rPr lang="en-US" dirty="0"/>
              <a:t> regardless of the intended outcome.</a:t>
            </a:r>
          </a:p>
          <a:p>
            <a:pPr marL="228600" indent="0">
              <a:buFont typeface="Arial" panose="020B0604020202020204" pitchFamily="34" charset="0"/>
              <a:buNone/>
            </a:pPr>
            <a:endParaRPr lang="en-US" dirty="0"/>
          </a:p>
          <a:p>
            <a:pPr marL="400050" indent="-171450">
              <a:buFont typeface="Arial" panose="020B0604020202020204" pitchFamily="34" charset="0"/>
              <a:buChar char="•"/>
            </a:pPr>
            <a:r>
              <a:rPr lang="en-US" dirty="0"/>
              <a:t>An ‘</a:t>
            </a:r>
            <a:r>
              <a:rPr lang="en-US" b="1" dirty="0"/>
              <a:t>integrated approach’ </a:t>
            </a:r>
            <a:r>
              <a:rPr lang="en-US" sz="1800" b="0" i="0" u="none" strike="noStrike" baseline="0" dirty="0">
                <a:latin typeface="HelveticaNeue-Light-Identity-H"/>
              </a:rPr>
              <a:t>allows two or more sectors to work together to achieve a shared </a:t>
            </a:r>
            <a:r>
              <a:rPr lang="en-US" sz="1800" b="0" i="0" u="none" strike="noStrike" baseline="0" dirty="0" err="1">
                <a:latin typeface="HelveticaNeue-Light-Identity-H"/>
              </a:rPr>
              <a:t>programme</a:t>
            </a:r>
            <a:r>
              <a:rPr lang="en-US" sz="1800" b="0" i="0" u="none" strike="noStrike" baseline="0" dirty="0">
                <a:latin typeface="HelveticaNeue-Light-Identity-H"/>
              </a:rPr>
              <a:t> outcome(s). It is based on existing capacities and joint needs identification and analysis. It </a:t>
            </a:r>
            <a:r>
              <a:rPr lang="en-US" dirty="0"/>
              <a:t>involves deliberately designing and implementing </a:t>
            </a:r>
            <a:r>
              <a:rPr lang="en-US" dirty="0" err="1"/>
              <a:t>programmes</a:t>
            </a:r>
            <a:r>
              <a:rPr lang="en-US" dirty="0"/>
              <a:t> with child protection and one or more other sectors to:</a:t>
            </a:r>
          </a:p>
          <a:p>
            <a:pPr lvl="1">
              <a:buFont typeface="Arial" panose="020B0604020202020204" pitchFamily="34" charset="0"/>
              <a:buChar char="•"/>
            </a:pPr>
            <a:r>
              <a:rPr lang="en-US" dirty="0">
                <a:solidFill>
                  <a:srgbClr val="5F7085"/>
                </a:solidFill>
                <a:effectLst/>
              </a:rPr>
              <a:t>Prevent abuse, neglect, exploitation and violence against children;</a:t>
            </a:r>
          </a:p>
          <a:p>
            <a:pPr lvl="1">
              <a:buFont typeface="Arial" panose="020B0604020202020204" pitchFamily="34" charset="0"/>
              <a:buChar char="•"/>
            </a:pPr>
            <a:r>
              <a:rPr lang="en-US" dirty="0">
                <a:solidFill>
                  <a:srgbClr val="5F7085"/>
                </a:solidFill>
                <a:effectLst/>
              </a:rPr>
              <a:t>Ensure quality services;</a:t>
            </a:r>
          </a:p>
          <a:p>
            <a:pPr lvl="1">
              <a:buFont typeface="Arial" panose="020B0604020202020204" pitchFamily="34" charset="0"/>
              <a:buChar char="•"/>
            </a:pPr>
            <a:r>
              <a:rPr lang="en-US" dirty="0">
                <a:solidFill>
                  <a:srgbClr val="5F7085"/>
                </a:solidFill>
                <a:effectLst/>
              </a:rPr>
              <a:t>Promote children’s development, rights and well-being; and</a:t>
            </a:r>
          </a:p>
          <a:p>
            <a:pPr lvl="1">
              <a:buFont typeface="Arial" panose="020B0604020202020204" pitchFamily="34" charset="0"/>
              <a:buChar char="•"/>
            </a:pPr>
            <a:r>
              <a:rPr lang="en-US" dirty="0">
                <a:solidFill>
                  <a:srgbClr val="5F7085"/>
                </a:solidFill>
                <a:effectLst/>
              </a:rPr>
              <a:t>Build on the cooperation, outcomes and impacts of other sectors.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It promotes beneficial processes and outcomes for all sectors involved. When child protection is included in the integrated approach, it increases opportunities for better child protection outcomes.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baseline="0" dirty="0"/>
          </a:p>
          <a:p>
            <a:pPr marL="514350" indent="-285750" algn="l">
              <a:buFont typeface="Arial" panose="020B0604020202020204" pitchFamily="34" charset="0"/>
              <a:buChar char="•"/>
            </a:pPr>
            <a:r>
              <a:rPr lang="en-US" sz="1800" b="1" i="0" u="none" strike="noStrike" baseline="0" dirty="0">
                <a:latin typeface="HelveticaNeue-Light-Identity-H"/>
              </a:rPr>
              <a:t>Joint programming </a:t>
            </a:r>
            <a:r>
              <a:rPr lang="en-US" sz="1800" b="0" i="0" u="none" strike="noStrike" baseline="0" dirty="0">
                <a:latin typeface="HelveticaNeue-Light-Identity-H"/>
              </a:rPr>
              <a:t>means keeping each sector’s own objectives but planning and implementing some parts of the </a:t>
            </a:r>
            <a:r>
              <a:rPr lang="en-US" sz="1800" b="0" i="0" u="none" strike="noStrike" baseline="0" dirty="0" err="1">
                <a:latin typeface="HelveticaNeue-Light-Identity-H"/>
              </a:rPr>
              <a:t>programme</a:t>
            </a:r>
            <a:r>
              <a:rPr lang="en-US" sz="1800" b="0" i="0" u="none" strike="noStrike" baseline="0" dirty="0">
                <a:latin typeface="HelveticaNeue-Light-Identity-H"/>
              </a:rPr>
              <a:t> together.</a:t>
            </a:r>
          </a:p>
          <a:p>
            <a:pPr marL="514350" indent="-285750" algn="l">
              <a:buFont typeface="Arial" panose="020B0604020202020204" pitchFamily="34" charset="0"/>
              <a:buChar char="•"/>
            </a:pPr>
            <a:endParaRPr lang="en-US" sz="1800" b="0" i="0" u="none" strike="noStrike" baseline="0" dirty="0">
              <a:latin typeface="HelveticaNeue-Light-Identity-H"/>
            </a:endParaRPr>
          </a:p>
          <a:p>
            <a:pPr marL="514350" indent="-285750" algn="l">
              <a:buFont typeface="Arial" panose="020B0604020202020204" pitchFamily="34" charset="0"/>
              <a:buChar char="•"/>
            </a:pPr>
            <a:r>
              <a:rPr lang="en-US" sz="1800" b="0" i="0" u="none" strike="noStrike" baseline="0" dirty="0">
                <a:latin typeface="HelveticaNeue-Light-Identity-H"/>
              </a:rPr>
              <a:t>Joint programming and integrated programming take place on a continuum </a:t>
            </a:r>
            <a:r>
              <a:rPr lang="es-ES" sz="1800" b="0" i="0" u="none" strike="noStrike" baseline="0" dirty="0" err="1">
                <a:latin typeface="HelveticaNeue-Light-Identity-H"/>
              </a:rPr>
              <a:t>of</a:t>
            </a:r>
            <a:r>
              <a:rPr lang="es-ES" sz="1800" b="0" i="0" u="none" strike="noStrike" baseline="0" dirty="0">
                <a:latin typeface="HelveticaNeue-Light-Identity-H"/>
              </a:rPr>
              <a:t> </a:t>
            </a:r>
            <a:r>
              <a:rPr lang="es-ES" sz="1800" b="0" i="0" u="none" strike="noStrike" baseline="0" dirty="0" err="1">
                <a:latin typeface="HelveticaNeue-Light-Identity-H"/>
              </a:rPr>
              <a:t>varied</a:t>
            </a:r>
            <a:r>
              <a:rPr lang="es-ES" sz="1800" b="0" i="0" u="none" strike="noStrike" baseline="0" dirty="0">
                <a:latin typeface="HelveticaNeue-Light-Identity-H"/>
              </a:rPr>
              <a:t> </a:t>
            </a:r>
            <a:r>
              <a:rPr lang="es-ES" sz="1800" b="0" i="0" u="none" strike="noStrike" baseline="0" dirty="0" err="1">
                <a:latin typeface="HelveticaNeue-Light-Identity-H"/>
              </a:rPr>
              <a:t>levels</a:t>
            </a:r>
            <a:r>
              <a:rPr lang="es-ES" sz="1800" b="0" i="0" u="none" strike="noStrike" baseline="0" dirty="0">
                <a:latin typeface="HelveticaNeue-Light-Identity-H"/>
              </a:rPr>
              <a:t> </a:t>
            </a:r>
            <a:r>
              <a:rPr lang="es-ES" sz="1800" b="0" i="0" u="none" strike="noStrike" baseline="0" dirty="0" err="1">
                <a:latin typeface="HelveticaNeue-Light-Identity-H"/>
              </a:rPr>
              <a:t>of</a:t>
            </a:r>
            <a:r>
              <a:rPr lang="es-ES" sz="1800" b="0" i="0" u="none" strike="noStrike" baseline="0" dirty="0">
                <a:latin typeface="HelveticaNeue-Light-Identity-H"/>
              </a:rPr>
              <a:t> </a:t>
            </a:r>
            <a:r>
              <a:rPr lang="es-ES" sz="1800" b="0" i="0" u="none" strike="noStrike" baseline="0" dirty="0" err="1">
                <a:latin typeface="HelveticaNeue-Light-Identity-H"/>
              </a:rPr>
              <a:t>integration</a:t>
            </a:r>
            <a:r>
              <a:rPr lang="es-ES" sz="1800" b="0" i="0" u="none" strike="noStrike" baseline="0" dirty="0">
                <a:latin typeface="HelveticaNeue-Light-Identity-H"/>
              </a:rPr>
              <a:t> </a:t>
            </a:r>
            <a:r>
              <a:rPr lang="es-ES" sz="1800" b="0" i="0" u="none" strike="noStrike" baseline="0" dirty="0" err="1">
                <a:latin typeface="HelveticaNeue-Light-Identity-H"/>
              </a:rPr>
              <a:t>for</a:t>
            </a:r>
            <a:r>
              <a:rPr lang="es-ES" sz="1800" b="0" i="0" u="none" strike="noStrike" baseline="0" dirty="0">
                <a:latin typeface="HelveticaNeue-Light-Identity-H"/>
              </a:rPr>
              <a:t> </a:t>
            </a:r>
            <a:r>
              <a:rPr lang="es-ES" sz="1800" b="0" i="0" u="none" strike="noStrike" baseline="0" dirty="0" err="1">
                <a:latin typeface="HelveticaNeue-Light-Identity-H"/>
              </a:rPr>
              <a:t>situation</a:t>
            </a:r>
            <a:r>
              <a:rPr lang="es-ES" sz="1800" b="0" i="0" u="none" strike="noStrike" baseline="0" dirty="0">
                <a:latin typeface="HelveticaNeue-Light-Identity-H"/>
              </a:rPr>
              <a:t> </a:t>
            </a:r>
            <a:r>
              <a:rPr lang="es-ES" sz="1800" b="0" i="0" u="none" strike="noStrike" baseline="0" dirty="0" err="1">
                <a:latin typeface="HelveticaNeue-Light-Identity-H"/>
              </a:rPr>
              <a:t>analysis</a:t>
            </a:r>
            <a:r>
              <a:rPr lang="es-ES" sz="1800" b="0" i="0" u="none" strike="noStrike" baseline="0" dirty="0">
                <a:latin typeface="HelveticaNeue-Light-Identity-H"/>
              </a:rPr>
              <a:t>, </a:t>
            </a:r>
            <a:r>
              <a:rPr lang="es-ES" sz="1800" b="0" i="0" u="none" strike="noStrike" baseline="0" dirty="0" err="1">
                <a:latin typeface="HelveticaNeue-Light-Identity-H"/>
              </a:rPr>
              <a:t>programme</a:t>
            </a:r>
            <a:r>
              <a:rPr lang="es-ES" sz="1800" b="0" i="0" u="none" strike="noStrike" baseline="0" dirty="0">
                <a:latin typeface="HelveticaNeue-Light-Identity-H"/>
              </a:rPr>
              <a:t> </a:t>
            </a:r>
            <a:r>
              <a:rPr lang="es-ES" sz="1800" b="0" i="0" u="none" strike="noStrike" baseline="0" dirty="0" err="1">
                <a:latin typeface="HelveticaNeue-Light-Identity-H"/>
              </a:rPr>
              <a:t>design</a:t>
            </a:r>
            <a:r>
              <a:rPr lang="es-ES" sz="1800" b="0" i="0" u="none" strike="noStrike" baseline="0" dirty="0">
                <a:latin typeface="HelveticaNeue-Light-Identity-H"/>
              </a:rPr>
              <a:t> and </a:t>
            </a:r>
            <a:r>
              <a:rPr lang="es-ES" sz="1800" b="0" i="0" u="none" strike="noStrike" baseline="0" dirty="0" err="1">
                <a:latin typeface="HelveticaNeue-Light-Identity-H"/>
              </a:rPr>
              <a:t>implementation</a:t>
            </a:r>
            <a:r>
              <a:rPr lang="es-ES" sz="1800" b="0" i="0" u="none" strike="noStrike" baseline="0" dirty="0">
                <a:latin typeface="HelveticaNeue-Light-Identity-H"/>
              </a:rPr>
              <a:t>.</a:t>
            </a:r>
            <a:endParaRPr lang="en-US" i="1" baseline="0" dirty="0"/>
          </a:p>
        </p:txBody>
      </p:sp>
      <p:sp>
        <p:nvSpPr>
          <p:cNvPr id="400" name="Google Shape;4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dirty="0"/>
              <a:t>This </a:t>
            </a:r>
            <a:r>
              <a:rPr lang="en-US" sz="1800" dirty="0">
                <a:effectLst/>
                <a:latin typeface="Segoe UI" panose="020B0502040204020203" pitchFamily="34" charset="0"/>
              </a:rPr>
              <a:t>slide is a summary of key actions that are included across all sectors. These are the minimum baseline and can be found in the introduction to the pillar.</a:t>
            </a:r>
            <a:endParaRPr lang="en-US" sz="1800" dirty="0">
              <a:effectLst/>
              <a:latin typeface="Arial" panose="020B0604020202020204" pitchFamily="34" charset="0"/>
            </a:endParaRPr>
          </a:p>
          <a:p>
            <a:pPr marL="514350" indent="-514350">
              <a:buFont typeface="+mj-lt"/>
              <a:buAutoNum type="arabicPeriod"/>
            </a:pPr>
            <a:endParaRPr lang="en-GB" dirty="0"/>
          </a:p>
        </p:txBody>
      </p:sp>
      <p:sp>
        <p:nvSpPr>
          <p:cNvPr id="4" name="Slide Number Placeholder 3"/>
          <p:cNvSpPr>
            <a:spLocks noGrp="1"/>
          </p:cNvSpPr>
          <p:nvPr>
            <p:ph type="sldNum" sz="quarter" idx="5"/>
          </p:nvPr>
        </p:nvSpPr>
        <p:spPr/>
        <p:txBody>
          <a:bodyPr/>
          <a:lstStyle/>
          <a:p>
            <a:fld id="{72F2A52D-D4AB-DB47-89AB-C9EF581345D4}" type="slidenum">
              <a:rPr lang="en-GB" smtClean="0"/>
              <a:t>7</a:t>
            </a:fld>
            <a:endParaRPr lang="en-GB"/>
          </a:p>
        </p:txBody>
      </p:sp>
    </p:spTree>
    <p:extLst>
      <p:ext uri="{BB962C8B-B14F-4D97-AF65-F5344CB8AC3E}">
        <p14:creationId xmlns:p14="http://schemas.microsoft.com/office/powerpoint/2010/main" val="276856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i="1" dirty="0"/>
              <a:t>[Below are the key points of each standard. Depending on your public, their specific area of interest, your programming priorities, your context or the time you have to facilitate, you may want select only one or two keys standard under each pillar. There is a separate, short set of slides for each Standard]</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t>READ OUT</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Standard 21: Food Security &amp; Child Protection</a:t>
            </a:r>
          </a:p>
          <a:p>
            <a:pPr marL="171450" lvl="0" indent="-171450" algn="l" rtl="0">
              <a:spcBef>
                <a:spcPts val="0"/>
              </a:spcBef>
              <a:spcAft>
                <a:spcPts val="0"/>
              </a:spcAft>
              <a:buFont typeface="Arial" panose="020B0604020202020204" pitchFamily="34" charset="0"/>
              <a:buChar char="•"/>
            </a:pPr>
            <a:r>
              <a:rPr lang="en-US" dirty="0"/>
              <a:t>Food insecurity increases child protection risks and the possibility of choosing negative coping strategies such as child marriage, child </a:t>
            </a:r>
            <a:r>
              <a:rPr lang="en-US" dirty="0" err="1"/>
              <a:t>labour</a:t>
            </a:r>
            <a:r>
              <a:rPr lang="en-US" dirty="0"/>
              <a:t> or even neglect. Specific actions can be integrated within each of the four food security pillars – availability, accessibility, stability and </a:t>
            </a:r>
            <a:r>
              <a:rPr lang="en-US" dirty="0" err="1"/>
              <a:t>utilisation</a:t>
            </a:r>
            <a:r>
              <a:rPr lang="en-US" dirty="0"/>
              <a:t> – to support children’s well-being and protection. </a:t>
            </a:r>
          </a:p>
          <a:p>
            <a:pPr marL="171450" lvl="0" indent="-171450" algn="l" rtl="0">
              <a:spcBef>
                <a:spcPts val="0"/>
              </a:spcBef>
              <a:spcAft>
                <a:spcPts val="0"/>
              </a:spcAft>
              <a:buFont typeface="Arial" panose="020B0604020202020204" pitchFamily="34" charset="0"/>
              <a:buChar char="•"/>
            </a:pPr>
            <a:r>
              <a:rPr lang="en-US" dirty="0"/>
              <a:t>This standard outlines a systematic, integrated approach between the food security and child protection sectors that is based on coordination and complementarity.</a:t>
            </a:r>
          </a:p>
          <a:p>
            <a:pPr marL="171450" lvl="0" indent="-171450" algn="l" rtl="0">
              <a:spcBef>
                <a:spcPts val="0"/>
              </a:spcBef>
              <a:spcAft>
                <a:spcPts val="0"/>
              </a:spcAft>
              <a:buFont typeface="Arial" panose="020B0604020202020204" pitchFamily="34" charset="0"/>
              <a:buChar char="•"/>
            </a:pPr>
            <a:r>
              <a:rPr lang="en-US" b="0" dirty="0"/>
              <a:t>Icon: Many linkages w/ </a:t>
            </a:r>
            <a:r>
              <a:rPr lang="en-US" b="1" dirty="0"/>
              <a:t>Safeguarding</a:t>
            </a:r>
            <a:r>
              <a:rPr lang="en-US" b="0" dirty="0"/>
              <a:t>: </a:t>
            </a:r>
            <a:r>
              <a:rPr lang="en-US" dirty="0"/>
              <a:t>safeguarding principles to all forms of assistance; training on safeguarding procedures, codes of conducts and protection from sexual exploitation and abuse (PSEA) policies; joint, child-friendly, accessible and confidential feedback and reporting mechanisms for child protection concerns as part of Accountability to Affected Populations (AAP).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the safeguarding icon</a:t>
            </a:r>
            <a:r>
              <a:rPr lang="en-US" i="1" dirty="0"/>
              <a:t>] </a:t>
            </a:r>
          </a:p>
          <a:p>
            <a:pPr marL="171450" lvl="0" indent="-171450" algn="l" rtl="0">
              <a:spcBef>
                <a:spcPts val="0"/>
              </a:spcBef>
              <a:spcAft>
                <a:spcPts val="0"/>
              </a:spcAft>
              <a:buFont typeface="Arial" panose="020B0604020202020204" pitchFamily="34" charset="0"/>
              <a:buChar char="•"/>
            </a:pPr>
            <a:r>
              <a:rPr lang="en-US" dirty="0"/>
              <a:t>Encourage CP actors to read over the in-depth Food Security guidance found in the Sphere standards. https://handbook.spherestandards.org/en/sphere/#ch007</a:t>
            </a:r>
            <a:endParaRPr lang="en-US" b="0" dirty="0"/>
          </a:p>
          <a:p>
            <a:pPr marL="0" lvl="0" indent="0" algn="l" rtl="0">
              <a:spcBef>
                <a:spcPts val="0"/>
              </a:spcBef>
              <a:spcAft>
                <a:spcPts val="0"/>
              </a:spcAft>
              <a:buNone/>
            </a:pPr>
            <a:endParaRPr dirty="0"/>
          </a:p>
          <a:p>
            <a:pPr marL="0" lvl="0" indent="0" algn="l" rtl="0">
              <a:spcBef>
                <a:spcPts val="0"/>
              </a:spcBef>
              <a:spcAft>
                <a:spcPts val="0"/>
              </a:spcAft>
              <a:buNone/>
            </a:pPr>
            <a:r>
              <a:rPr lang="en-US" b="1" dirty="0">
                <a:latin typeface="Arial"/>
                <a:ea typeface="Arial"/>
                <a:cs typeface="Arial"/>
                <a:sym typeface="Arial"/>
              </a:rPr>
              <a:t>Standard 22: Livelihoods &amp; </a:t>
            </a:r>
            <a:r>
              <a:rPr lang="en-US" b="1" dirty="0"/>
              <a:t>Child Protection</a:t>
            </a:r>
            <a:endParaRPr lang="en-US" b="1" dirty="0">
              <a:latin typeface="Arial"/>
              <a:ea typeface="Arial"/>
              <a:cs typeface="Arial"/>
              <a:sym typeface="Arial"/>
            </a:endParaRPr>
          </a:p>
          <a:p>
            <a:pPr marL="171450" lvl="0" indent="-171450" algn="l" rtl="0">
              <a:spcBef>
                <a:spcPts val="0"/>
              </a:spcBef>
              <a:spcAft>
                <a:spcPts val="0"/>
              </a:spcAft>
              <a:buFont typeface="Arial" panose="020B0604020202020204" pitchFamily="34" charset="0"/>
              <a:buChar char="•"/>
            </a:pPr>
            <a:r>
              <a:rPr lang="en-US" dirty="0"/>
              <a:t>‘livelihood’ = capabilities, assets, opportunities and activities to be able to make a living</a:t>
            </a:r>
          </a:p>
          <a:p>
            <a:pPr marL="171450" lvl="0" indent="-171450" algn="l" rtl="0">
              <a:spcBef>
                <a:spcPts val="0"/>
              </a:spcBef>
              <a:spcAft>
                <a:spcPts val="0"/>
              </a:spcAft>
              <a:buFont typeface="Arial" panose="020B0604020202020204" pitchFamily="34" charset="0"/>
              <a:buChar char="•"/>
            </a:pPr>
            <a:r>
              <a:rPr lang="en-US" dirty="0"/>
              <a:t>When a family’s capacity to provide adequate food, shelter, education and care is reduced, children can be at risk of all forms of child protection concerns. Economic recovery and livelihoods interventions can have then a significant protective impact on children:  the </a:t>
            </a:r>
            <a:r>
              <a:rPr lang="es-ES" sz="1800" b="0" i="0" u="none" strike="noStrike" baseline="0" dirty="0" err="1">
                <a:solidFill>
                  <a:srgbClr val="FFFFFF"/>
                </a:solidFill>
                <a:latin typeface="HelveticaNeue-Roman-Identity-H"/>
              </a:rPr>
              <a:t>likelihood</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that</a:t>
            </a:r>
            <a:r>
              <a:rPr lang="es-ES" sz="1800" b="0" i="0" u="none" strike="noStrike" baseline="0" dirty="0">
                <a:solidFill>
                  <a:srgbClr val="FFFFFF"/>
                </a:solidFill>
                <a:latin typeface="HelveticaNeue-Roman-Identity-H"/>
              </a:rPr>
              <a:t> </a:t>
            </a:r>
            <a:r>
              <a:rPr lang="en-US" sz="1800" b="0" i="0" u="none" strike="noStrike" baseline="0" dirty="0">
                <a:solidFill>
                  <a:srgbClr val="FFFFFF"/>
                </a:solidFill>
                <a:latin typeface="HelveticaNeue-Roman-Identity-H"/>
              </a:rPr>
              <a:t>the household will make choices that are harmful to children when trying to </a:t>
            </a:r>
            <a:r>
              <a:rPr lang="es-ES" sz="1800" b="0" i="0" u="none" strike="noStrike" baseline="0" dirty="0" err="1">
                <a:solidFill>
                  <a:srgbClr val="FFFFFF"/>
                </a:solidFill>
                <a:latin typeface="HelveticaNeue-Roman-Identity-H"/>
              </a:rPr>
              <a:t>meet</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their</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food</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needs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is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reduced</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when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incomes</a:t>
            </a:r>
            <a:r>
              <a:rPr lang="es-ES" sz="1800" b="0" i="0" u="none" strike="noStrike" baseline="0" dirty="0">
                <a:solidFill>
                  <a:srgbClr val="FFFFFF"/>
                </a:solidFill>
                <a:latin typeface="HelveticaNeue-Roman-Identity-H"/>
              </a:rPr>
              <a:t> are </a:t>
            </a:r>
            <a:r>
              <a:rPr lang="es-ES" sz="1800" b="0" i="0" u="none" strike="noStrike" baseline="0" dirty="0" err="1">
                <a:solidFill>
                  <a:srgbClr val="FFFFFF"/>
                </a:solidFill>
                <a:latin typeface="HelveticaNeue-Roman-Identity-H"/>
              </a:rPr>
              <a:t>stable</a:t>
            </a:r>
            <a:r>
              <a:rPr lang="es-ES" sz="1800" b="0" i="0" u="none" strike="noStrike" baseline="0" dirty="0">
                <a:solidFill>
                  <a:srgbClr val="FFFFFF"/>
                </a:solidFill>
                <a:latin typeface="HelveticaNeue-Roman-Identity-H"/>
              </a:rPr>
              <a:t>. </a:t>
            </a:r>
            <a:endParaRPr lang="en-US" dirty="0"/>
          </a:p>
          <a:p>
            <a:pPr marL="171450" lvl="0" indent="-171450" algn="l" rtl="0">
              <a:spcBef>
                <a:spcPts val="0"/>
              </a:spcBef>
              <a:spcAft>
                <a:spcPts val="0"/>
              </a:spcAft>
              <a:buFont typeface="Arial" panose="020B0604020202020204" pitchFamily="34" charset="0"/>
              <a:buChar char="•"/>
            </a:pPr>
            <a:r>
              <a:rPr lang="en-US" b="1" dirty="0"/>
              <a:t>Icon</a:t>
            </a:r>
            <a:r>
              <a:rPr lang="en-US" dirty="0"/>
              <a:t>: focus on targeting economic recovery and livelihoods interventions at caregivers and older </a:t>
            </a:r>
            <a:r>
              <a:rPr lang="en-US" dirty="0">
                <a:solidFill>
                  <a:schemeClr val="bg2"/>
                </a:solidFill>
                <a:hlinkClick r:id="rId3">
                  <a:extLst>
                    <a:ext uri="{A12FA001-AC4F-418D-AE19-62706E023703}">
                      <ahyp:hlinkClr xmlns:ahyp="http://schemas.microsoft.com/office/drawing/2018/hyperlinkcolor" val="tx"/>
                    </a:ext>
                  </a:extLst>
                </a:hlinkClick>
              </a:rPr>
              <a:t>children of working age</a:t>
            </a:r>
            <a:r>
              <a:rPr lang="en-US" dirty="0">
                <a:solidFill>
                  <a:schemeClr val="bg2"/>
                </a:solidFill>
              </a:rPr>
              <a:t>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the Adolescent icon</a:t>
            </a:r>
            <a:r>
              <a:rPr lang="en-US" i="1" dirty="0"/>
              <a:t>] . </a:t>
            </a:r>
            <a:r>
              <a:rPr lang="en-US" i="0" dirty="0"/>
              <a:t>We have to think about </a:t>
            </a:r>
            <a:r>
              <a:rPr lang="en-US" dirty="0"/>
              <a:t>the traditional stereotypes, obstacles related to gender or cultural norms around appropriate work for genders or groups (and their links with </a:t>
            </a:r>
            <a:r>
              <a:rPr lang="fr-FR" dirty="0" err="1"/>
              <a:t>economic</a:t>
            </a:r>
            <a:r>
              <a:rPr lang="fr-FR" dirty="0"/>
              <a:t> </a:t>
            </a:r>
            <a:r>
              <a:rPr lang="fr-FR" dirty="0" err="1"/>
              <a:t>dependence</a:t>
            </a:r>
            <a:r>
              <a:rPr lang="fr-FR" dirty="0"/>
              <a:t> on </a:t>
            </a:r>
            <a:r>
              <a:rPr lang="fr-FR" dirty="0" err="1"/>
              <a:t>others</a:t>
            </a:r>
            <a:r>
              <a:rPr lang="fr-FR" dirty="0"/>
              <a:t>, exclusion </a:t>
            </a:r>
            <a:r>
              <a:rPr lang="fr-FR" dirty="0" err="1"/>
              <a:t>from</a:t>
            </a:r>
            <a:r>
              <a:rPr lang="fr-FR" dirty="0"/>
              <a:t> </a:t>
            </a:r>
            <a:r>
              <a:rPr lang="fr-FR" dirty="0" err="1"/>
              <a:t>formal</a:t>
            </a:r>
            <a:r>
              <a:rPr lang="fr-FR" dirty="0"/>
              <a:t> jobs, </a:t>
            </a:r>
            <a:r>
              <a:rPr lang="fr-FR" dirty="0" err="1"/>
              <a:t>exploitative</a:t>
            </a:r>
            <a:r>
              <a:rPr lang="fr-FR" dirty="0"/>
              <a:t>, </a:t>
            </a:r>
            <a:r>
              <a:rPr lang="fr-FR" dirty="0" err="1"/>
              <a:t>informal</a:t>
            </a:r>
            <a:r>
              <a:rPr lang="fr-FR" dirty="0"/>
              <a:t> </a:t>
            </a:r>
            <a:r>
              <a:rPr lang="fr-FR" dirty="0" err="1"/>
              <a:t>work</a:t>
            </a:r>
            <a:r>
              <a:rPr lang="fr-FR" dirty="0"/>
              <a:t> </a:t>
            </a:r>
            <a:r>
              <a:rPr lang="fr-FR" dirty="0" err="1"/>
              <a:t>environments</a:t>
            </a:r>
            <a:r>
              <a:rPr lang="fr-FR" dirty="0"/>
              <a:t> &amp; abusive </a:t>
            </a:r>
            <a:r>
              <a:rPr lang="fr-FR" dirty="0" err="1"/>
              <a:t>relationships</a:t>
            </a:r>
            <a:r>
              <a:rPr lang="fr-FR" dirty="0"/>
              <a:t>…)</a:t>
            </a:r>
          </a:p>
          <a:p>
            <a:pPr marL="171450" lvl="0" indent="-171450" algn="l" rtl="0">
              <a:spcBef>
                <a:spcPts val="0"/>
              </a:spcBef>
              <a:spcAft>
                <a:spcPts val="0"/>
              </a:spcAft>
              <a:buFont typeface="Arial" panose="020B0604020202020204" pitchFamily="34" charset="0"/>
              <a:buChar char="•"/>
            </a:pPr>
            <a:r>
              <a:rPr lang="en-US" dirty="0"/>
              <a:t>Encourage CP actors to read over the in-depth Livelihoods guidance found in the MERS standards. https://handbook.spherestandards.org/en/mers/#ch001</a:t>
            </a:r>
            <a:endParaRPr lang="fr-FR" dirty="0">
              <a:solidFill>
                <a:schemeClr val="bg2"/>
              </a:solidFill>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Standard 23: Education &amp; </a:t>
            </a:r>
            <a:r>
              <a:rPr lang="en-US" b="1" dirty="0"/>
              <a:t>Child Protection</a:t>
            </a:r>
            <a:endParaRPr lang="en-US" b="1" dirty="0">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A lack of access to education has direct negative impacts on children’s well-being and development. Children who are out of school can face greater child protection risks. Child protection concerns can prevent children from accessing education or can decrease educational outcomes. Both education and child protection actors target children in and/or out of formal education/schools, so most activities are conducted jointly</a:t>
            </a:r>
          </a:p>
          <a:p>
            <a:pPr algn="l">
              <a:buFont typeface="Arial" panose="020B0604020202020204" pitchFamily="34" charset="0"/>
              <a:buChar char="•"/>
            </a:pPr>
            <a:r>
              <a:rPr lang="en-US" dirty="0"/>
              <a:t>This standard outlines how education and child protection actors can work together more systematically, based on complementarity, to support children’s well-being. </a:t>
            </a:r>
            <a:r>
              <a:rPr lang="es-ES" sz="1200" b="0" i="0" u="none" strike="noStrike" baseline="0" dirty="0" err="1">
                <a:solidFill>
                  <a:srgbClr val="FFFFFF"/>
                </a:solidFill>
                <a:latin typeface="HelveticaNeue-Roman-Identity-H"/>
              </a:rPr>
              <a:t>Appropriate</a:t>
            </a:r>
            <a:r>
              <a:rPr lang="es-ES" sz="12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approaches</a:t>
            </a:r>
            <a:r>
              <a:rPr lang="es-ES" sz="12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like</a:t>
            </a:r>
            <a:r>
              <a:rPr lang="es-ES" sz="12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participatory</a:t>
            </a:r>
            <a:r>
              <a:rPr lang="es-ES" sz="1800" b="0" i="0" u="none" strike="noStrike" baseline="0" dirty="0">
                <a:solidFill>
                  <a:srgbClr val="FFFFFF"/>
                </a:solidFill>
                <a:latin typeface="HelveticaNeue-Roman-Identity-H"/>
              </a:rPr>
              <a:t>, inclusive, positive discipline and </a:t>
            </a:r>
            <a:r>
              <a:rPr lang="es-ES" sz="1800" b="0" i="0" u="none" strike="noStrike" baseline="0" dirty="0" err="1">
                <a:solidFill>
                  <a:srgbClr val="FFFFFF"/>
                </a:solidFill>
                <a:latin typeface="HelveticaNeue-Roman-Identity-H"/>
              </a:rPr>
              <a:t>gender-sensitivity</a:t>
            </a:r>
            <a:r>
              <a:rPr lang="es-ES" sz="18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should</a:t>
            </a:r>
            <a:r>
              <a:rPr lang="es-ES" sz="12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align</a:t>
            </a:r>
            <a:r>
              <a:rPr lang="es-ES" sz="1200" b="0" i="0" u="none" strike="noStrike" baseline="0" dirty="0">
                <a:solidFill>
                  <a:srgbClr val="FFFFFF"/>
                </a:solidFill>
                <a:latin typeface="HelveticaNeue-Roman-Identity-H"/>
              </a:rPr>
              <a:t> </a:t>
            </a:r>
            <a:r>
              <a:rPr lang="en-US" sz="1200" b="0" i="0" u="none" strike="noStrike" baseline="0" dirty="0">
                <a:solidFill>
                  <a:srgbClr val="FFFFFF"/>
                </a:solidFill>
                <a:latin typeface="HelveticaNeue-Roman-Identity-H"/>
              </a:rPr>
              <a:t>with both child protection and education minimum standards and be </a:t>
            </a:r>
            <a:r>
              <a:rPr lang="es-ES" sz="1200" b="0" i="0" u="none" strike="noStrike" baseline="0" dirty="0" err="1">
                <a:solidFill>
                  <a:srgbClr val="FFFFFF"/>
                </a:solidFill>
                <a:latin typeface="HelveticaNeue-Roman-Identity-H"/>
              </a:rPr>
              <a:t>adapted</a:t>
            </a:r>
            <a:r>
              <a:rPr lang="es-ES" sz="1200" b="0" i="0" u="none" strike="noStrike" baseline="0" dirty="0">
                <a:solidFill>
                  <a:srgbClr val="FFFFFF"/>
                </a:solidFill>
                <a:latin typeface="HelveticaNeue-Roman-Identity-H"/>
              </a:rPr>
              <a:t> </a:t>
            </a:r>
            <a:r>
              <a:rPr lang="es-ES" sz="1200" b="0" i="0" u="none" strike="noStrike" baseline="0" dirty="0" err="1">
                <a:solidFill>
                  <a:srgbClr val="FFFFFF"/>
                </a:solidFill>
                <a:latin typeface="HelveticaNeue-Roman-Identity-H"/>
              </a:rPr>
              <a:t>in-country</a:t>
            </a:r>
            <a:r>
              <a:rPr lang="es-ES" sz="1200" b="0" i="0" u="none" strike="noStrike" baseline="0" dirty="0">
                <a:solidFill>
                  <a:srgbClr val="FFFFFF"/>
                </a:solidFill>
                <a:latin typeface="HelveticaNeue-Roman-Identity-H"/>
              </a:rPr>
              <a:t>.</a:t>
            </a:r>
            <a:endParaRPr lang="en-US" sz="1200" b="0" i="0" u="none" strike="noStrike" baseline="0" dirty="0">
              <a:solidFill>
                <a:schemeClr val="dk1"/>
              </a:solidFill>
              <a:latin typeface="Calibri"/>
            </a:endParaRPr>
          </a:p>
          <a:p>
            <a:pPr algn="l">
              <a:buFont typeface="Arial" panose="020B0604020202020204" pitchFamily="34" charset="0"/>
              <a:buChar char="•"/>
            </a:pPr>
            <a:r>
              <a:rPr lang="en-US" sz="1800" b="0" i="0" u="none" strike="noStrike" baseline="0" dirty="0">
                <a:solidFill>
                  <a:srgbClr val="FFFFFF"/>
                </a:solidFill>
                <a:latin typeface="HelveticaNeue-Roman-Identity-H"/>
              </a:rPr>
              <a:t>Learning centers should aim at meeting ‘Safety criteria’, that are determined in-country and could </a:t>
            </a:r>
            <a:r>
              <a:rPr lang="es-ES" sz="1800" b="0" i="0" u="none" strike="noStrike" baseline="0" dirty="0" err="1">
                <a:solidFill>
                  <a:srgbClr val="FFFFFF"/>
                </a:solidFill>
                <a:latin typeface="HelveticaNeue-Roman-Identity-H"/>
              </a:rPr>
              <a:t>include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safe</a:t>
            </a:r>
            <a:r>
              <a:rPr lang="es-ES" sz="1800" b="0" i="0" u="none" strike="noStrike" baseline="0" dirty="0">
                <a:solidFill>
                  <a:srgbClr val="FFFFFF"/>
                </a:solidFill>
                <a:latin typeface="HelveticaNeue-Roman-Identity-H"/>
              </a:rPr>
              <a:t> and </a:t>
            </a:r>
            <a:r>
              <a:rPr lang="es-ES" sz="1800" b="0" i="0" u="none" strike="noStrike" baseline="0" dirty="0" err="1">
                <a:solidFill>
                  <a:srgbClr val="FFFFFF"/>
                </a:solidFill>
                <a:latin typeface="HelveticaNeue-Roman-Identity-H"/>
              </a:rPr>
              <a:t>secure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infrastructure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location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cleared</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of</a:t>
            </a:r>
            <a:r>
              <a:rPr lang="es-ES" sz="1800" b="0" i="0" u="none" strike="noStrike" baseline="0" dirty="0">
                <a:solidFill>
                  <a:srgbClr val="FFFFFF"/>
                </a:solidFill>
                <a:latin typeface="HelveticaNeue-Roman-Identity-H"/>
              </a:rPr>
              <a:t> explosive </a:t>
            </a:r>
            <a:r>
              <a:rPr lang="es-ES" sz="1800" b="0" i="0" u="none" strike="noStrike" baseline="0" dirty="0" err="1">
                <a:solidFill>
                  <a:srgbClr val="FFFFFF"/>
                </a:solidFill>
                <a:latin typeface="HelveticaNeue-Roman-Identity-H"/>
              </a:rPr>
              <a:t>ordnance</a:t>
            </a:r>
            <a:r>
              <a:rPr lang="es-ES" sz="1800" b="0" i="0" u="none" strike="noStrike" baseline="0" dirty="0">
                <a:solidFill>
                  <a:srgbClr val="FFFFFF"/>
                </a:solidFill>
                <a:latin typeface="HelveticaNeue-Roman-Identity-H"/>
              </a:rPr>
              <a:t> (EO), </a:t>
            </a:r>
            <a:r>
              <a:rPr lang="es-ES" sz="1800" b="0" i="0" u="none" strike="noStrike" baseline="0" dirty="0" err="1">
                <a:solidFill>
                  <a:srgbClr val="FFFFFF"/>
                </a:solidFill>
                <a:latin typeface="HelveticaNeue-Roman-Identity-H"/>
              </a:rPr>
              <a:t>appropriate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facilities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sufficient</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space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accessibility</a:t>
            </a:r>
            <a:r>
              <a:rPr lang="es-ES" sz="1800" b="0" i="0" u="none" strike="noStrike" baseline="0" dirty="0">
                <a:solidFill>
                  <a:srgbClr val="FFFFFF"/>
                </a:solidFill>
                <a:latin typeface="HelveticaNeue-Roman-Identity-H"/>
              </a:rPr>
              <a:t> </a:t>
            </a:r>
            <a:r>
              <a:rPr lang="en-US" sz="1800" b="0" i="0" u="none" strike="noStrike" baseline="0" dirty="0">
                <a:solidFill>
                  <a:srgbClr val="FFFFFF"/>
                </a:solidFill>
                <a:latin typeface="HelveticaNeue-Roman-Identity-H"/>
              </a:rPr>
              <a:t>(both in and around the learning </a:t>
            </a:r>
            <a:r>
              <a:rPr lang="es-ES" sz="1800" b="0" i="0" u="none" strike="noStrike" baseline="0" dirty="0">
                <a:solidFill>
                  <a:srgbClr val="FFFFFF"/>
                </a:solidFill>
                <a:latin typeface="HelveticaNeue-Roman-Identity-H"/>
              </a:rPr>
              <a:t>centre), and inclusive </a:t>
            </a:r>
            <a:r>
              <a:rPr lang="es-ES" sz="1800" b="0" i="0" u="none" strike="noStrike" baseline="0" dirty="0" err="1">
                <a:solidFill>
                  <a:srgbClr val="FFFFFF"/>
                </a:solidFill>
                <a:latin typeface="HelveticaNeue-Roman-Identity-H"/>
              </a:rPr>
              <a:t>environments</a:t>
            </a:r>
            <a:r>
              <a:rPr lang="es-ES" sz="1800" b="0" i="0" u="none" strike="noStrike" baseline="0" dirty="0">
                <a:solidFill>
                  <a:srgbClr val="FFFFFF"/>
                </a:solidFill>
                <a:latin typeface="HelveticaNeue-Roman-Identity-H"/>
              </a:rPr>
              <a:t> (in </a:t>
            </a:r>
            <a:r>
              <a:rPr lang="en-US" sz="1800" b="0" i="0" u="none" strike="noStrike" baseline="0" dirty="0">
                <a:solidFill>
                  <a:srgbClr val="FFFFFF"/>
                </a:solidFill>
                <a:latin typeface="HelveticaNeue-Roman-Identity-H"/>
              </a:rPr>
              <a:t>terms of location, gender, language, </a:t>
            </a:r>
            <a:r>
              <a:rPr lang="es-ES" sz="1800" b="0" i="0" u="none" strike="noStrike" baseline="0" dirty="0" err="1">
                <a:solidFill>
                  <a:srgbClr val="FFFFFF"/>
                </a:solidFill>
                <a:latin typeface="HelveticaNeue-Roman-Identity-H"/>
              </a:rPr>
              <a:t>race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religion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learning</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environment</a:t>
            </a:r>
            <a:r>
              <a:rPr lang="es-ES" sz="1800" b="0" i="0" u="none" strike="noStrike" baseline="0" dirty="0">
                <a:solidFill>
                  <a:srgbClr val="FFFFFF"/>
                </a:solidFill>
                <a:latin typeface="HelveticaNeue-Roman-Identity-H"/>
              </a:rPr>
              <a:t>).</a:t>
            </a:r>
          </a:p>
          <a:p>
            <a:pPr algn="l">
              <a:buFont typeface="Arial" panose="020B0604020202020204" pitchFamily="34" charset="0"/>
              <a:buChar char="•"/>
            </a:pPr>
            <a:r>
              <a:rPr lang="en-US" dirty="0"/>
              <a:t>For in-depth education guidance, refer to the </a:t>
            </a:r>
            <a:r>
              <a:rPr lang="en-US" dirty="0">
                <a:hlinkClick r:id="rId4"/>
              </a:rPr>
              <a:t>INEE Minimum Standards</a:t>
            </a:r>
            <a:r>
              <a:rPr lang="en-US" dirty="0"/>
              <a:t>.</a:t>
            </a:r>
          </a:p>
          <a:p>
            <a:pPr algn="l">
              <a:buFont typeface="Arial" panose="020B0604020202020204" pitchFamily="34" charset="0"/>
              <a:buChar char="•"/>
            </a:pPr>
            <a:r>
              <a:rPr lang="en-US" dirty="0"/>
              <a:t>All key actions in this standard apply to both sectors’ actors.</a:t>
            </a:r>
            <a:endParaRPr lang="en-US" b="1" dirty="0">
              <a:latin typeface="Arial"/>
              <a:cs typeface="Arial"/>
              <a:sym typeface="Arial"/>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i="1" dirty="0"/>
              <a:t>[Facilitators – if you have a few minutes, try to inject some fun into the session! It helps the participants feel more comfortable with the handbook itself. You may not have time for all of the activities suggested into this presentation]</a:t>
            </a:r>
            <a:endParaRPr lang="en-US" dirty="0"/>
          </a:p>
          <a:p>
            <a:pPr marL="0" lvl="0" indent="0" algn="l" rtl="0">
              <a:spcBef>
                <a:spcPts val="0"/>
              </a:spcBef>
              <a:spcAft>
                <a:spcPts val="0"/>
              </a:spcAft>
              <a:buFont typeface="Arial" panose="020B0604020202020204" pitchFamily="34" charset="0"/>
              <a:buNone/>
            </a:pPr>
            <a:r>
              <a:rPr lang="en-US" b="1" dirty="0">
                <a:latin typeface="Arial"/>
                <a:ea typeface="Arial"/>
                <a:cs typeface="Arial"/>
                <a:sym typeface="Arial"/>
              </a:rPr>
              <a:t>Discussion Prompt: </a:t>
            </a:r>
            <a:r>
              <a:rPr lang="en-US" dirty="0">
                <a:sym typeface="Wingdings" panose="05000000000000000000" pitchFamily="2" charset="2"/>
              </a:rPr>
              <a:t> </a:t>
            </a:r>
            <a:r>
              <a:rPr lang="en-US" dirty="0"/>
              <a:t>Discuss the linkages between Education &amp; Prevention / Safeguarding/Adolescence/Refugee &amp; Infectious Disease Outbreaks contexts, by seeking the </a:t>
            </a:r>
            <a:r>
              <a:rPr lang="en-US" b="1" dirty="0"/>
              <a:t>icons</a:t>
            </a:r>
            <a:r>
              <a:rPr lang="en-US" dirty="0"/>
              <a:t> in St 23 in the handbook</a:t>
            </a:r>
          </a:p>
        </p:txBody>
      </p:sp>
      <p:sp>
        <p:nvSpPr>
          <p:cNvPr id="319" name="Google Shape;3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i="1" dirty="0"/>
              <a:t>READ OUT</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i="1" dirty="0"/>
              <a:t>[Below, key points from each standard. Depending on your public, their specific area of interest, your programming priorities, your context or the time you have to facilitate, you may want select only one or two keys standard under each pillar]</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Standard 24: Health </a:t>
            </a:r>
            <a:r>
              <a:rPr lang="en-US" b="1" dirty="0"/>
              <a:t>&amp; Child Protection</a:t>
            </a:r>
          </a:p>
          <a:p>
            <a:pPr marL="171450" lvl="0" indent="-171450" algn="l" rtl="0">
              <a:spcBef>
                <a:spcPts val="0"/>
              </a:spcBef>
              <a:spcAft>
                <a:spcPts val="0"/>
              </a:spcAft>
              <a:buFont typeface="Arial" panose="020B0604020202020204" pitchFamily="34" charset="0"/>
              <a:buChar char="•"/>
            </a:pPr>
            <a:r>
              <a:rPr lang="en-US" dirty="0"/>
              <a:t>Supporting children’s health increases their protective factors, while supporting children’s protection can, and should, improve their physical health and well-being. </a:t>
            </a:r>
            <a:r>
              <a:rPr lang="en-US" sz="1200" b="0" i="0" u="none" strike="noStrike" cap="none" dirty="0">
                <a:solidFill>
                  <a:schemeClr val="dk1"/>
                </a:solidFill>
                <a:latin typeface="Calibri"/>
                <a:ea typeface="Arial"/>
                <a:cs typeface="Calibri"/>
                <a:sym typeface="Arial"/>
              </a:rPr>
              <a:t>An integrated approach to </a:t>
            </a:r>
            <a:r>
              <a:rPr lang="fr-FR" dirty="0" err="1"/>
              <a:t>health</a:t>
            </a:r>
            <a:r>
              <a:rPr lang="fr-FR" dirty="0"/>
              <a:t> and </a:t>
            </a:r>
            <a:r>
              <a:rPr lang="fr-FR" dirty="0" err="1"/>
              <a:t>child</a:t>
            </a:r>
            <a:r>
              <a:rPr lang="fr-FR" dirty="0"/>
              <a:t> protection </a:t>
            </a:r>
            <a:r>
              <a:rPr lang="fr-FR" dirty="0" err="1"/>
              <a:t>should</a:t>
            </a:r>
            <a:r>
              <a:rPr lang="fr-FR" dirty="0"/>
              <a:t> </a:t>
            </a:r>
            <a:r>
              <a:rPr lang="fr-FR" dirty="0" err="1"/>
              <a:t>be</a:t>
            </a:r>
            <a:r>
              <a:rPr lang="fr-FR" dirty="0"/>
              <a:t> : </a:t>
            </a:r>
            <a:r>
              <a:rPr lang="en-US" dirty="0"/>
              <a:t>Safe; Protective; Inclusive; Systematic; Complementary; Valid for all sectors; and Participatory</a:t>
            </a:r>
          </a:p>
          <a:p>
            <a:pPr marL="171450" lvl="0" indent="-171450" algn="l" rtl="0">
              <a:spcBef>
                <a:spcPts val="0"/>
              </a:spcBef>
              <a:spcAft>
                <a:spcPts val="0"/>
              </a:spcAft>
              <a:buFont typeface="Arial" panose="020B0604020202020204" pitchFamily="34" charset="0"/>
              <a:buChar char="•"/>
            </a:pPr>
            <a:r>
              <a:rPr lang="en-US" sz="1800" b="0" i="0" u="none" strike="noStrike" baseline="0" dirty="0">
                <a:solidFill>
                  <a:srgbClr val="FFFFFF"/>
                </a:solidFill>
                <a:latin typeface="HelveticaNeue-Roman-Identity-H"/>
              </a:rPr>
              <a:t>H</a:t>
            </a:r>
            <a:r>
              <a:rPr lang="es-ES" sz="1800" b="0" i="0" u="none" strike="noStrike" baseline="0" dirty="0" err="1">
                <a:solidFill>
                  <a:srgbClr val="FFFFFF"/>
                </a:solidFill>
                <a:latin typeface="HelveticaNeue-Roman-Identity-H"/>
              </a:rPr>
              <a:t>ealthcare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workers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should</a:t>
            </a:r>
            <a:r>
              <a:rPr lang="es-ES" sz="1800" b="0" i="0" u="none" strike="noStrike" baseline="0" dirty="0">
                <a:solidFill>
                  <a:srgbClr val="FFFFFF"/>
                </a:solidFill>
                <a:latin typeface="HelveticaNeue-Roman-Identity-H"/>
              </a:rPr>
              <a:t> be </a:t>
            </a:r>
            <a:r>
              <a:rPr lang="es-ES" sz="1800" b="0" i="0" u="none" strike="noStrike" baseline="0" dirty="0" err="1">
                <a:solidFill>
                  <a:srgbClr val="FFFFFF"/>
                </a:solidFill>
                <a:latin typeface="HelveticaNeue-Roman-Identity-H"/>
              </a:rPr>
              <a:t>trained</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on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identification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of</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children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affected</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by</a:t>
            </a:r>
            <a:r>
              <a:rPr lang="es-ES" sz="1800" b="0" i="0" u="none" strike="noStrike" baseline="0" dirty="0">
                <a:solidFill>
                  <a:srgbClr val="FFFFFF"/>
                </a:solidFill>
                <a:latin typeface="HelveticaNeue-Roman-Identity-H"/>
              </a:rPr>
              <a:t> abuse, </a:t>
            </a:r>
            <a:r>
              <a:rPr lang="es-ES" sz="1800" b="0" i="0" u="none" strike="noStrike" baseline="0" dirty="0" err="1">
                <a:solidFill>
                  <a:srgbClr val="FFFFFF"/>
                </a:solidFill>
                <a:latin typeface="HelveticaNeue-Roman-Identity-H"/>
              </a:rPr>
              <a:t>neglect</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exploitation</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or</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violence</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including</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physical</a:t>
            </a:r>
            <a:r>
              <a:rPr lang="es-ES" sz="1800" b="0" i="0" u="none" strike="noStrike" baseline="0" dirty="0">
                <a:solidFill>
                  <a:srgbClr val="FFFFFF"/>
                </a:solidFill>
                <a:latin typeface="HelveticaNeue-Roman-Identity-H"/>
              </a:rPr>
              <a:t>, </a:t>
            </a:r>
            <a:r>
              <a:rPr lang="en-US" sz="1800" b="0" i="0" u="none" strike="noStrike" baseline="0" dirty="0">
                <a:solidFill>
                  <a:srgbClr val="FFFFFF"/>
                </a:solidFill>
                <a:latin typeface="HelveticaNeue-Roman-Identity-H"/>
              </a:rPr>
              <a:t>psychological and emotional signs </a:t>
            </a:r>
            <a:r>
              <a:rPr lang="fr-FR" sz="1800" b="0" i="0" u="none" strike="noStrike" baseline="0" dirty="0">
                <a:solidFill>
                  <a:srgbClr val="FFFFFF"/>
                </a:solidFill>
                <a:latin typeface="HelveticaNeue-Roman-Identity-H"/>
              </a:rPr>
              <a:t>of </a:t>
            </a:r>
            <a:r>
              <a:rPr lang="fr-FR" sz="1800" b="0" i="0" u="none" strike="noStrike" baseline="0" dirty="0" err="1">
                <a:solidFill>
                  <a:srgbClr val="FFFFFF"/>
                </a:solidFill>
                <a:latin typeface="HelveticaNeue-Roman-Identity-H"/>
              </a:rPr>
              <a:t>them</a:t>
            </a:r>
            <a:r>
              <a:rPr lang="fr-FR" sz="1800" b="0" i="0" u="none" strike="noStrike" baseline="0" dirty="0">
                <a:solidFill>
                  <a:srgbClr val="FFFFFF"/>
                </a:solidFill>
                <a:latin typeface="HelveticaNeue-Roman-Identity-H"/>
              </a:rPr>
              <a:t>).</a:t>
            </a:r>
          </a:p>
          <a:p>
            <a:pPr marL="171450" lvl="0" indent="-171450" algn="l" rtl="0">
              <a:spcBef>
                <a:spcPts val="0"/>
              </a:spcBef>
              <a:spcAft>
                <a:spcPts val="0"/>
              </a:spcAft>
              <a:buFont typeface="Arial" panose="020B0604020202020204" pitchFamily="34" charset="0"/>
              <a:buChar char="•"/>
            </a:pPr>
            <a:r>
              <a:rPr lang="fr-FR" sz="1800" b="0" i="0" u="none" strike="noStrike" baseline="0" dirty="0">
                <a:solidFill>
                  <a:srgbClr val="FFFFFF"/>
                </a:solidFill>
                <a:latin typeface="HelveticaNeue-Roman-Identity-H"/>
              </a:rPr>
              <a:t>It </a:t>
            </a:r>
            <a:r>
              <a:rPr lang="fr-FR" sz="1800" b="0" i="0" u="none" strike="noStrike" baseline="0" dirty="0" err="1">
                <a:solidFill>
                  <a:srgbClr val="FFFFFF"/>
                </a:solidFill>
                <a:latin typeface="HelveticaNeue-Roman-Identity-H"/>
              </a:rPr>
              <a:t>is</a:t>
            </a:r>
            <a:r>
              <a:rPr lang="fr-FR" sz="1800" b="0" i="0" u="none" strike="noStrike" baseline="0" dirty="0">
                <a:solidFill>
                  <a:srgbClr val="FFFFFF"/>
                </a:solidFill>
                <a:latin typeface="HelveticaNeue-Roman-Identity-H"/>
              </a:rPr>
              <a:t> important to i</a:t>
            </a:r>
            <a:r>
              <a:rPr lang="en-US" sz="1800" b="0" i="0" u="none" strike="noStrike" baseline="0" dirty="0" err="1">
                <a:latin typeface="HelveticaNeue-Light-Identity-H"/>
              </a:rPr>
              <a:t>mplement</a:t>
            </a:r>
            <a:r>
              <a:rPr lang="en-US" sz="1800" b="0" i="0" u="none" strike="noStrike" baseline="0" dirty="0">
                <a:latin typeface="HelveticaNeue-Light-Identity-H"/>
              </a:rPr>
              <a:t> accessible, trauma-sensitive and child-friendly procedures, services and communication when admitting, treating and discharging children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dirty="0"/>
              <a:t>Icons: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t>An integrated approach to health and child protection should include a </a:t>
            </a:r>
            <a:r>
              <a:rPr lang="fr-FR" dirty="0"/>
              <a:t>coordination </a:t>
            </a:r>
            <a:r>
              <a:rPr lang="fr-FR" dirty="0" err="1"/>
              <a:t>systems</a:t>
            </a:r>
            <a:r>
              <a:rPr lang="fr-FR" dirty="0"/>
              <a:t> to </a:t>
            </a:r>
            <a:r>
              <a:rPr lang="fr-FR" dirty="0" err="1"/>
              <a:t>allow</a:t>
            </a:r>
            <a:r>
              <a:rPr lang="fr-FR" dirty="0"/>
              <a:t> </a:t>
            </a:r>
            <a:r>
              <a:rPr lang="en-US" dirty="0"/>
              <a:t>referral mechanisms, safe and confidential protocols and information sharing between the two sectors </a:t>
            </a: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the </a:t>
            </a:r>
            <a:r>
              <a:rPr lang="en-US" b="1" i="1" dirty="0">
                <a:latin typeface="Arial"/>
                <a:ea typeface="Arial"/>
                <a:cs typeface="Arial"/>
                <a:sym typeface="Arial"/>
              </a:rPr>
              <a:t>case management</a:t>
            </a:r>
            <a:r>
              <a:rPr lang="en-US" i="1" dirty="0">
                <a:latin typeface="Arial"/>
                <a:ea typeface="Arial"/>
                <a:cs typeface="Arial"/>
                <a:sym typeface="Arial"/>
              </a:rPr>
              <a:t> icon</a:t>
            </a:r>
            <a:r>
              <a:rPr lang="en-US" i="1" dirty="0"/>
              <a:t>]</a:t>
            </a:r>
            <a:endParaRPr lang="fr-FR" dirty="0"/>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dirty="0"/>
              <a:t>Many linkages with </a:t>
            </a:r>
            <a:r>
              <a:rPr lang="en-US" b="1" dirty="0"/>
              <a:t>prevention</a:t>
            </a:r>
            <a:r>
              <a:rPr lang="en-US" b="0" dirty="0"/>
              <a:t>, by including </a:t>
            </a:r>
            <a:r>
              <a:rPr lang="en-US" dirty="0"/>
              <a:t>concerns, principles and approaches so actors can correctly prevent, identify, and/or mitigate child protection cases, and avoid family separation during </a:t>
            </a:r>
            <a:r>
              <a:rPr lang="fr-FR" dirty="0" err="1"/>
              <a:t>referrals</a:t>
            </a:r>
            <a:r>
              <a:rPr lang="fr-FR" dirty="0"/>
              <a:t> and admissions.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fr-FR" dirty="0"/>
              <a:t>This standard </a:t>
            </a:r>
            <a:r>
              <a:rPr lang="fr-FR" dirty="0" err="1"/>
              <a:t>is</a:t>
            </a:r>
            <a:r>
              <a:rPr lang="fr-FR" dirty="0"/>
              <a:t> </a:t>
            </a:r>
            <a:r>
              <a:rPr lang="fr-FR" dirty="0" err="1"/>
              <a:t>also</a:t>
            </a:r>
            <a:r>
              <a:rPr lang="fr-FR" dirty="0"/>
              <a:t> </a:t>
            </a:r>
            <a:r>
              <a:rPr lang="fr-FR" dirty="0" err="1"/>
              <a:t>especially</a:t>
            </a:r>
            <a:r>
              <a:rPr lang="fr-FR" dirty="0"/>
              <a:t> relevant </a:t>
            </a:r>
            <a:r>
              <a:rPr lang="fr-FR" b="0" dirty="0"/>
              <a:t>in</a:t>
            </a:r>
            <a:r>
              <a:rPr lang="fr-FR" b="1" dirty="0"/>
              <a:t> </a:t>
            </a:r>
            <a:r>
              <a:rPr lang="fr-FR" b="1" dirty="0" err="1"/>
              <a:t>Infectious</a:t>
            </a:r>
            <a:r>
              <a:rPr lang="fr-FR" b="1" dirty="0"/>
              <a:t> </a:t>
            </a:r>
            <a:r>
              <a:rPr lang="fr-FR" b="1" dirty="0" err="1"/>
              <a:t>Disease</a:t>
            </a:r>
            <a:r>
              <a:rPr lang="fr-FR" b="1" dirty="0"/>
              <a:t> </a:t>
            </a:r>
            <a:r>
              <a:rPr lang="fr-FR" b="1" dirty="0" err="1"/>
              <a:t>Outbreaks</a:t>
            </a:r>
            <a:r>
              <a:rPr lang="fr-FR" dirty="0"/>
              <a:t>!</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t>Encourage CP actors to read over the in-depth Health guidance found in the Sphere standards: </a:t>
            </a:r>
            <a:r>
              <a:rPr lang="en-US" dirty="0" err="1"/>
              <a:t>HSPapp</a:t>
            </a:r>
            <a:r>
              <a:rPr lang="en-US" dirty="0"/>
              <a:t> or https://handbook.spherestandards.org/en/sphere/#ch009</a:t>
            </a:r>
            <a:endParaRPr lang="en-US" b="0" dirty="0"/>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en-US" b="1"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Standard 25: Nutrition </a:t>
            </a:r>
            <a:r>
              <a:rPr lang="en-US" b="1" dirty="0"/>
              <a:t>&amp; Child Protection</a:t>
            </a:r>
          </a:p>
          <a:p>
            <a:pPr marL="171450" lvl="0" indent="-171450" algn="l" rtl="0">
              <a:spcBef>
                <a:spcPts val="0"/>
              </a:spcBef>
              <a:spcAft>
                <a:spcPts val="0"/>
              </a:spcAft>
              <a:buFont typeface="Arial" panose="020B0604020202020204" pitchFamily="34" charset="0"/>
              <a:buChar char="•"/>
            </a:pPr>
            <a:r>
              <a:rPr lang="en-US" dirty="0"/>
              <a:t>Nutritional imbalances often worsen in times of crisis when caregivers struggle to provide food, income and health care for their families. </a:t>
            </a:r>
            <a:r>
              <a:rPr lang="en-US" dirty="0">
                <a:hlinkClick r:id="rId3"/>
              </a:rPr>
              <a:t>Family separation</a:t>
            </a:r>
            <a:r>
              <a:rPr lang="en-US" dirty="0"/>
              <a:t> may become more likely. Children or caregivers may leave to find paid work, including hazardous </a:t>
            </a:r>
            <a:r>
              <a:rPr lang="en-US" dirty="0" err="1"/>
              <a:t>labour</a:t>
            </a:r>
            <a:r>
              <a:rPr lang="en-US" dirty="0"/>
              <a:t>, may drop out of school and lose peer support. Families may place their children in residential care so that their children can access food.</a:t>
            </a:r>
          </a:p>
          <a:p>
            <a:pPr marL="171450" lvl="0" indent="-171450" algn="l" rtl="0">
              <a:spcBef>
                <a:spcPts val="0"/>
              </a:spcBef>
              <a:spcAft>
                <a:spcPts val="0"/>
              </a:spcAft>
              <a:buFont typeface="Arial" panose="020B0604020202020204" pitchFamily="34" charset="0"/>
              <a:buChar char="•"/>
            </a:pPr>
            <a:r>
              <a:rPr lang="en-US" dirty="0">
                <a:effectLst/>
                <a:latin typeface="Arial" panose="020B0604020202020204" pitchFamily="34" charset="0"/>
              </a:rPr>
              <a:t>Nutrition and CP target similar groups that are especially vulnerable: Child-headed households; Children without parental care or separated from their families; Pregnant and lactating mothers under the age of 18 year; s Children with disabilities; Children showing signs of physical, sexual abuse; Children showing signs of mental distress; Children under the care of a parent/guardian experiencing mental distress; Children under the care of a parent/guardian unable to care for them </a:t>
            </a:r>
            <a:r>
              <a:rPr lang="en-US" dirty="0" err="1">
                <a:effectLst/>
                <a:latin typeface="Arial" panose="020B0604020202020204" pitchFamily="34" charset="0"/>
              </a:rPr>
              <a:t>etc</a:t>
            </a:r>
            <a:r>
              <a:rPr lang="en-US" dirty="0">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i="1" dirty="0"/>
              <a:t>[</a:t>
            </a:r>
            <a:r>
              <a:rPr lang="en-US" i="1" dirty="0">
                <a:latin typeface="Arial"/>
                <a:ea typeface="Arial"/>
                <a:cs typeface="Arial"/>
                <a:sym typeface="Wingdings" panose="05000000000000000000" pitchFamily="2" charset="2"/>
              </a:rPr>
              <a:t></a:t>
            </a:r>
            <a:r>
              <a:rPr lang="en-US" i="1" dirty="0">
                <a:latin typeface="Arial"/>
                <a:ea typeface="Arial"/>
                <a:cs typeface="Arial"/>
                <a:sym typeface="Arial"/>
              </a:rPr>
              <a:t> the </a:t>
            </a:r>
            <a:r>
              <a:rPr lang="en-US" b="1" i="1" dirty="0">
                <a:latin typeface="Arial"/>
                <a:ea typeface="Arial"/>
                <a:cs typeface="Arial"/>
                <a:sym typeface="Arial"/>
              </a:rPr>
              <a:t>Adolescent / Infant </a:t>
            </a:r>
            <a:r>
              <a:rPr lang="en-US" i="1" dirty="0">
                <a:latin typeface="Arial"/>
                <a:ea typeface="Arial"/>
                <a:cs typeface="Arial"/>
                <a:sym typeface="Arial"/>
              </a:rPr>
              <a:t>icon</a:t>
            </a:r>
            <a:r>
              <a:rPr lang="en-US" i="1" dirty="0"/>
              <a:t>] </a:t>
            </a:r>
            <a:r>
              <a:rPr lang="en-US" i="0" dirty="0"/>
              <a:t>show linkage in programming, </a:t>
            </a:r>
            <a:r>
              <a:rPr lang="en-US" i="0" dirty="0" err="1"/>
              <a:t>i.e</a:t>
            </a:r>
            <a:r>
              <a:rPr lang="en-US" i="0" dirty="0"/>
              <a:t>: </a:t>
            </a:r>
            <a:r>
              <a:rPr lang="en-US" dirty="0"/>
              <a:t>infant and young child feeding (IYCF) support; breastfeeding classes and peer support groups for pregnant </a:t>
            </a:r>
            <a:r>
              <a:rPr lang="en-US" dirty="0">
                <a:hlinkClick r:id="rId4"/>
              </a:rPr>
              <a:t>adolescents</a:t>
            </a:r>
            <a:endParaRPr lang="en-US" dirty="0"/>
          </a:p>
          <a:p>
            <a:pPr marL="171450" lvl="0" indent="-171450" algn="l" rtl="0">
              <a:spcBef>
                <a:spcPts val="0"/>
              </a:spcBef>
              <a:spcAft>
                <a:spcPts val="0"/>
              </a:spcAft>
              <a:buFont typeface="Arial" panose="020B0604020202020204" pitchFamily="34" charset="0"/>
              <a:buChar char="•"/>
            </a:pPr>
            <a:r>
              <a:rPr lang="en-US" dirty="0"/>
              <a:t>There are many opportunities to integrate approaches, including:</a:t>
            </a:r>
          </a:p>
          <a:p>
            <a:pPr>
              <a:buFont typeface="Arial" panose="020B0604020202020204" pitchFamily="34" charset="0"/>
              <a:buChar char="•"/>
            </a:pPr>
            <a:r>
              <a:rPr lang="en-US" dirty="0">
                <a:solidFill>
                  <a:srgbClr val="5F7085"/>
                </a:solidFill>
                <a:effectLst/>
              </a:rPr>
              <a:t>Joint case management; </a:t>
            </a:r>
          </a:p>
          <a:p>
            <a:pPr>
              <a:buFont typeface="Arial" panose="020B0604020202020204" pitchFamily="34" charset="0"/>
              <a:buChar char="•"/>
            </a:pPr>
            <a:r>
              <a:rPr lang="en-US" dirty="0">
                <a:solidFill>
                  <a:srgbClr val="5F7085"/>
                </a:solidFill>
                <a:effectLst/>
              </a:rPr>
              <a:t>Referrals </a:t>
            </a:r>
            <a:r>
              <a:rPr lang="en-US" sz="1800" b="0" i="0" u="none" strike="noStrike" baseline="0" dirty="0">
                <a:solidFill>
                  <a:srgbClr val="FFFFFF"/>
                </a:solidFill>
                <a:latin typeface="HelveticaNeue-Roman-Identity-H"/>
              </a:rPr>
              <a:t>of children in need of </a:t>
            </a:r>
            <a:r>
              <a:rPr lang="es-ES" sz="1800" b="0" i="0" u="none" strike="noStrike" baseline="0" dirty="0" err="1">
                <a:solidFill>
                  <a:srgbClr val="FFFFFF"/>
                </a:solidFill>
                <a:latin typeface="HelveticaNeue-Roman-Identity-H"/>
              </a:rPr>
              <a:t>services</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to</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health</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facilities</a:t>
            </a:r>
            <a:r>
              <a:rPr lang="es-ES" sz="1800" b="0" i="0" u="none" strike="noStrike" baseline="0" dirty="0">
                <a:solidFill>
                  <a:srgbClr val="FFFFFF"/>
                </a:solidFill>
                <a:latin typeface="HelveticaNeue-Roman-Identity-H"/>
              </a:rPr>
              <a:t> and </a:t>
            </a:r>
            <a:r>
              <a:rPr lang="es-ES" sz="1800" b="0" i="0" u="none" strike="noStrike" baseline="0" dirty="0" err="1">
                <a:solidFill>
                  <a:srgbClr val="FFFFFF"/>
                </a:solidFill>
                <a:latin typeface="HelveticaNeue-Roman-Identity-H"/>
              </a:rPr>
              <a:t>nutritional</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feeding</a:t>
            </a:r>
            <a:r>
              <a:rPr lang="es-ES" sz="1800" b="0" i="0" u="none" strike="noStrike" baseline="0" dirty="0">
                <a:solidFill>
                  <a:srgbClr val="FFFFFF"/>
                </a:solidFill>
                <a:latin typeface="HelveticaNeue-Roman-Identity-H"/>
              </a:rPr>
              <a:t> centres</a:t>
            </a:r>
            <a:endParaRPr lang="en-US" dirty="0">
              <a:solidFill>
                <a:srgbClr val="5F7085"/>
              </a:solidFill>
              <a:effectLst/>
            </a:endParaRPr>
          </a:p>
          <a:p>
            <a:pPr>
              <a:buFont typeface="Arial" panose="020B0604020202020204" pitchFamily="34" charset="0"/>
              <a:buChar char="•"/>
            </a:pPr>
            <a:r>
              <a:rPr lang="en-US" dirty="0">
                <a:solidFill>
                  <a:srgbClr val="5F7085"/>
                </a:solidFill>
                <a:effectLst/>
              </a:rPr>
              <a:t>Holistic support for accessible services;</a:t>
            </a:r>
          </a:p>
          <a:p>
            <a:pPr>
              <a:buFont typeface="Arial" panose="020B0604020202020204" pitchFamily="34" charset="0"/>
              <a:buChar char="•"/>
            </a:pPr>
            <a:r>
              <a:rPr lang="en-US" dirty="0">
                <a:solidFill>
                  <a:srgbClr val="5F7085"/>
                </a:solidFill>
                <a:effectLst/>
              </a:rPr>
              <a:t>Encouragement for appropriate care and nurturing;</a:t>
            </a:r>
          </a:p>
          <a:p>
            <a:pPr>
              <a:buFont typeface="Arial" panose="020B0604020202020204" pitchFamily="34" charset="0"/>
              <a:buChar char="•"/>
            </a:pPr>
            <a:r>
              <a:rPr lang="en-US" dirty="0">
                <a:solidFill>
                  <a:srgbClr val="5F7085"/>
                </a:solidFill>
                <a:effectLst/>
              </a:rPr>
              <a:t>CP Focal points in </a:t>
            </a:r>
            <a:r>
              <a:rPr lang="es-ES" sz="1800" b="0" i="0" u="none" strike="noStrike" baseline="0" dirty="0" err="1">
                <a:solidFill>
                  <a:srgbClr val="FFFFFF"/>
                </a:solidFill>
                <a:latin typeface="HelveticaNeue-Roman-Identity-H"/>
              </a:rPr>
              <a:t>supplementary</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or</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therapeutic</a:t>
            </a:r>
            <a:r>
              <a:rPr lang="es-ES" sz="1800" b="0" i="0" u="none" strike="noStrike" baseline="0" dirty="0">
                <a:solidFill>
                  <a:srgbClr val="FFFFFF"/>
                </a:solidFill>
                <a:latin typeface="HelveticaNeue-Roman-Identity-H"/>
              </a:rPr>
              <a:t> </a:t>
            </a:r>
            <a:r>
              <a:rPr lang="es-ES" sz="1800" b="0" i="0" u="none" strike="noStrike" baseline="0" dirty="0" err="1">
                <a:solidFill>
                  <a:srgbClr val="FFFFFF"/>
                </a:solidFill>
                <a:latin typeface="HelveticaNeue-Roman-Identity-H"/>
              </a:rPr>
              <a:t>feeding</a:t>
            </a:r>
            <a:r>
              <a:rPr lang="es-ES" sz="1800" b="0" i="0" u="none" strike="noStrike" baseline="0" dirty="0">
                <a:solidFill>
                  <a:srgbClr val="FFFFFF"/>
                </a:solidFill>
                <a:latin typeface="HelveticaNeue-Roman-Identity-H"/>
              </a:rPr>
              <a:t> centres</a:t>
            </a:r>
            <a:endParaRPr lang="en-US" dirty="0">
              <a:solidFill>
                <a:srgbClr val="5F7085"/>
              </a:solidFill>
              <a:effectLst/>
            </a:endParaRPr>
          </a:p>
          <a:p>
            <a:pPr>
              <a:buFont typeface="Arial" panose="020B0604020202020204" pitchFamily="34" charset="0"/>
              <a:buChar char="•"/>
            </a:pPr>
            <a:r>
              <a:rPr lang="en-US" dirty="0">
                <a:solidFill>
                  <a:srgbClr val="5F7085"/>
                </a:solidFill>
                <a:effectLst/>
              </a:rPr>
              <a:t>Joint </a:t>
            </a:r>
            <a:r>
              <a:rPr lang="en-US" dirty="0" err="1">
                <a:solidFill>
                  <a:srgbClr val="5F7085"/>
                </a:solidFill>
                <a:effectLst/>
              </a:rPr>
              <a:t>programmes</a:t>
            </a:r>
            <a:r>
              <a:rPr lang="en-US" dirty="0">
                <a:solidFill>
                  <a:srgbClr val="5F7085"/>
                </a:solidFill>
                <a:effectLst/>
              </a:rPr>
              <a:t> with therapeutic, supplementary or blanket feeding and positive parenting; and</a:t>
            </a:r>
          </a:p>
          <a:p>
            <a:pPr>
              <a:buFont typeface="Arial" panose="020B0604020202020204" pitchFamily="34" charset="0"/>
              <a:buChar char="•"/>
            </a:pPr>
            <a:r>
              <a:rPr lang="en-US" dirty="0">
                <a:solidFill>
                  <a:srgbClr val="5F7085"/>
                </a:solidFill>
                <a:effectLst/>
              </a:rPr>
              <a:t>Multi-use spaces that meet both sectors’ needs.</a:t>
            </a:r>
          </a:p>
          <a:p>
            <a:pPr marL="0" lvl="0" indent="0" algn="l" rtl="0">
              <a:spcBef>
                <a:spcPts val="0"/>
              </a:spcBef>
              <a:spcAft>
                <a:spcPts val="0"/>
              </a:spcAft>
              <a:buFont typeface="Arial" panose="020B0604020202020204" pitchFamily="34" charset="0"/>
              <a:buNone/>
            </a:pPr>
            <a:endParaRPr lang="en-US" b="1" dirty="0">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Encourage CP actors to read over the in-depth Food Security/ Nutrition guidance found in the Sphere standards: </a:t>
            </a:r>
            <a:r>
              <a:rPr lang="en-US" dirty="0" err="1"/>
              <a:t>HSPapp</a:t>
            </a:r>
            <a:r>
              <a:rPr lang="en-US" dirty="0"/>
              <a:t> or https://handbook.spherestandards.org/en/sphere/#ch007</a:t>
            </a:r>
            <a:endParaRPr lang="en-US" b="0" dirty="0"/>
          </a:p>
          <a:p>
            <a:pPr marL="171450" lvl="0" indent="-171450" algn="l" rtl="0">
              <a:spcBef>
                <a:spcPts val="0"/>
              </a:spcBef>
              <a:spcAft>
                <a:spcPts val="0"/>
              </a:spcAft>
              <a:buFont typeface="Arial" panose="020B0604020202020204" pitchFamily="34" charset="0"/>
              <a:buChar char="•"/>
            </a:pPr>
            <a:endParaRPr dirty="0">
              <a:latin typeface="Arial"/>
              <a:ea typeface="Arial"/>
              <a:cs typeface="Arial"/>
              <a:sym typeface="Arial"/>
            </a:endParaRPr>
          </a:p>
          <a:p>
            <a:pPr marL="0" lvl="0" indent="0" algn="l" rtl="0">
              <a:spcBef>
                <a:spcPts val="0"/>
              </a:spcBef>
              <a:spcAft>
                <a:spcPts val="0"/>
              </a:spcAft>
              <a:buNone/>
            </a:pPr>
            <a:endParaRPr dirty="0"/>
          </a:p>
        </p:txBody>
      </p:sp>
      <p:sp>
        <p:nvSpPr>
          <p:cNvPr id="327" name="Google Shape;3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amp; Text - Purple">
  <p:cSld name="1_Image &amp; Text - Purple">
    <p:spTree>
      <p:nvGrpSpPr>
        <p:cNvPr id="1" name="Shape 50"/>
        <p:cNvGrpSpPr/>
        <p:nvPr/>
      </p:nvGrpSpPr>
      <p:grpSpPr>
        <a:xfrm>
          <a:off x="0" y="0"/>
          <a:ext cx="0" cy="0"/>
          <a:chOff x="0" y="0"/>
          <a:chExt cx="0" cy="0"/>
        </a:xfrm>
      </p:grpSpPr>
      <p:sp>
        <p:nvSpPr>
          <p:cNvPr id="51" name="Google Shape;51;p3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2" name="Google Shape;52;p33"/>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53" name="Google Shape;53;p33"/>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33"/>
          <p:cNvSpPr>
            <a:spLocks noGrp="1"/>
          </p:cNvSpPr>
          <p:nvPr>
            <p:ph type="pic" idx="2"/>
          </p:nvPr>
        </p:nvSpPr>
        <p:spPr>
          <a:xfrm>
            <a:off x="0" y="0"/>
            <a:ext cx="4340225"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54005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1148706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233540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70157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1159611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ext and objects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C1817-8768-224F-8644-3FA98EBE4C2B}"/>
              </a:ext>
            </a:extLst>
          </p:cNvPr>
          <p:cNvSpPr>
            <a:spLocks noGrp="1"/>
          </p:cNvSpPr>
          <p:nvPr>
            <p:ph type="title"/>
          </p:nvPr>
        </p:nvSpPr>
        <p:spPr>
          <a:xfrm>
            <a:off x="838200" y="365125"/>
            <a:ext cx="9356678"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DC6A9515-CE38-764D-BCD1-20159F72FB3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Marcador de contenido 3">
            <a:extLst>
              <a:ext uri="{FF2B5EF4-FFF2-40B4-BE49-F238E27FC236}">
                <a16:creationId xmlns:a16="http://schemas.microsoft.com/office/drawing/2014/main" id="{A881C407-C2B0-C347-A7E6-ACD7340670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8" name="Grupo 7">
            <a:extLst>
              <a:ext uri="{FF2B5EF4-FFF2-40B4-BE49-F238E27FC236}">
                <a16:creationId xmlns:a16="http://schemas.microsoft.com/office/drawing/2014/main" id="{CC072D38-9579-5A4C-A57B-450D7661F854}"/>
              </a:ext>
            </a:extLst>
          </p:cNvPr>
          <p:cNvGrpSpPr/>
          <p:nvPr userDrawn="1"/>
        </p:nvGrpSpPr>
        <p:grpSpPr>
          <a:xfrm rot="15886334">
            <a:off x="10623557" y="78627"/>
            <a:ext cx="1765287" cy="1591083"/>
            <a:chOff x="65562" y="75628"/>
            <a:chExt cx="1385843" cy="1249083"/>
          </a:xfrm>
        </p:grpSpPr>
        <p:sp>
          <p:nvSpPr>
            <p:cNvPr id="9" name="object 2">
              <a:extLst>
                <a:ext uri="{FF2B5EF4-FFF2-40B4-BE49-F238E27FC236}">
                  <a16:creationId xmlns:a16="http://schemas.microsoft.com/office/drawing/2014/main" id="{D808D56D-1008-B946-A43F-118C91E8BB1A}"/>
                </a:ext>
              </a:extLst>
            </p:cNvPr>
            <p:cNvSpPr/>
            <p:nvPr/>
          </p:nvSpPr>
          <p:spPr>
            <a:xfrm>
              <a:off x="214786" y="235907"/>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10" name="object 3">
              <a:extLst>
                <a:ext uri="{FF2B5EF4-FFF2-40B4-BE49-F238E27FC236}">
                  <a16:creationId xmlns:a16="http://schemas.microsoft.com/office/drawing/2014/main" id="{D5425948-7062-0C44-B6EC-32638FC216F6}"/>
                </a:ext>
              </a:extLst>
            </p:cNvPr>
            <p:cNvSpPr/>
            <p:nvPr/>
          </p:nvSpPr>
          <p:spPr>
            <a:xfrm>
              <a:off x="922324" y="191725"/>
              <a:ext cx="341630" cy="341630"/>
            </a:xfrm>
            <a:custGeom>
              <a:avLst/>
              <a:gdLst/>
              <a:ahLst/>
              <a:cxnLst/>
              <a:rect l="l" t="t" r="r" b="b"/>
              <a:pathLst>
                <a:path w="341630" h="34163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p:spPr>
          <p:txBody>
            <a:bodyPr wrap="square" lIns="0" tIns="0" rIns="0" bIns="0" rtlCol="0"/>
            <a:lstStyle/>
            <a:p>
              <a:endParaRPr/>
            </a:p>
          </p:txBody>
        </p:sp>
        <p:sp>
          <p:nvSpPr>
            <p:cNvPr id="11" name="object 4">
              <a:extLst>
                <a:ext uri="{FF2B5EF4-FFF2-40B4-BE49-F238E27FC236}">
                  <a16:creationId xmlns:a16="http://schemas.microsoft.com/office/drawing/2014/main" id="{9312FB03-F1D3-0E4C-91F6-7A226F2CE8F7}"/>
                </a:ext>
              </a:extLst>
            </p:cNvPr>
            <p:cNvSpPr/>
            <p:nvPr/>
          </p:nvSpPr>
          <p:spPr>
            <a:xfrm>
              <a:off x="835455" y="708761"/>
              <a:ext cx="615950" cy="615950"/>
            </a:xfrm>
            <a:custGeom>
              <a:avLst/>
              <a:gdLst/>
              <a:ahLst/>
              <a:cxnLst/>
              <a:rect l="l" t="t" r="r" b="b"/>
              <a:pathLst>
                <a:path w="615950" h="61595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p:spPr>
          <p:txBody>
            <a:bodyPr wrap="square" lIns="0" tIns="0" rIns="0" bIns="0" rtlCol="0"/>
            <a:lstStyle/>
            <a:p>
              <a:endParaRPr/>
            </a:p>
          </p:txBody>
        </p:sp>
        <p:pic>
          <p:nvPicPr>
            <p:cNvPr id="12" name="object 5">
              <a:extLst>
                <a:ext uri="{FF2B5EF4-FFF2-40B4-BE49-F238E27FC236}">
                  <a16:creationId xmlns:a16="http://schemas.microsoft.com/office/drawing/2014/main" id="{C34033A5-55BC-2749-8CAD-16F414EED76B}"/>
                </a:ext>
              </a:extLst>
            </p:cNvPr>
            <p:cNvPicPr/>
            <p:nvPr/>
          </p:nvPicPr>
          <p:blipFill>
            <a:blip r:embed="rId2" cstate="print"/>
            <a:stretch>
              <a:fillRect/>
            </a:stretch>
          </p:blipFill>
          <p:spPr>
            <a:xfrm>
              <a:off x="65562" y="688900"/>
              <a:ext cx="152260" cy="152260"/>
            </a:xfrm>
            <a:prstGeom prst="rect">
              <a:avLst/>
            </a:prstGeom>
          </p:spPr>
        </p:pic>
        <p:sp>
          <p:nvSpPr>
            <p:cNvPr id="13" name="object 6">
              <a:extLst>
                <a:ext uri="{FF2B5EF4-FFF2-40B4-BE49-F238E27FC236}">
                  <a16:creationId xmlns:a16="http://schemas.microsoft.com/office/drawing/2014/main" id="{AD3A3A48-F955-674E-8FA8-7832B3239025}"/>
                </a:ext>
              </a:extLst>
            </p:cNvPr>
            <p:cNvSpPr/>
            <p:nvPr/>
          </p:nvSpPr>
          <p:spPr>
            <a:xfrm>
              <a:off x="416514" y="1005155"/>
              <a:ext cx="297180" cy="297180"/>
            </a:xfrm>
            <a:custGeom>
              <a:avLst/>
              <a:gdLst/>
              <a:ahLst/>
              <a:cxnLst/>
              <a:rect l="l" t="t" r="r" b="b"/>
              <a:pathLst>
                <a:path w="297180" h="29718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p:spPr>
          <p:txBody>
            <a:bodyPr wrap="square" lIns="0" tIns="0" rIns="0" bIns="0" rtlCol="0"/>
            <a:lstStyle/>
            <a:p>
              <a:endParaRPr/>
            </a:p>
          </p:txBody>
        </p:sp>
        <p:pic>
          <p:nvPicPr>
            <p:cNvPr id="14" name="object 7">
              <a:extLst>
                <a:ext uri="{FF2B5EF4-FFF2-40B4-BE49-F238E27FC236}">
                  <a16:creationId xmlns:a16="http://schemas.microsoft.com/office/drawing/2014/main" id="{FF48C7D1-9188-0644-8425-AD28288D2A8D}"/>
                </a:ext>
              </a:extLst>
            </p:cNvPr>
            <p:cNvPicPr/>
            <p:nvPr/>
          </p:nvPicPr>
          <p:blipFill>
            <a:blip r:embed="rId3" cstate="print"/>
            <a:stretch>
              <a:fillRect/>
            </a:stretch>
          </p:blipFill>
          <p:spPr>
            <a:xfrm>
              <a:off x="118451" y="75628"/>
              <a:ext cx="238142" cy="238142"/>
            </a:xfrm>
            <a:prstGeom prst="rect">
              <a:avLst/>
            </a:prstGeom>
          </p:spPr>
        </p:pic>
      </p:grpSp>
    </p:spTree>
    <p:extLst>
      <p:ext uri="{BB962C8B-B14F-4D97-AF65-F5344CB8AC3E}">
        <p14:creationId xmlns:p14="http://schemas.microsoft.com/office/powerpoint/2010/main" val="150830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4" r:id="rId11"/>
    <p:sldLayoutId id="2147483675" r:id="rId12"/>
    <p:sldLayoutId id="2147483676" r:id="rId13"/>
    <p:sldLayoutId id="2147483677" r:id="rId14"/>
    <p:sldLayoutId id="2147483678" r:id="rId15"/>
    <p:sldLayoutId id="2147483681" r:id="rId16"/>
    <p:sldLayoutId id="2147483682" r:id="rId17"/>
    <p:sldLayoutId id="2147483683" r:id="rId18"/>
    <p:sldLayoutId id="2147483684" r:id="rId19"/>
    <p:sldLayoutId id="2147483685" r:id="rId20"/>
    <p:sldLayoutId id="214748368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gif"/></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15.jp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338" y="4240754"/>
            <a:ext cx="6631373" cy="1655762"/>
          </a:xfrm>
        </p:spPr>
        <p:txBody>
          <a:bodyPr>
            <a:normAutofit/>
          </a:bodyPr>
          <a:lstStyle/>
          <a:p>
            <a:pPr algn="ctr"/>
            <a:r>
              <a:rPr lang="en-GB" sz="3200" dirty="0">
                <a:effectLst>
                  <a:outerShdw blurRad="38100" dist="38100" dir="2700000" algn="tl">
                    <a:srgbClr val="000000">
                      <a:alpha val="43137"/>
                    </a:srgbClr>
                  </a:outerShdw>
                </a:effectLst>
              </a:rPr>
              <a:t>SLIDE DECK</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dirty="0">
                <a:solidFill>
                  <a:schemeClr val="bg1">
                    <a:lumMod val="65000"/>
                  </a:schemeClr>
                </a:solidFill>
                <a:latin typeface="Calibri"/>
                <a:cs typeface="Calibri"/>
                <a:sym typeface="Calibri"/>
              </a:rPr>
              <a:t>The Minimum Standards for Child Protection in Humanitarian Action </a:t>
            </a:r>
            <a:endParaRPr sz="4800" b="0" dirty="0">
              <a:solidFill>
                <a:schemeClr val="bg1">
                  <a:lumMod val="65000"/>
                </a:schemeClr>
              </a:solidFill>
              <a:latin typeface="Calibri"/>
              <a:cs typeface="Calibri"/>
              <a:sym typeface="Arial"/>
            </a:endParaRPr>
          </a:p>
          <a:p>
            <a:pPr marL="0" marR="0" lvl="0" indent="0" algn="ctr" rtl="0">
              <a:spcBef>
                <a:spcPts val="0"/>
              </a:spcBef>
              <a:spcAft>
                <a:spcPts val="0"/>
              </a:spcAft>
              <a:buNone/>
            </a:pPr>
            <a:r>
              <a:rPr lang="en-US" sz="4800" b="0" dirty="0">
                <a:solidFill>
                  <a:schemeClr val="bg1">
                    <a:lumMod val="65000"/>
                  </a:schemeClr>
                </a:solidFill>
                <a:latin typeface="Calibri"/>
                <a:cs typeface="Calibri"/>
                <a:sym typeface="Calibri"/>
              </a:rPr>
              <a:t>CPMS</a:t>
            </a:r>
            <a:endParaRPr sz="4800" b="0" dirty="0">
              <a:solidFill>
                <a:schemeClr val="bg1">
                  <a:lumMod val="65000"/>
                </a:schemeClr>
              </a:solidFill>
              <a:latin typeface="Calibri"/>
              <a:cs typeface="Calibri"/>
              <a:sym typeface="Arial"/>
            </a:endParaRPr>
          </a:p>
        </p:txBody>
      </p:sp>
    </p:spTree>
    <p:extLst>
      <p:ext uri="{BB962C8B-B14F-4D97-AF65-F5344CB8AC3E}">
        <p14:creationId xmlns:p14="http://schemas.microsoft.com/office/powerpoint/2010/main" val="224431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5"/>
          <p:cNvSpPr txBox="1">
            <a:spLocks noGrp="1"/>
          </p:cNvSpPr>
          <p:nvPr>
            <p:ph type="title"/>
          </p:nvPr>
        </p:nvSpPr>
        <p:spPr>
          <a:xfrm>
            <a:off x="2359002" y="200134"/>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sz="4300" kern="1200" dirty="0">
                <a:latin typeface="Calibri" panose="020F0502020204030204" pitchFamily="34" charset="0"/>
                <a:ea typeface="+mj-ea"/>
                <a:cs typeface="Calibri" panose="020F0502020204030204" pitchFamily="34" charset="0"/>
                <a:sym typeface="Arial"/>
              </a:rPr>
              <a:t>Pillar 4 – description of the Standards</a:t>
            </a:r>
            <a:endParaRPr sz="4300" dirty="0">
              <a:latin typeface="Calibri" panose="020F0502020204030204" pitchFamily="34" charset="0"/>
              <a:cs typeface="Calibri" panose="020F0502020204030204" pitchFamily="34" charset="0"/>
            </a:endParaRPr>
          </a:p>
        </p:txBody>
      </p:sp>
      <p:sp>
        <p:nvSpPr>
          <p:cNvPr id="330" name="Google Shape;330;p15"/>
          <p:cNvSpPr txBox="1">
            <a:spLocks noGrp="1"/>
          </p:cNvSpPr>
          <p:nvPr>
            <p:ph sz="half" idx="1"/>
          </p:nvPr>
        </p:nvSpPr>
        <p:spPr>
          <a:xfrm>
            <a:off x="2411496" y="1519590"/>
            <a:ext cx="4502958" cy="23671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3"/>
              </a:buClr>
              <a:buSzPct val="100000"/>
              <a:buNone/>
            </a:pPr>
            <a:r>
              <a:rPr lang="en-US" b="1" dirty="0">
                <a:solidFill>
                  <a:schemeClr val="bg2"/>
                </a:solidFill>
                <a:latin typeface="Calibri" panose="020F0502020204030204" pitchFamily="34" charset="0"/>
                <a:cs typeface="Calibri" panose="020F0502020204030204" pitchFamily="34" charset="0"/>
              </a:rPr>
              <a:t>St. 26: WASH &amp; CP</a:t>
            </a:r>
            <a:endParaRPr lang="en-US" dirty="0">
              <a:solidFill>
                <a:schemeClr val="bg2"/>
              </a:solidFill>
              <a:latin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chemeClr val="accent3"/>
              </a:buClr>
              <a:buSzPct val="100000"/>
              <a:buNone/>
            </a:pPr>
            <a:endParaRPr lang="en-US" dirty="0">
              <a:solidFill>
                <a:schemeClr val="bg2"/>
              </a:solidFill>
              <a:latin typeface="Calibri" panose="020F0502020204030204" pitchFamily="34" charset="0"/>
              <a:cs typeface="Calibri" panose="020F0502020204030204" pitchFamily="34" charset="0"/>
            </a:endParaRPr>
          </a:p>
          <a:p>
            <a:pPr marL="342900" indent="-342900">
              <a:spcBef>
                <a:spcPts val="0"/>
              </a:spcBef>
              <a:buClr>
                <a:schemeClr val="accent3"/>
              </a:buClr>
              <a:buSzPct val="100000"/>
            </a:pPr>
            <a:r>
              <a:rPr lang="en-US" dirty="0">
                <a:solidFill>
                  <a:schemeClr val="bg2"/>
                </a:solidFill>
                <a:latin typeface="Calibri" panose="020F0502020204030204" pitchFamily="34" charset="0"/>
                <a:cs typeface="Calibri" panose="020F0502020204030204" pitchFamily="34" charset="0"/>
              </a:rPr>
              <a:t>WASH practices, services, facilities &amp; interventions, adapted to the needs of children</a:t>
            </a:r>
          </a:p>
        </p:txBody>
      </p:sp>
      <p:sp>
        <p:nvSpPr>
          <p:cNvPr id="6" name="Google Shape;330;p15">
            <a:extLst>
              <a:ext uri="{FF2B5EF4-FFF2-40B4-BE49-F238E27FC236}">
                <a16:creationId xmlns:a16="http://schemas.microsoft.com/office/drawing/2014/main" id="{8FDC7F8F-B94C-4ECE-8184-84812495DC5D}"/>
              </a:ext>
            </a:extLst>
          </p:cNvPr>
          <p:cNvSpPr txBox="1">
            <a:spLocks/>
          </p:cNvSpPr>
          <p:nvPr/>
        </p:nvSpPr>
        <p:spPr>
          <a:xfrm>
            <a:off x="7538427" y="1830036"/>
            <a:ext cx="4213907" cy="28781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accent3"/>
              </a:buClr>
              <a:buSzPct val="100000"/>
              <a:buNone/>
            </a:pPr>
            <a:r>
              <a:rPr lang="en-US" b="1" dirty="0">
                <a:solidFill>
                  <a:schemeClr val="bg2"/>
                </a:solidFill>
                <a:latin typeface="Calibri" panose="020F0502020204030204" pitchFamily="34" charset="0"/>
                <a:cs typeface="Calibri" panose="020F0502020204030204" pitchFamily="34" charset="0"/>
              </a:rPr>
              <a:t>St. 27</a:t>
            </a:r>
            <a:r>
              <a:rPr lang="en-US" dirty="0">
                <a:solidFill>
                  <a:schemeClr val="bg2"/>
                </a:solidFill>
                <a:latin typeface="Calibri" panose="020F0502020204030204" pitchFamily="34" charset="0"/>
                <a:cs typeface="Calibri" panose="020F0502020204030204" pitchFamily="34" charset="0"/>
              </a:rPr>
              <a:t> </a:t>
            </a:r>
            <a:r>
              <a:rPr lang="en-US" b="1" dirty="0">
                <a:solidFill>
                  <a:schemeClr val="bg2"/>
                </a:solidFill>
                <a:latin typeface="Calibri" panose="020F0502020204030204" pitchFamily="34" charset="0"/>
                <a:cs typeface="Calibri" panose="020F0502020204030204" pitchFamily="34" charset="0"/>
              </a:rPr>
              <a:t>: Shelter &amp; CP</a:t>
            </a:r>
            <a:endParaRPr lang="en-US" dirty="0">
              <a:solidFill>
                <a:schemeClr val="bg2"/>
              </a:solidFill>
              <a:latin typeface="Calibri" panose="020F0502020204030204" pitchFamily="34" charset="0"/>
              <a:cs typeface="Calibri" panose="020F0502020204030204" pitchFamily="34" charset="0"/>
            </a:endParaRPr>
          </a:p>
          <a:p>
            <a:pPr indent="-457200">
              <a:buClr>
                <a:schemeClr val="accent3"/>
              </a:buClr>
              <a:buSzPct val="100000"/>
            </a:pPr>
            <a:r>
              <a:rPr lang="en-US" dirty="0">
                <a:solidFill>
                  <a:schemeClr val="bg2"/>
                </a:solidFill>
                <a:latin typeface="Calibri" panose="020F0502020204030204" pitchFamily="34" charset="0"/>
                <a:cs typeface="Calibri" panose="020F0502020204030204" pitchFamily="34" charset="0"/>
              </a:rPr>
              <a:t>Safety, well-being </a:t>
            </a:r>
            <a:r>
              <a:rPr lang="fr-FR" dirty="0">
                <a:solidFill>
                  <a:schemeClr val="bg2"/>
                </a:solidFill>
                <a:latin typeface="Calibri" panose="020F0502020204030204" pitchFamily="34" charset="0"/>
                <a:cs typeface="Calibri" panose="020F0502020204030204" pitchFamily="34" charset="0"/>
              </a:rPr>
              <a:t>&amp; </a:t>
            </a:r>
            <a:r>
              <a:rPr lang="fr-FR" dirty="0" err="1">
                <a:solidFill>
                  <a:schemeClr val="bg2"/>
                </a:solidFill>
                <a:latin typeface="Calibri" panose="020F0502020204030204" pitchFamily="34" charset="0"/>
                <a:cs typeface="Calibri" panose="020F0502020204030204" pitchFamily="34" charset="0"/>
              </a:rPr>
              <a:t>privacy</a:t>
            </a:r>
            <a:r>
              <a:rPr lang="fr-FR" dirty="0">
                <a:solidFill>
                  <a:schemeClr val="bg2"/>
                </a:solidFill>
                <a:latin typeface="Calibri" panose="020F0502020204030204" pitchFamily="34" charset="0"/>
                <a:cs typeface="Calibri" panose="020F0502020204030204" pitchFamily="34" charset="0"/>
              </a:rPr>
              <a:t> </a:t>
            </a:r>
            <a:r>
              <a:rPr lang="fr-FR" dirty="0" err="1">
                <a:solidFill>
                  <a:schemeClr val="bg2"/>
                </a:solidFill>
                <a:latin typeface="Calibri" panose="020F0502020204030204" pitchFamily="34" charset="0"/>
                <a:cs typeface="Calibri" panose="020F0502020204030204" pitchFamily="34" charset="0"/>
              </a:rPr>
              <a:t>criterias</a:t>
            </a:r>
            <a:r>
              <a:rPr lang="fr-FR" dirty="0">
                <a:solidFill>
                  <a:schemeClr val="bg2"/>
                </a:solidFill>
                <a:latin typeface="Calibri" panose="020F0502020204030204" pitchFamily="34" charset="0"/>
                <a:cs typeface="Calibri" panose="020F0502020204030204" pitchFamily="34" charset="0"/>
              </a:rPr>
              <a:t> </a:t>
            </a:r>
            <a:r>
              <a:rPr lang="fr-FR" dirty="0" err="1">
                <a:solidFill>
                  <a:schemeClr val="bg2"/>
                </a:solidFill>
                <a:latin typeface="Calibri" panose="020F0502020204030204" pitchFamily="34" charset="0"/>
                <a:cs typeface="Calibri" panose="020F0502020204030204" pitchFamily="34" charset="0"/>
              </a:rPr>
              <a:t>into</a:t>
            </a:r>
            <a:r>
              <a:rPr lang="fr-FR" dirty="0">
                <a:solidFill>
                  <a:schemeClr val="bg2"/>
                </a:solidFill>
                <a:latin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cs typeface="Calibri" panose="020F0502020204030204" pitchFamily="34" charset="0"/>
              </a:rPr>
              <a:t>shelter and settlement interventions</a:t>
            </a:r>
            <a:r>
              <a:rPr lang="fr-FR" dirty="0">
                <a:solidFill>
                  <a:schemeClr val="bg2"/>
                </a:solidFill>
                <a:latin typeface="Calibri" panose="020F0502020204030204" pitchFamily="34" charset="0"/>
                <a:cs typeface="Calibri" panose="020F0502020204030204" pitchFamily="34" charset="0"/>
              </a:rPr>
              <a:t> </a:t>
            </a:r>
          </a:p>
          <a:p>
            <a:pPr indent="-457200">
              <a:buClr>
                <a:schemeClr val="accent3"/>
              </a:buClr>
              <a:buSzPct val="100000"/>
            </a:pPr>
            <a:endParaRPr lang="fr-FR" sz="2400" dirty="0">
              <a:solidFill>
                <a:schemeClr val="bg2"/>
              </a:solidFill>
            </a:endParaRPr>
          </a:p>
          <a:p>
            <a:pPr indent="-457200">
              <a:buClr>
                <a:schemeClr val="accent3"/>
              </a:buClr>
              <a:buSzPct val="100000"/>
            </a:pPr>
            <a:endParaRPr lang="en-US" sz="2400" dirty="0">
              <a:solidFill>
                <a:schemeClr val="bg2"/>
              </a:solidFill>
            </a:endParaRPr>
          </a:p>
        </p:txBody>
      </p:sp>
      <p:pic>
        <p:nvPicPr>
          <p:cNvPr id="9" name="Image 8">
            <a:extLst>
              <a:ext uri="{FF2B5EF4-FFF2-40B4-BE49-F238E27FC236}">
                <a16:creationId xmlns:a16="http://schemas.microsoft.com/office/drawing/2014/main" id="{56CACB0F-A051-4289-9ED8-0BE91287163A}"/>
              </a:ext>
            </a:extLst>
          </p:cNvPr>
          <p:cNvPicPr>
            <a:picLocks noChangeAspect="1"/>
          </p:cNvPicPr>
          <p:nvPr/>
        </p:nvPicPr>
        <p:blipFill>
          <a:blip r:embed="rId3"/>
          <a:stretch>
            <a:fillRect/>
          </a:stretch>
        </p:blipFill>
        <p:spPr>
          <a:xfrm>
            <a:off x="0" y="0"/>
            <a:ext cx="2143127" cy="6858000"/>
          </a:xfrm>
          <a:prstGeom prst="rect">
            <a:avLst/>
          </a:prstGeom>
        </p:spPr>
      </p:pic>
      <p:sp>
        <p:nvSpPr>
          <p:cNvPr id="11" name="Google Shape;330;p15">
            <a:extLst>
              <a:ext uri="{FF2B5EF4-FFF2-40B4-BE49-F238E27FC236}">
                <a16:creationId xmlns:a16="http://schemas.microsoft.com/office/drawing/2014/main" id="{477E5F83-B358-480A-8C19-1F8101F22F3F}"/>
              </a:ext>
            </a:extLst>
          </p:cNvPr>
          <p:cNvSpPr txBox="1">
            <a:spLocks/>
          </p:cNvSpPr>
          <p:nvPr/>
        </p:nvSpPr>
        <p:spPr>
          <a:xfrm>
            <a:off x="2359002" y="3980231"/>
            <a:ext cx="4963549" cy="23671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accent3"/>
              </a:buClr>
              <a:buSzPct val="100000"/>
              <a:buFont typeface="Arial"/>
              <a:buNone/>
            </a:pPr>
            <a:r>
              <a:rPr lang="en-US" b="1" dirty="0">
                <a:solidFill>
                  <a:schemeClr val="bg2"/>
                </a:solidFill>
                <a:latin typeface="Calibri" panose="020F0502020204030204" pitchFamily="34" charset="0"/>
                <a:cs typeface="Calibri" panose="020F0502020204030204" pitchFamily="34" charset="0"/>
              </a:rPr>
              <a:t>St. 28 : CCCM &amp; CP</a:t>
            </a:r>
          </a:p>
          <a:p>
            <a:pPr marL="342900" indent="-342900">
              <a:spcBef>
                <a:spcPts val="0"/>
              </a:spcBef>
              <a:buClr>
                <a:schemeClr val="accent3"/>
              </a:buClr>
              <a:buSzPct val="100000"/>
            </a:pPr>
            <a:r>
              <a:rPr lang="fr-FR" dirty="0">
                <a:solidFill>
                  <a:schemeClr val="bg2"/>
                </a:solidFill>
                <a:latin typeface="Calibri" panose="020F0502020204030204" pitchFamily="34" charset="0"/>
                <a:cs typeface="Calibri" panose="020F0502020204030204" pitchFamily="34" charset="0"/>
              </a:rPr>
              <a:t>Access </a:t>
            </a:r>
            <a:r>
              <a:rPr lang="en-US" dirty="0">
                <a:solidFill>
                  <a:schemeClr val="bg2"/>
                </a:solidFill>
                <a:latin typeface="Calibri" panose="020F0502020204030204" pitchFamily="34" charset="0"/>
                <a:cs typeface="Calibri" panose="020F0502020204030204" pitchFamily="34" charset="0"/>
              </a:rPr>
              <a:t>to life-saving assistance and protection services</a:t>
            </a:r>
          </a:p>
          <a:p>
            <a:pPr marL="342900" indent="-342900">
              <a:spcBef>
                <a:spcPts val="0"/>
              </a:spcBef>
              <a:buClr>
                <a:schemeClr val="accent3"/>
              </a:buClr>
              <a:buSzPct val="100000"/>
            </a:pPr>
            <a:r>
              <a:rPr lang="en-US" dirty="0">
                <a:solidFill>
                  <a:schemeClr val="bg2"/>
                </a:solidFill>
                <a:latin typeface="Calibri" panose="020F0502020204030204" pitchFamily="34" charset="0"/>
                <a:cs typeface="Calibri" panose="020F0502020204030204" pitchFamily="34" charset="0"/>
              </a:rPr>
              <a:t>Child participation</a:t>
            </a:r>
          </a:p>
          <a:p>
            <a:pPr marL="342900" indent="-342900">
              <a:spcBef>
                <a:spcPts val="0"/>
              </a:spcBef>
              <a:buClr>
                <a:schemeClr val="accent3"/>
              </a:buClr>
              <a:buSzPct val="100000"/>
            </a:pPr>
            <a:r>
              <a:rPr lang="es-ES" dirty="0">
                <a:solidFill>
                  <a:schemeClr val="bg2"/>
                </a:solidFill>
                <a:latin typeface="Calibri" panose="020F0502020204030204" pitchFamily="34" charset="0"/>
                <a:cs typeface="Calibri" panose="020F0502020204030204" pitchFamily="34" charset="0"/>
              </a:rPr>
              <a:t>Safety and </a:t>
            </a:r>
            <a:r>
              <a:rPr lang="es-ES" dirty="0" err="1">
                <a:solidFill>
                  <a:schemeClr val="bg2"/>
                </a:solidFill>
                <a:latin typeface="Calibri" panose="020F0502020204030204" pitchFamily="34" charset="0"/>
                <a:cs typeface="Calibri" panose="020F0502020204030204" pitchFamily="34" charset="0"/>
              </a:rPr>
              <a:t>security</a:t>
            </a:r>
            <a:r>
              <a:rPr lang="es-ES" dirty="0">
                <a:solidFill>
                  <a:schemeClr val="bg2"/>
                </a:solidFill>
                <a:latin typeface="Calibri" panose="020F0502020204030204" pitchFamily="34" charset="0"/>
                <a:cs typeface="Calibri" panose="020F0502020204030204" pitchFamily="34" charset="0"/>
              </a:rPr>
              <a:t> </a:t>
            </a:r>
            <a:r>
              <a:rPr lang="es-ES" dirty="0" err="1">
                <a:solidFill>
                  <a:schemeClr val="bg2"/>
                </a:solidFill>
                <a:latin typeface="Calibri" panose="020F0502020204030204" pitchFamily="34" charset="0"/>
                <a:cs typeface="Calibri" panose="020F0502020204030204" pitchFamily="34" charset="0"/>
              </a:rPr>
              <a:t>incident</a:t>
            </a:r>
            <a:r>
              <a:rPr lang="es-ES" dirty="0">
                <a:solidFill>
                  <a:schemeClr val="bg2"/>
                </a:solidFill>
                <a:latin typeface="Calibri" panose="020F0502020204030204" pitchFamily="34" charset="0"/>
                <a:cs typeface="Calibri" panose="020F0502020204030204" pitchFamily="34" charset="0"/>
              </a:rPr>
              <a:t> </a:t>
            </a:r>
            <a:r>
              <a:rPr lang="es-ES" dirty="0" err="1">
                <a:solidFill>
                  <a:schemeClr val="bg2"/>
                </a:solidFill>
                <a:latin typeface="Calibri" panose="020F0502020204030204" pitchFamily="34" charset="0"/>
                <a:cs typeface="Calibri" panose="020F0502020204030204" pitchFamily="34" charset="0"/>
              </a:rPr>
              <a:t>monitoring</a:t>
            </a:r>
            <a:r>
              <a:rPr lang="es-ES" dirty="0">
                <a:solidFill>
                  <a:schemeClr val="bg2"/>
                </a:solidFill>
                <a:latin typeface="Calibri" panose="020F0502020204030204" pitchFamily="34" charset="0"/>
                <a:cs typeface="Calibri" panose="020F0502020204030204" pitchFamily="34" charset="0"/>
              </a:rPr>
              <a:t> &amp; </a:t>
            </a:r>
            <a:r>
              <a:rPr lang="es-ES" dirty="0" err="1">
                <a:solidFill>
                  <a:schemeClr val="bg2"/>
                </a:solidFill>
                <a:latin typeface="Calibri" panose="020F0502020204030204" pitchFamily="34" charset="0"/>
                <a:cs typeface="Calibri" panose="020F0502020204030204" pitchFamily="34" charset="0"/>
              </a:rPr>
              <a:t>referrals</a:t>
            </a:r>
            <a:endParaRPr lang="en-US" dirty="0">
              <a:solidFill>
                <a:schemeClr val="bg2"/>
              </a:solidFill>
              <a:latin typeface="Calibri" panose="020F0502020204030204" pitchFamily="34" charset="0"/>
              <a:cs typeface="Calibri" panose="020F0502020204030204" pitchFamily="34" charset="0"/>
            </a:endParaRPr>
          </a:p>
          <a:p>
            <a:pPr marL="342900" indent="-342900">
              <a:spcBef>
                <a:spcPts val="0"/>
              </a:spcBef>
              <a:buClr>
                <a:schemeClr val="accent3"/>
              </a:buClr>
              <a:buSzPct val="100000"/>
            </a:pPr>
            <a:endParaRPr lang="en-US" sz="2400" dirty="0">
              <a:solidFill>
                <a:schemeClr val="bg2"/>
              </a:solidFill>
            </a:endParaRPr>
          </a:p>
          <a:p>
            <a:pPr marL="0" indent="0">
              <a:spcBef>
                <a:spcPts val="0"/>
              </a:spcBef>
              <a:buClr>
                <a:schemeClr val="accent3"/>
              </a:buClr>
              <a:buSzPct val="100000"/>
              <a:buNone/>
            </a:pPr>
            <a:endParaRPr lang="en-US" sz="2400" dirty="0">
              <a:solidFill>
                <a:schemeClr val="bg2"/>
              </a:solidFill>
            </a:endParaRPr>
          </a:p>
          <a:p>
            <a:pPr marL="342900" indent="-342900">
              <a:spcBef>
                <a:spcPts val="0"/>
              </a:spcBef>
              <a:buClr>
                <a:schemeClr val="accent3"/>
              </a:buClr>
              <a:buSzPct val="100000"/>
            </a:pPr>
            <a:endParaRPr lang="en-US" sz="2400" dirty="0">
              <a:solidFill>
                <a:schemeClr val="bg2"/>
              </a:solidFill>
            </a:endParaRPr>
          </a:p>
        </p:txBody>
      </p:sp>
      <p:sp>
        <p:nvSpPr>
          <p:cNvPr id="12" name="ZoneTexte 11">
            <a:extLst>
              <a:ext uri="{FF2B5EF4-FFF2-40B4-BE49-F238E27FC236}">
                <a16:creationId xmlns:a16="http://schemas.microsoft.com/office/drawing/2014/main" id="{D1F04340-E02D-4FAB-B777-20DDB3B1F3F6}"/>
              </a:ext>
            </a:extLst>
          </p:cNvPr>
          <p:cNvSpPr txBox="1"/>
          <p:nvPr/>
        </p:nvSpPr>
        <p:spPr>
          <a:xfrm>
            <a:off x="7590920" y="3886789"/>
            <a:ext cx="4213908"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indent="0">
              <a:buClr>
                <a:schemeClr val="accent3"/>
              </a:buClr>
              <a:buSzPct val="100000"/>
              <a:buNone/>
            </a:pPr>
            <a:r>
              <a:rPr lang="en-US" sz="2400" dirty="0">
                <a:solidFill>
                  <a:schemeClr val="bg2"/>
                </a:solidFill>
              </a:rPr>
              <a:t>Safe living environments = dignity, security and livelihoods</a:t>
            </a:r>
          </a:p>
          <a:p>
            <a:pPr marL="0" indent="0">
              <a:spcBef>
                <a:spcPts val="0"/>
              </a:spcBef>
              <a:buClr>
                <a:schemeClr val="accent3"/>
              </a:buClr>
              <a:buSzPct val="100000"/>
              <a:buNone/>
            </a:pPr>
            <a:r>
              <a:rPr lang="fr-FR" sz="2400" dirty="0" err="1">
                <a:solidFill>
                  <a:schemeClr val="bg2"/>
                </a:solidFill>
              </a:rPr>
              <a:t>Appropriate</a:t>
            </a:r>
            <a:r>
              <a:rPr lang="fr-FR" sz="2400" dirty="0">
                <a:solidFill>
                  <a:schemeClr val="bg2"/>
                </a:solidFill>
              </a:rPr>
              <a:t> </a:t>
            </a:r>
            <a:r>
              <a:rPr lang="fr-FR" sz="2400" dirty="0" err="1">
                <a:solidFill>
                  <a:schemeClr val="bg2"/>
                </a:solidFill>
              </a:rPr>
              <a:t>shelter</a:t>
            </a:r>
            <a:r>
              <a:rPr lang="en-US" sz="2400" dirty="0">
                <a:solidFill>
                  <a:schemeClr val="bg2"/>
                </a:solidFill>
              </a:rPr>
              <a:t> = </a:t>
            </a:r>
            <a:r>
              <a:rPr lang="fr-FR" sz="2400" dirty="0" err="1">
                <a:solidFill>
                  <a:schemeClr val="bg2"/>
                </a:solidFill>
              </a:rPr>
              <a:t>safety</a:t>
            </a:r>
            <a:r>
              <a:rPr lang="fr-FR" sz="2400" dirty="0">
                <a:solidFill>
                  <a:schemeClr val="bg2"/>
                </a:solidFill>
              </a:rPr>
              <a:t>, protection and </a:t>
            </a:r>
            <a:r>
              <a:rPr lang="fr-FR" sz="2400" dirty="0" err="1">
                <a:solidFill>
                  <a:schemeClr val="bg2"/>
                </a:solidFill>
              </a:rPr>
              <a:t>accessibility</a:t>
            </a:r>
            <a:endParaRPr lang="en-US" sz="2400" dirty="0">
              <a:solidFill>
                <a:schemeClr val="bg2"/>
              </a:solidFill>
            </a:endParaRPr>
          </a:p>
        </p:txBody>
      </p:sp>
      <p:pic>
        <p:nvPicPr>
          <p:cNvPr id="3" name="Image 2">
            <a:extLst>
              <a:ext uri="{FF2B5EF4-FFF2-40B4-BE49-F238E27FC236}">
                <a16:creationId xmlns:a16="http://schemas.microsoft.com/office/drawing/2014/main" id="{5DB84546-0CDB-46BF-8ED4-6BD5D7861C15}"/>
              </a:ext>
            </a:extLst>
          </p:cNvPr>
          <p:cNvPicPr>
            <a:picLocks noChangeAspect="1"/>
          </p:cNvPicPr>
          <p:nvPr/>
        </p:nvPicPr>
        <p:blipFill>
          <a:blip r:embed="rId4"/>
          <a:stretch>
            <a:fillRect/>
          </a:stretch>
        </p:blipFill>
        <p:spPr>
          <a:xfrm>
            <a:off x="5601694" y="1278369"/>
            <a:ext cx="698848" cy="689006"/>
          </a:xfrm>
          <a:prstGeom prst="rect">
            <a:avLst/>
          </a:prstGeom>
        </p:spPr>
      </p:pic>
      <p:pic>
        <p:nvPicPr>
          <p:cNvPr id="5" name="Image 4">
            <a:extLst>
              <a:ext uri="{FF2B5EF4-FFF2-40B4-BE49-F238E27FC236}">
                <a16:creationId xmlns:a16="http://schemas.microsoft.com/office/drawing/2014/main" id="{12550A95-600A-4B74-9A6B-B36E6D664FAA}"/>
              </a:ext>
            </a:extLst>
          </p:cNvPr>
          <p:cNvPicPr>
            <a:picLocks noChangeAspect="1"/>
          </p:cNvPicPr>
          <p:nvPr/>
        </p:nvPicPr>
        <p:blipFill>
          <a:blip r:embed="rId5"/>
          <a:stretch>
            <a:fillRect/>
          </a:stretch>
        </p:blipFill>
        <p:spPr>
          <a:xfrm>
            <a:off x="6316381" y="1232713"/>
            <a:ext cx="598072" cy="747589"/>
          </a:xfrm>
          <a:prstGeom prst="rect">
            <a:avLst/>
          </a:prstGeom>
        </p:spPr>
      </p:pic>
      <p:pic>
        <p:nvPicPr>
          <p:cNvPr id="8" name="Image 7">
            <a:extLst>
              <a:ext uri="{FF2B5EF4-FFF2-40B4-BE49-F238E27FC236}">
                <a16:creationId xmlns:a16="http://schemas.microsoft.com/office/drawing/2014/main" id="{4B1F5716-4223-44F0-BB32-D2CFBE0F641D}"/>
              </a:ext>
            </a:extLst>
          </p:cNvPr>
          <p:cNvPicPr>
            <a:picLocks noChangeAspect="1"/>
          </p:cNvPicPr>
          <p:nvPr/>
        </p:nvPicPr>
        <p:blipFill>
          <a:blip r:embed="rId6"/>
          <a:stretch>
            <a:fillRect/>
          </a:stretch>
        </p:blipFill>
        <p:spPr>
          <a:xfrm>
            <a:off x="9108586" y="5942764"/>
            <a:ext cx="724412" cy="632423"/>
          </a:xfrm>
          <a:prstGeom prst="rect">
            <a:avLst/>
          </a:prstGeom>
        </p:spPr>
      </p:pic>
      <p:pic>
        <p:nvPicPr>
          <p:cNvPr id="14" name="Image 13">
            <a:extLst>
              <a:ext uri="{FF2B5EF4-FFF2-40B4-BE49-F238E27FC236}">
                <a16:creationId xmlns:a16="http://schemas.microsoft.com/office/drawing/2014/main" id="{C771AB85-6E48-48F7-83DD-023A62A703AC}"/>
              </a:ext>
            </a:extLst>
          </p:cNvPr>
          <p:cNvPicPr>
            <a:picLocks noChangeAspect="1"/>
          </p:cNvPicPr>
          <p:nvPr/>
        </p:nvPicPr>
        <p:blipFill>
          <a:blip r:embed="rId4"/>
          <a:stretch>
            <a:fillRect/>
          </a:stretch>
        </p:blipFill>
        <p:spPr>
          <a:xfrm>
            <a:off x="9996381" y="5942764"/>
            <a:ext cx="698848" cy="689006"/>
          </a:xfrm>
          <a:prstGeom prst="rect">
            <a:avLst/>
          </a:prstGeom>
        </p:spPr>
      </p:pic>
      <p:pic>
        <p:nvPicPr>
          <p:cNvPr id="15" name="Image 14">
            <a:extLst>
              <a:ext uri="{FF2B5EF4-FFF2-40B4-BE49-F238E27FC236}">
                <a16:creationId xmlns:a16="http://schemas.microsoft.com/office/drawing/2014/main" id="{CC8AF127-0640-4D2A-9BDE-16754B4A3C0E}"/>
              </a:ext>
            </a:extLst>
          </p:cNvPr>
          <p:cNvPicPr>
            <a:picLocks noChangeAspect="1"/>
          </p:cNvPicPr>
          <p:nvPr/>
        </p:nvPicPr>
        <p:blipFill>
          <a:blip r:embed="rId4"/>
          <a:stretch>
            <a:fillRect/>
          </a:stretch>
        </p:blipFill>
        <p:spPr>
          <a:xfrm>
            <a:off x="6892072" y="5914472"/>
            <a:ext cx="698848" cy="689006"/>
          </a:xfrm>
          <a:prstGeom prst="rect">
            <a:avLst/>
          </a:prstGeom>
        </p:spPr>
      </p:pic>
    </p:spTree>
    <p:extLst>
      <p:ext uri="{BB962C8B-B14F-4D97-AF65-F5344CB8AC3E}">
        <p14:creationId xmlns:p14="http://schemas.microsoft.com/office/powerpoint/2010/main" val="51076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uiExpand="1" build="p"/>
      <p:bldP spid="11" grpId="0" build="p"/>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678402" y="147914"/>
            <a:ext cx="10515600" cy="1325563"/>
          </a:xfrm>
        </p:spPr>
        <p:txBody>
          <a:bodyPr/>
          <a:lstStyle/>
          <a:p>
            <a:r>
              <a:rPr lang="en-GB" dirty="0">
                <a:solidFill>
                  <a:schemeClr val="accent1"/>
                </a:solidFill>
                <a:latin typeface="+mn-lt"/>
              </a:rPr>
              <a:t>Examples from the Region</a:t>
            </a:r>
          </a:p>
        </p:txBody>
      </p:sp>
      <p:sp>
        <p:nvSpPr>
          <p:cNvPr id="3" name="TextBox 2">
            <a:extLst>
              <a:ext uri="{FF2B5EF4-FFF2-40B4-BE49-F238E27FC236}">
                <a16:creationId xmlns:a16="http://schemas.microsoft.com/office/drawing/2014/main" id="{9752340E-A3E7-AB4C-BA0B-7E84A308FB1E}"/>
              </a:ext>
            </a:extLst>
          </p:cNvPr>
          <p:cNvSpPr txBox="1"/>
          <p:nvPr/>
        </p:nvSpPr>
        <p:spPr>
          <a:xfrm>
            <a:off x="4539980" y="4115301"/>
            <a:ext cx="2978193" cy="1600438"/>
          </a:xfrm>
          <a:prstGeom prst="rect">
            <a:avLst/>
          </a:prstGeom>
          <a:noFill/>
        </p:spPr>
        <p:txBody>
          <a:bodyPr wrap="square" rtlCol="0">
            <a:spAutoFit/>
          </a:bodyPr>
          <a:lstStyle/>
          <a:p>
            <a:pPr algn="ctr"/>
            <a:r>
              <a:rPr lang="en-GB" dirty="0"/>
              <a:t>[ 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using Pillar 2 </a:t>
            </a:r>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098" name="Picture 2" descr="Indonesia outline map vector illustration">
            <a:extLst>
              <a:ext uri="{FF2B5EF4-FFF2-40B4-BE49-F238E27FC236}">
                <a16:creationId xmlns:a16="http://schemas.microsoft.com/office/drawing/2014/main" id="{6B39CE52-5A3E-C846-8C42-7FB5C8199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43" b="14100"/>
          <a:stretch/>
        </p:blipFill>
        <p:spPr bwMode="auto">
          <a:xfrm>
            <a:off x="8114210" y="1956428"/>
            <a:ext cx="3344092" cy="13728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4B64C4-5BF2-AE41-AF73-C3A91C2237FD}"/>
              </a:ext>
            </a:extLst>
          </p:cNvPr>
          <p:cNvSpPr txBox="1"/>
          <p:nvPr/>
        </p:nvSpPr>
        <p:spPr>
          <a:xfrm>
            <a:off x="7766074" y="3804819"/>
            <a:ext cx="4153989" cy="1384995"/>
          </a:xfrm>
          <a:prstGeom prst="rect">
            <a:avLst/>
          </a:prstGeom>
          <a:noFill/>
        </p:spPr>
        <p:txBody>
          <a:bodyPr wrap="square" rtlCol="0">
            <a:spAutoFit/>
          </a:bodyPr>
          <a:lstStyle/>
          <a:p>
            <a:pPr algn="ctr"/>
            <a:r>
              <a:rPr lang="en-GB" dirty="0"/>
              <a:t>[ 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using </a:t>
            </a:r>
            <a:r>
              <a:rPr lang="en-GB"/>
              <a:t>Pillar 2 </a:t>
            </a:r>
            <a:endParaRPr lang="en-GB" dirty="0"/>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102" name="Picture 6" descr="Nepal Map Outline Png #1438897 - PNG Images - PNGio">
            <a:extLst>
              <a:ext uri="{FF2B5EF4-FFF2-40B4-BE49-F238E27FC236}">
                <a16:creationId xmlns:a16="http://schemas.microsoft.com/office/drawing/2014/main" id="{51F77D7A-9812-1B49-A2DE-3B2CA1819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37" y="1711264"/>
            <a:ext cx="3235962" cy="16179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A1A334-6B7B-4644-A374-008FFE228989}"/>
              </a:ext>
            </a:extLst>
          </p:cNvPr>
          <p:cNvSpPr txBox="1"/>
          <p:nvPr/>
        </p:nvSpPr>
        <p:spPr>
          <a:xfrm>
            <a:off x="566421" y="3429000"/>
            <a:ext cx="3457668" cy="1600438"/>
          </a:xfrm>
          <a:prstGeom prst="rect">
            <a:avLst/>
          </a:prstGeom>
          <a:noFill/>
        </p:spPr>
        <p:txBody>
          <a:bodyPr wrap="square" rtlCol="0">
            <a:spAutoFit/>
          </a:bodyPr>
          <a:lstStyle/>
          <a:p>
            <a:pPr algn="ctr"/>
            <a:r>
              <a:rPr lang="en-GB" dirty="0"/>
              <a:t>[COUNTRY NAME] </a:t>
            </a:r>
            <a:br>
              <a:rPr lang="en-GB" dirty="0"/>
            </a:br>
            <a:endParaRPr lang="en-GB" dirty="0"/>
          </a:p>
          <a:p>
            <a:pPr marL="285750" indent="-285750">
              <a:buFont typeface="Arial" panose="020B0604020202020204" pitchFamily="34" charset="0"/>
              <a:buChar char="•"/>
            </a:pPr>
            <a:r>
              <a:rPr lang="en-GB" dirty="0"/>
              <a:t>Add key presentation sentence about a specific program/project using Pillar 2 </a:t>
            </a:r>
          </a:p>
          <a:p>
            <a:pPr marL="285750" indent="-285750">
              <a:buFont typeface="Arial" panose="020B0604020202020204" pitchFamily="34" charset="0"/>
              <a:buChar char="•"/>
            </a:pPr>
            <a:r>
              <a:rPr lang="en-GB" dirty="0"/>
              <a:t>Add name of organisations</a:t>
            </a:r>
          </a:p>
          <a:p>
            <a:pPr marL="285750" indent="-285750">
              <a:buFont typeface="Arial" panose="020B0604020202020204" pitchFamily="34" charset="0"/>
              <a:buChar char="•"/>
            </a:pPr>
            <a:r>
              <a:rPr lang="en-GB" dirty="0"/>
              <a:t>Add key message / numbers</a:t>
            </a:r>
          </a:p>
        </p:txBody>
      </p:sp>
      <p:pic>
        <p:nvPicPr>
          <p:cNvPr id="4104" name="Picture 8" descr="Outline Map of Myanmar | Free Vector Maps">
            <a:extLst>
              <a:ext uri="{FF2B5EF4-FFF2-40B4-BE49-F238E27FC236}">
                <a16:creationId xmlns:a16="http://schemas.microsoft.com/office/drawing/2014/main" id="{E53636B5-7DFF-A642-8E1C-805CAF37BD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19" r="22095"/>
          <a:stretch/>
        </p:blipFill>
        <p:spPr bwMode="auto">
          <a:xfrm>
            <a:off x="5134563" y="1217419"/>
            <a:ext cx="2135710" cy="284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38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F4C2-8B97-FC9F-5540-4960A12A7E70}"/>
              </a:ext>
            </a:extLst>
          </p:cNvPr>
          <p:cNvSpPr>
            <a:spLocks noGrp="1"/>
          </p:cNvSpPr>
          <p:nvPr>
            <p:ph type="title"/>
          </p:nvPr>
        </p:nvSpPr>
        <p:spPr>
          <a:xfrm>
            <a:off x="218490" y="-209432"/>
            <a:ext cx="10515600" cy="1325563"/>
          </a:xfrm>
        </p:spPr>
        <p:txBody>
          <a:bodyPr/>
          <a:lstStyle/>
          <a:p>
            <a:r>
              <a:rPr lang="en-US" dirty="0"/>
              <a:t>Improving together</a:t>
            </a:r>
            <a:endParaRPr lang="en-CA" dirty="0"/>
          </a:p>
        </p:txBody>
      </p:sp>
      <p:pic>
        <p:nvPicPr>
          <p:cNvPr id="3" name="Google Shape;214;g13546dbc3ea_0_8" descr="Imagen que contiene persona, murciélago, sostener, béisbol&#10;&#10;Descripción generada automáticamente">
            <a:extLst>
              <a:ext uri="{FF2B5EF4-FFF2-40B4-BE49-F238E27FC236}">
                <a16:creationId xmlns:a16="http://schemas.microsoft.com/office/drawing/2014/main" id="{B82D05F5-2ADD-8C5E-7C5C-8B33B399203B}"/>
              </a:ext>
            </a:extLst>
          </p:cNvPr>
          <p:cNvPicPr preferRelativeResize="0"/>
          <p:nvPr/>
        </p:nvPicPr>
        <p:blipFill rotWithShape="1">
          <a:blip r:embed="rId3">
            <a:alphaModFix/>
          </a:blip>
          <a:srcRect l="-3768" r="5129"/>
          <a:stretch/>
        </p:blipFill>
        <p:spPr>
          <a:xfrm>
            <a:off x="9281209" y="237146"/>
            <a:ext cx="2519997" cy="3311714"/>
          </a:xfrm>
          <a:prstGeom prst="rect">
            <a:avLst/>
          </a:prstGeom>
          <a:noFill/>
          <a:ln>
            <a:noFill/>
          </a:ln>
        </p:spPr>
      </p:pic>
      <p:pic>
        <p:nvPicPr>
          <p:cNvPr id="4" name="Google Shape;211;g13546dbc3ea_0_8" descr="Interfaz de usuario gráfica, Texto, Aplicación, Chat o mensaje de texto&#10;&#10;Descripción generada automáticamente">
            <a:extLst>
              <a:ext uri="{FF2B5EF4-FFF2-40B4-BE49-F238E27FC236}">
                <a16:creationId xmlns:a16="http://schemas.microsoft.com/office/drawing/2014/main" id="{D203275D-5003-B28D-B66B-C2CBE1FC51CD}"/>
              </a:ext>
            </a:extLst>
          </p:cNvPr>
          <p:cNvPicPr preferRelativeResize="0"/>
          <p:nvPr/>
        </p:nvPicPr>
        <p:blipFill rotWithShape="1">
          <a:blip r:embed="rId4">
            <a:alphaModFix/>
          </a:blip>
          <a:srcRect/>
          <a:stretch/>
        </p:blipFill>
        <p:spPr>
          <a:xfrm>
            <a:off x="3667666" y="851520"/>
            <a:ext cx="5302718" cy="2804794"/>
          </a:xfrm>
          <a:prstGeom prst="rect">
            <a:avLst/>
          </a:prstGeom>
          <a:noFill/>
          <a:ln>
            <a:noFill/>
          </a:ln>
        </p:spPr>
      </p:pic>
      <p:pic>
        <p:nvPicPr>
          <p:cNvPr id="5" name="Google Shape;213;g13546dbc3ea_0_8" descr="Persona con playera verde&#10;&#10;Descripción generada automáticamente con confianza baja">
            <a:extLst>
              <a:ext uri="{FF2B5EF4-FFF2-40B4-BE49-F238E27FC236}">
                <a16:creationId xmlns:a16="http://schemas.microsoft.com/office/drawing/2014/main" id="{3D4B4D58-6E77-E024-6A8D-6EF1652DCD89}"/>
              </a:ext>
            </a:extLst>
          </p:cNvPr>
          <p:cNvPicPr preferRelativeResize="0"/>
          <p:nvPr/>
        </p:nvPicPr>
        <p:blipFill rotWithShape="1">
          <a:blip r:embed="rId5">
            <a:alphaModFix/>
          </a:blip>
          <a:srcRect t="3830" b="2060"/>
          <a:stretch/>
        </p:blipFill>
        <p:spPr>
          <a:xfrm>
            <a:off x="218490" y="2902166"/>
            <a:ext cx="3311967" cy="2498851"/>
          </a:xfrm>
          <a:prstGeom prst="rect">
            <a:avLst/>
          </a:prstGeom>
          <a:noFill/>
          <a:ln>
            <a:noFill/>
          </a:ln>
        </p:spPr>
      </p:pic>
      <p:pic>
        <p:nvPicPr>
          <p:cNvPr id="6" name="Google Shape;212;g13546dbc3ea_0_8" descr="Imagen de la pantalla de un celular en la mano&#10;&#10;Descripción generada automáticamente con confianza baja">
            <a:extLst>
              <a:ext uri="{FF2B5EF4-FFF2-40B4-BE49-F238E27FC236}">
                <a16:creationId xmlns:a16="http://schemas.microsoft.com/office/drawing/2014/main" id="{49A99165-B6C0-04C5-7A22-7168A31F0F84}"/>
              </a:ext>
            </a:extLst>
          </p:cNvPr>
          <p:cNvPicPr preferRelativeResize="0"/>
          <p:nvPr/>
        </p:nvPicPr>
        <p:blipFill rotWithShape="1">
          <a:blip r:embed="rId6">
            <a:alphaModFix/>
          </a:blip>
          <a:srcRect t="13035" r="-50" b="-13075"/>
          <a:stretch/>
        </p:blipFill>
        <p:spPr>
          <a:xfrm>
            <a:off x="8880033" y="4345201"/>
            <a:ext cx="3311967" cy="2111632"/>
          </a:xfrm>
          <a:prstGeom prst="rect">
            <a:avLst/>
          </a:prstGeom>
          <a:noFill/>
          <a:ln>
            <a:noFill/>
          </a:ln>
        </p:spPr>
      </p:pic>
      <p:sp>
        <p:nvSpPr>
          <p:cNvPr id="8" name="TextBox 7">
            <a:extLst>
              <a:ext uri="{FF2B5EF4-FFF2-40B4-BE49-F238E27FC236}">
                <a16:creationId xmlns:a16="http://schemas.microsoft.com/office/drawing/2014/main" id="{EB65CB94-7AE8-A77A-1697-D89132659CF6}"/>
              </a:ext>
            </a:extLst>
          </p:cNvPr>
          <p:cNvSpPr txBox="1"/>
          <p:nvPr/>
        </p:nvSpPr>
        <p:spPr>
          <a:xfrm>
            <a:off x="3667666" y="3800702"/>
            <a:ext cx="8133540" cy="523220"/>
          </a:xfrm>
          <a:prstGeom prst="rect">
            <a:avLst/>
          </a:prstGeom>
          <a:noFill/>
        </p:spPr>
        <p:txBody>
          <a:bodyPr wrap="square">
            <a:spAutoFit/>
          </a:bodyPr>
          <a:lstStyle/>
          <a:p>
            <a:r>
              <a:rPr lang="en-CA" sz="2800" b="1" dirty="0">
                <a:solidFill>
                  <a:schemeClr val="accent2"/>
                </a:solidFill>
              </a:rPr>
              <a:t>https://alliancecpha.org/en/workingtogether</a:t>
            </a:r>
          </a:p>
        </p:txBody>
      </p:sp>
    </p:spTree>
    <p:extLst>
      <p:ext uri="{BB962C8B-B14F-4D97-AF65-F5344CB8AC3E}">
        <p14:creationId xmlns:p14="http://schemas.microsoft.com/office/powerpoint/2010/main" val="339404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1"/>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dirty="0">
                <a:solidFill>
                  <a:schemeClr val="accent1"/>
                </a:solidFill>
                <a:latin typeface="+mn-lt"/>
              </a:rPr>
              <a:t>Need more than the hard copy?</a:t>
            </a:r>
            <a:endParaRPr sz="4100" dirty="0">
              <a:solidFill>
                <a:schemeClr val="accent1"/>
              </a:solidFill>
              <a:latin typeface="+mn-lt"/>
            </a:endParaRPr>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r>
              <a:rPr lang="en-GB" sz="2400" dirty="0"/>
              <a:t>On the Alliance website</a:t>
            </a:r>
          </a:p>
          <a:p>
            <a:pPr marL="985838" lvl="1" indent="-312738">
              <a:buFont typeface="Wingdings" pitchFamily="2" charset="2"/>
              <a:buChar char="Ø"/>
            </a:pPr>
            <a:r>
              <a:rPr lang="en-GB" sz="2000" dirty="0"/>
              <a:t>PDF version</a:t>
            </a:r>
          </a:p>
          <a:p>
            <a:pPr marL="985838" lvl="1" indent="-312738">
              <a:buFont typeface="Wingdings" pitchFamily="2" charset="2"/>
              <a:buChar char="Ø"/>
            </a:pPr>
            <a:r>
              <a:rPr lang="en-GB" sz="2000" dirty="0"/>
              <a:t>Briefing &amp; Implementation Pack</a:t>
            </a:r>
          </a:p>
          <a:p>
            <a:pPr marL="985838" lvl="1" indent="-312738">
              <a:buFont typeface="Wingdings" pitchFamily="2" charset="2"/>
              <a:buChar char="Ø"/>
            </a:pPr>
            <a:r>
              <a:rPr lang="en-GB" sz="2000" dirty="0"/>
              <a:t>25-page Summary</a:t>
            </a:r>
          </a:p>
          <a:p>
            <a:pPr marL="985838" lvl="1" indent="-312738">
              <a:buFont typeface="Wingdings" pitchFamily="2" charset="2"/>
              <a:buChar char="Ø"/>
            </a:pPr>
            <a:r>
              <a:rPr lang="en-GB" sz="2000" dirty="0"/>
              <a:t>E-course </a:t>
            </a:r>
          </a:p>
          <a:p>
            <a:pPr marL="985838" lvl="1" indent="-312738">
              <a:buFont typeface="Wingdings" pitchFamily="2" charset="2"/>
              <a:buChar char="Ø"/>
            </a:pPr>
            <a:r>
              <a:rPr lang="en-GB" sz="2000" dirty="0"/>
              <a:t>YouTube videos</a:t>
            </a:r>
          </a:p>
          <a:p>
            <a:pPr marL="985838" lvl="1" indent="-312738">
              <a:buFont typeface="Wingdings" pitchFamily="2" charset="2"/>
              <a:buChar char="Ø"/>
            </a:pPr>
            <a:r>
              <a:rPr lang="en-GB" sz="2000" dirty="0"/>
              <a:t>A gallery of illustrated Standards</a:t>
            </a:r>
          </a:p>
          <a:p>
            <a:pPr marL="9525" lvl="1" indent="0">
              <a:spcBef>
                <a:spcPts val="1200"/>
              </a:spcBef>
              <a:buNone/>
              <a:tabLst>
                <a:tab pos="703263" algn="l"/>
              </a:tabLst>
            </a:pPr>
            <a:r>
              <a:rPr lang="en-GB" sz="2000" dirty="0">
                <a:solidFill>
                  <a:srgbClr val="00B0F0"/>
                </a:solidFill>
              </a:rPr>
              <a:t>	</a:t>
            </a:r>
            <a:r>
              <a:rPr lang="en-GB" sz="2800" dirty="0">
                <a:solidFill>
                  <a:srgbClr val="00B0F0"/>
                </a:solidFill>
              </a:rPr>
              <a:t>👉</a:t>
            </a:r>
            <a:r>
              <a:rPr lang="en-GB" sz="2000" dirty="0">
                <a:solidFill>
                  <a:srgbClr val="00B0F0"/>
                </a:solidFill>
              </a:rPr>
              <a:t>  </a:t>
            </a:r>
            <a:r>
              <a:rPr lang="en-GB" sz="2000" dirty="0">
                <a:solidFill>
                  <a:srgbClr val="00B0F0"/>
                </a:solidFill>
                <a:hlinkClick r:id="rId3"/>
              </a:rPr>
              <a:t>www.AllianceCPHA.org</a:t>
            </a:r>
            <a:endParaRPr lang="en-GB" sz="2000" dirty="0">
              <a:solidFill>
                <a:srgbClr val="00B0F0"/>
              </a:solidFill>
            </a:endParaRPr>
          </a:p>
          <a:p>
            <a:pPr marL="9525" lvl="1" indent="0">
              <a:spcBef>
                <a:spcPts val="1200"/>
              </a:spcBef>
              <a:buNone/>
              <a:tabLst>
                <a:tab pos="703263" algn="l"/>
              </a:tabLst>
            </a:pPr>
            <a:r>
              <a:rPr lang="en-GB" dirty="0"/>
              <a:t>On the </a:t>
            </a:r>
            <a:r>
              <a:rPr lang="en-GB" sz="2400" dirty="0"/>
              <a:t>Humanitarian Standards Partnership website</a:t>
            </a:r>
          </a:p>
          <a:p>
            <a:pPr marL="985838" lvl="1" indent="-322263">
              <a:buFont typeface="Wingdings" pitchFamily="2" charset="2"/>
              <a:buChar char="Ø"/>
            </a:pPr>
            <a:r>
              <a:rPr lang="en-GB" sz="2000" dirty="0"/>
              <a:t>Online, interactive version</a:t>
            </a:r>
          </a:p>
          <a:p>
            <a:pPr marL="985838" lvl="1" indent="-322263">
              <a:buFont typeface="Wingdings" pitchFamily="2" charset="2"/>
              <a:buChar char="Ø"/>
            </a:pPr>
            <a:r>
              <a:rPr lang="en-GB" sz="2000" dirty="0"/>
              <a:t>HSP App for mobile phones and tablets </a:t>
            </a:r>
          </a:p>
          <a:p>
            <a:pPr marL="0" indent="0">
              <a:spcBef>
                <a:spcPts val="1200"/>
              </a:spcBef>
              <a:buSzPts val="2800"/>
              <a:buNone/>
              <a:tabLst>
                <a:tab pos="663575" algn="l"/>
              </a:tabLst>
            </a:pPr>
            <a:r>
              <a:rPr lang="en-GB" sz="2000" dirty="0">
                <a:solidFill>
                  <a:srgbClr val="00B0F0"/>
                </a:solidFill>
              </a:rPr>
              <a:t>	</a:t>
            </a:r>
            <a:r>
              <a:rPr lang="en-GB" dirty="0">
                <a:solidFill>
                  <a:srgbClr val="00B0F0"/>
                </a:solidFill>
              </a:rPr>
              <a:t>👉</a:t>
            </a:r>
            <a:r>
              <a:rPr lang="en-GB" sz="20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472" name="Google Shape;472;p25"/>
          <p:cNvPicPr preferRelativeResize="0"/>
          <p:nvPr/>
        </p:nvPicPr>
        <p:blipFill>
          <a:blip r:embed="rId5">
            <a:extLst>
              <a:ext uri="{28A0092B-C50C-407E-A947-70E740481C1C}">
                <a14:useLocalDpi xmlns:a14="http://schemas.microsoft.com/office/drawing/2010/main" val="0"/>
              </a:ext>
            </a:extLst>
          </a:blip>
          <a:srcRect/>
          <a:stretch/>
        </p:blipFill>
        <p:spPr>
          <a:xfrm rot="547354">
            <a:off x="6996515" y="1670472"/>
            <a:ext cx="1684003" cy="2326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descr="Imagen que contiene Icono&#10;&#10;Descripción generada automáticamente">
            <a:extLst>
              <a:ext uri="{FF2B5EF4-FFF2-40B4-BE49-F238E27FC236}">
                <a16:creationId xmlns:a16="http://schemas.microsoft.com/office/drawing/2014/main" id="{4AE5CEF8-D68C-FD4C-A186-358E3B7F2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326" y="3298017"/>
            <a:ext cx="1977868" cy="14327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838200" y="584581"/>
            <a:ext cx="10515600" cy="1325563"/>
          </a:xfrm>
        </p:spPr>
        <p:txBody>
          <a:bodyPr/>
          <a:lstStyle/>
          <a:p>
            <a:r>
              <a:rPr lang="en-US" dirty="0">
                <a:solidFill>
                  <a:schemeClr val="accent1">
                    <a:lumMod val="75000"/>
                  </a:schemeClr>
                </a:solidFill>
                <a:latin typeface="Calibri" panose="020F0502020204030204" pitchFamily="34" charset="0"/>
                <a:cs typeface="Calibri" panose="020F0502020204030204" pitchFamily="34" charset="0"/>
              </a:rPr>
              <a:t>Aim of the Standards</a:t>
            </a:r>
            <a:br>
              <a:rPr lang="en-US" dirty="0"/>
            </a:br>
            <a:endParaRPr lang="fr-FR" dirty="0"/>
          </a:p>
        </p:txBody>
      </p:sp>
      <p:sp>
        <p:nvSpPr>
          <p:cNvPr id="260" name="Google Shape;260;p5"/>
          <p:cNvSpPr txBox="1">
            <a:spLocks noGrp="1"/>
          </p:cNvSpPr>
          <p:nvPr>
            <p:ph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dirty="0">
                <a:latin typeface="Calibri" panose="020F0502020204030204" pitchFamily="34" charset="0"/>
                <a:cs typeface="Calibri" panose="020F0502020204030204" pitchFamily="34" charset="0"/>
              </a:rPr>
              <a:t>Benchmark for CPHA</a:t>
            </a:r>
            <a:endParaRPr dirty="0">
              <a:latin typeface="Calibri" panose="020F0502020204030204" pitchFamily="34" charset="0"/>
              <a:cs typeface="Calibri" panose="020F0502020204030204" pitchFamily="34" charset="0"/>
            </a:endParaRPr>
          </a:p>
          <a:p>
            <a:pPr marL="228600" lvl="0" indent="-228600" algn="l" rtl="0">
              <a:spcBef>
                <a:spcPts val="0"/>
              </a:spcBef>
              <a:spcAft>
                <a:spcPts val="0"/>
              </a:spcAft>
              <a:buSzPts val="2800"/>
              <a:buChar char="●"/>
            </a:pPr>
            <a:r>
              <a:rPr lang="en-US" sz="2600" dirty="0">
                <a:latin typeface="Calibri" panose="020F0502020204030204" pitchFamily="34" charset="0"/>
                <a:cs typeface="Calibri" panose="020F0502020204030204" pitchFamily="34" charset="0"/>
              </a:rPr>
              <a:t>Collaborative, inter-agency tool</a:t>
            </a:r>
            <a:endParaRPr sz="2600" dirty="0">
              <a:latin typeface="Calibri" panose="020F0502020204030204" pitchFamily="34" charset="0"/>
              <a:cs typeface="Calibri" panose="020F0502020204030204" pitchFamily="34" charset="0"/>
            </a:endParaRPr>
          </a:p>
          <a:p>
            <a:pPr marL="228600" lvl="0" indent="-228600" algn="l" rtl="0">
              <a:spcBef>
                <a:spcPts val="0"/>
              </a:spcBef>
              <a:spcAft>
                <a:spcPts val="0"/>
              </a:spcAft>
              <a:buSzPts val="2800"/>
              <a:buChar char="●"/>
            </a:pPr>
            <a:r>
              <a:rPr lang="en-US" sz="2600" dirty="0">
                <a:latin typeface="Calibri" panose="020F0502020204030204" pitchFamily="34" charset="0"/>
                <a:cs typeface="Calibri" panose="020F0502020204030204" pitchFamily="34" charset="0"/>
              </a:rPr>
              <a:t>Links with Core Humanitarian Standard</a:t>
            </a:r>
            <a:endParaRPr sz="2600" dirty="0">
              <a:latin typeface="Calibri" panose="020F0502020204030204" pitchFamily="34" charset="0"/>
              <a:cs typeface="Calibri" panose="020F0502020204030204" pitchFamily="34" charset="0"/>
            </a:endParaRPr>
          </a:p>
          <a:p>
            <a:pPr marL="228600" lvl="0" indent="-228600" algn="l" rtl="0">
              <a:spcBef>
                <a:spcPts val="0"/>
              </a:spcBef>
              <a:spcAft>
                <a:spcPts val="0"/>
              </a:spcAft>
              <a:buSzPts val="2800"/>
              <a:buChar char="●"/>
            </a:pPr>
            <a:r>
              <a:rPr lang="en-US" sz="2600" dirty="0" err="1">
                <a:latin typeface="Calibri" panose="020F0502020204030204" pitchFamily="34" charset="0"/>
                <a:cs typeface="Calibri" panose="020F0502020204030204" pitchFamily="34" charset="0"/>
              </a:rPr>
              <a:t>Contextualisation</a:t>
            </a:r>
            <a:r>
              <a:rPr lang="en-US" sz="2600" dirty="0">
                <a:latin typeface="Calibri" panose="020F0502020204030204" pitchFamily="34" charset="0"/>
                <a:cs typeface="Calibri" panose="020F0502020204030204" pitchFamily="34" charset="0"/>
              </a:rPr>
              <a:t> for local ownership</a:t>
            </a:r>
            <a:endParaRPr sz="2600" dirty="0">
              <a:latin typeface="Calibri" panose="020F0502020204030204" pitchFamily="34" charset="0"/>
              <a:cs typeface="Calibri" panose="020F0502020204030204" pitchFamily="34" charset="0"/>
            </a:endParaRPr>
          </a:p>
          <a:p>
            <a:pPr marL="0" lvl="0" indent="0" algn="l" rtl="0">
              <a:spcBef>
                <a:spcPts val="1000"/>
              </a:spcBef>
              <a:spcAft>
                <a:spcPts val="0"/>
              </a:spcAft>
              <a:buNone/>
            </a:pPr>
            <a:endParaRPr sz="2600" dirty="0">
              <a:latin typeface="Calibri" panose="020F0502020204030204" pitchFamily="34" charset="0"/>
              <a:cs typeface="Calibri" panose="020F0502020204030204" pitchFamily="34" charset="0"/>
            </a:endParaRPr>
          </a:p>
          <a:p>
            <a:pPr marL="228600" lvl="0" indent="-228600" algn="l" rtl="0">
              <a:spcBef>
                <a:spcPts val="1000"/>
              </a:spcBef>
              <a:spcAft>
                <a:spcPts val="0"/>
              </a:spcAft>
              <a:buSzPts val="2800"/>
              <a:buChar char="●"/>
            </a:pPr>
            <a:r>
              <a:rPr lang="en-US" sz="2600" dirty="0">
                <a:latin typeface="Calibri" panose="020F0502020204030204" pitchFamily="34" charset="0"/>
                <a:cs typeface="Calibri" panose="020F0502020204030204" pitchFamily="34" charset="0"/>
              </a:rPr>
              <a:t>Purpose:</a:t>
            </a:r>
            <a:endParaRPr sz="2600" dirty="0">
              <a:latin typeface="Calibri" panose="020F0502020204030204" pitchFamily="34" charset="0"/>
              <a:cs typeface="Calibri" panose="020F0502020204030204" pitchFamily="34" charset="0"/>
            </a:endParaRPr>
          </a:p>
          <a:p>
            <a:pPr marL="685800" lvl="1" indent="-241300" algn="l" rtl="0">
              <a:spcBef>
                <a:spcPts val="0"/>
              </a:spcBef>
              <a:spcAft>
                <a:spcPts val="0"/>
              </a:spcAft>
              <a:buSzPts val="2600"/>
              <a:buChar char="○"/>
            </a:pPr>
            <a:r>
              <a:rPr lang="en-US" sz="2600" dirty="0">
                <a:latin typeface="Calibri" panose="020F0502020204030204" pitchFamily="34" charset="0"/>
                <a:cs typeface="Calibri" panose="020F0502020204030204" pitchFamily="34" charset="0"/>
              </a:rPr>
              <a:t>quality and accountability</a:t>
            </a:r>
            <a:endParaRPr sz="2600" dirty="0">
              <a:latin typeface="Calibri" panose="020F0502020204030204" pitchFamily="34" charset="0"/>
              <a:cs typeface="Calibri" panose="020F0502020204030204" pitchFamily="34" charset="0"/>
            </a:endParaRPr>
          </a:p>
          <a:p>
            <a:pPr marL="685800" lvl="1" indent="-241300" algn="l" rtl="0">
              <a:spcBef>
                <a:spcPts val="0"/>
              </a:spcBef>
              <a:spcAft>
                <a:spcPts val="0"/>
              </a:spcAft>
              <a:buSzPts val="2600"/>
              <a:buChar char="○"/>
            </a:pPr>
            <a:r>
              <a:rPr lang="en-US" sz="2600" dirty="0">
                <a:latin typeface="Calibri" panose="020F0502020204030204" pitchFamily="34" charset="0"/>
                <a:cs typeface="Calibri" panose="020F0502020204030204" pitchFamily="34" charset="0"/>
              </a:rPr>
              <a:t>impact for children’s protection and well-being</a:t>
            </a:r>
            <a:endParaRPr dirty="0">
              <a:latin typeface="Calibri" panose="020F0502020204030204" pitchFamily="34" charset="0"/>
              <a:cs typeface="Calibri" panose="020F0502020204030204" pitchFamily="34" charset="0"/>
            </a:endParaRPr>
          </a:p>
          <a:p>
            <a:pPr marL="228600" lvl="0" indent="-50800" algn="l" rtl="0">
              <a:lnSpc>
                <a:spcPct val="90000"/>
              </a:lnSpc>
              <a:spcBef>
                <a:spcPts val="1000"/>
              </a:spcBef>
              <a:spcAft>
                <a:spcPts val="0"/>
              </a:spcAft>
              <a:buClr>
                <a:schemeClr val="accent1"/>
              </a:buClr>
              <a:buSzPts val="2800"/>
              <a:buNone/>
            </a:pPr>
            <a:endParaRPr dirty="0"/>
          </a:p>
        </p:txBody>
      </p:sp>
      <p:pic>
        <p:nvPicPr>
          <p:cNvPr id="263" name="Google Shape;263;p5"/>
          <p:cNvPicPr preferRelativeResize="0"/>
          <p:nvPr/>
        </p:nvPicPr>
        <p:blipFill>
          <a:blip r:embed="rId3">
            <a:alphaModFix/>
          </a:blip>
          <a:stretch>
            <a:fillRect/>
          </a:stretch>
        </p:blipFill>
        <p:spPr>
          <a:xfrm>
            <a:off x="10210800" y="0"/>
            <a:ext cx="1981200" cy="1771650"/>
          </a:xfrm>
          <a:prstGeom prst="rect">
            <a:avLst/>
          </a:prstGeom>
          <a:noFill/>
          <a:ln>
            <a:noFill/>
          </a:ln>
        </p:spPr>
      </p:pic>
      <p:pic>
        <p:nvPicPr>
          <p:cNvPr id="264" name="Google Shape;264;p5"/>
          <p:cNvPicPr preferRelativeResize="0"/>
          <p:nvPr/>
        </p:nvPicPr>
        <p:blipFill>
          <a:blip r:embed="rId4">
            <a:alphaModFix/>
          </a:blip>
          <a:stretch>
            <a:fillRect/>
          </a:stretch>
        </p:blipFill>
        <p:spPr>
          <a:xfrm>
            <a:off x="4127088" y="4761996"/>
            <a:ext cx="7057055" cy="879996"/>
          </a:xfrm>
          <a:prstGeom prst="rect">
            <a:avLst/>
          </a:prstGeom>
          <a:noFill/>
          <a:ln>
            <a:noFill/>
          </a:ln>
        </p:spPr>
      </p:pic>
      <p:pic>
        <p:nvPicPr>
          <p:cNvPr id="7" name="Google Shape;472;p25">
            <a:extLst>
              <a:ext uri="{FF2B5EF4-FFF2-40B4-BE49-F238E27FC236}">
                <a16:creationId xmlns:a16="http://schemas.microsoft.com/office/drawing/2014/main" id="{CB63D68F-B379-7846-DB56-EC6CA0BF494E}"/>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762653" y="2044029"/>
            <a:ext cx="1923407" cy="2939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0">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0">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8" descr="Screen Shot 2019-10-07 at 9.08.18 PM.png"/>
          <p:cNvPicPr preferRelativeResize="0"/>
          <p:nvPr/>
        </p:nvPicPr>
        <p:blipFill rotWithShape="1">
          <a:blip r:embed="rId3">
            <a:alphaModFix/>
          </a:blip>
          <a:srcRect/>
          <a:stretch/>
        </p:blipFill>
        <p:spPr>
          <a:xfrm>
            <a:off x="3264136" y="0"/>
            <a:ext cx="8927863" cy="6858000"/>
          </a:xfrm>
          <a:prstGeom prst="rect">
            <a:avLst/>
          </a:prstGeom>
          <a:noFill/>
          <a:ln>
            <a:noFill/>
          </a:ln>
        </p:spPr>
      </p:pic>
      <p:sp>
        <p:nvSpPr>
          <p:cNvPr id="9" name="ZoneTexte 8">
            <a:extLst>
              <a:ext uri="{FF2B5EF4-FFF2-40B4-BE49-F238E27FC236}">
                <a16:creationId xmlns:a16="http://schemas.microsoft.com/office/drawing/2014/main" id="{11BEFA5A-6FE6-48C3-836E-CBB252B9C174}"/>
              </a:ext>
            </a:extLst>
          </p:cNvPr>
          <p:cNvSpPr txBox="1"/>
          <p:nvPr/>
        </p:nvSpPr>
        <p:spPr>
          <a:xfrm>
            <a:off x="975632" y="1072634"/>
            <a:ext cx="6098720" cy="707886"/>
          </a:xfrm>
          <a:prstGeom prst="rect">
            <a:avLst/>
          </a:prstGeom>
          <a:noFill/>
        </p:spPr>
        <p:txBody>
          <a:bodyPr wrap="square">
            <a:spAutoFit/>
          </a:bodyPr>
          <a:lstStyle/>
          <a:p>
            <a:r>
              <a:rPr lang="en-US" sz="4000" b="1" dirty="0">
                <a:solidFill>
                  <a:schemeClr val="accent1"/>
                </a:solidFill>
                <a:latin typeface="Calibri" panose="020F0502020204030204" pitchFamily="34" charset="0"/>
                <a:cs typeface="Calibri" panose="020F0502020204030204" pitchFamily="34" charset="0"/>
              </a:rPr>
              <a:t>Overview</a:t>
            </a:r>
            <a:endParaRPr lang="fr-FR" b="1" dirty="0">
              <a:solidFill>
                <a:schemeClr val="accent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7E969A77-C2F2-4389-A61C-96A48AFECE0E}"/>
              </a:ext>
            </a:extLst>
          </p:cNvPr>
          <p:cNvSpPr/>
          <p:nvPr/>
        </p:nvSpPr>
        <p:spPr>
          <a:xfrm>
            <a:off x="9714593" y="774501"/>
            <a:ext cx="1730053"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46dbc3ea_0_8"/>
          <p:cNvSpPr txBox="1">
            <a:spLocks noGrp="1"/>
          </p:cNvSpPr>
          <p:nvPr>
            <p:ph type="title"/>
          </p:nvPr>
        </p:nvSpPr>
        <p:spPr>
          <a:xfrm>
            <a:off x="1787857" y="596384"/>
            <a:ext cx="7110816"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t>Working Together</a:t>
            </a:r>
            <a:endParaRPr dirty="0"/>
          </a:p>
        </p:txBody>
      </p:sp>
      <p:sp>
        <p:nvSpPr>
          <p:cNvPr id="209" name="Google Shape;209;g13546dbc3ea_0_8"/>
          <p:cNvSpPr txBox="1">
            <a:spLocks noGrp="1"/>
          </p:cNvSpPr>
          <p:nvPr>
            <p:ph type="body" idx="1"/>
          </p:nvPr>
        </p:nvSpPr>
        <p:spPr>
          <a:xfrm>
            <a:off x="1787856" y="2325283"/>
            <a:ext cx="9876320" cy="2725500"/>
          </a:xfrm>
          <a:prstGeom prst="rect">
            <a:avLst/>
          </a:prstGeom>
          <a:noFill/>
          <a:ln>
            <a:noFill/>
          </a:ln>
        </p:spPr>
        <p:txBody>
          <a:bodyPr spcFirstLastPara="1" wrap="square" lIns="91425" tIns="45700" rIns="91425" bIns="45700" anchor="t" anchorCtr="0">
            <a:normAutofit/>
          </a:bodyPr>
          <a:lstStyle/>
          <a:p>
            <a:pPr marL="457200" lvl="0" indent="-391983" algn="l" rtl="0">
              <a:lnSpc>
                <a:spcPct val="90000"/>
              </a:lnSpc>
              <a:spcBef>
                <a:spcPts val="1000"/>
              </a:spcBef>
              <a:spcAft>
                <a:spcPts val="0"/>
              </a:spcAft>
              <a:buSzPct val="108108"/>
              <a:buChar char="•"/>
            </a:pPr>
            <a:r>
              <a:rPr lang="en-US" sz="3200" dirty="0">
                <a:solidFill>
                  <a:schemeClr val="dk2"/>
                </a:solidFill>
              </a:rPr>
              <a:t>Interconnected needs of children</a:t>
            </a:r>
            <a:endParaRPr sz="3200" dirty="0">
              <a:solidFill>
                <a:schemeClr val="dk2"/>
              </a:solidFill>
            </a:endParaRPr>
          </a:p>
          <a:p>
            <a:pPr marL="457200" lvl="0" indent="-391983" algn="l" rtl="0">
              <a:lnSpc>
                <a:spcPct val="90000"/>
              </a:lnSpc>
              <a:spcBef>
                <a:spcPts val="1000"/>
              </a:spcBef>
              <a:spcAft>
                <a:spcPts val="0"/>
              </a:spcAft>
              <a:buSzPct val="108108"/>
              <a:buChar char="•"/>
            </a:pPr>
            <a:r>
              <a:rPr lang="en-US" sz="3200" dirty="0">
                <a:solidFill>
                  <a:schemeClr val="dk2"/>
                </a:solidFill>
              </a:rPr>
              <a:t>Collective responsibility = Centrality of Protection</a:t>
            </a:r>
            <a:endParaRPr sz="3200" dirty="0"/>
          </a:p>
          <a:p>
            <a:pPr marL="457200" lvl="0" indent="-391983" algn="l" rtl="0">
              <a:lnSpc>
                <a:spcPct val="90000"/>
              </a:lnSpc>
              <a:spcBef>
                <a:spcPts val="1000"/>
              </a:spcBef>
              <a:spcAft>
                <a:spcPts val="0"/>
              </a:spcAft>
              <a:buSzPct val="108108"/>
              <a:buChar char="•"/>
            </a:pPr>
            <a:r>
              <a:rPr lang="en-US" sz="3200" dirty="0">
                <a:solidFill>
                  <a:schemeClr val="dk2"/>
                </a:solidFill>
              </a:rPr>
              <a:t>Higher-quality impact</a:t>
            </a:r>
            <a:endParaRPr sz="3200" dirty="0">
              <a:solidFill>
                <a:schemeClr val="dk2"/>
              </a:solidFill>
            </a:endParaRPr>
          </a:p>
          <a:p>
            <a:pPr marL="457200" lvl="0" indent="-228600" algn="l" rtl="0">
              <a:lnSpc>
                <a:spcPct val="90000"/>
              </a:lnSpc>
              <a:spcBef>
                <a:spcPts val="1000"/>
              </a:spcBef>
              <a:spcAft>
                <a:spcPts val="0"/>
              </a:spcAft>
              <a:buSzPct val="108108"/>
              <a:buNone/>
            </a:pPr>
            <a:endParaRPr dirty="0"/>
          </a:p>
        </p:txBody>
      </p:sp>
      <p:pic>
        <p:nvPicPr>
          <p:cNvPr id="210" name="Google Shape;210;g13546dbc3ea_0_8" descr="Imagen que contiene botella, exterior, firmar, parada&#10;&#10;Descripción generada automáticamente"/>
          <p:cNvPicPr preferRelativeResize="0"/>
          <p:nvPr/>
        </p:nvPicPr>
        <p:blipFill rotWithShape="1">
          <a:blip r:embed="rId3">
            <a:alphaModFix/>
          </a:blip>
          <a:srcRect/>
          <a:stretch/>
        </p:blipFill>
        <p:spPr>
          <a:xfrm>
            <a:off x="6927330" y="4586561"/>
            <a:ext cx="4256793" cy="8674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9"/>
          <p:cNvSpPr txBox="1">
            <a:spLocks noGrp="1"/>
          </p:cNvSpPr>
          <p:nvPr>
            <p:ph type="title"/>
          </p:nvPr>
        </p:nvSpPr>
        <p:spPr>
          <a:xfrm>
            <a:off x="2096941" y="323056"/>
            <a:ext cx="95659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000"/>
              <a:buFont typeface="Helvetica Neue"/>
              <a:buNone/>
            </a:pPr>
            <a:r>
              <a:rPr lang="en-US" dirty="0">
                <a:latin typeface="Calibri" panose="020F0502020204030204" pitchFamily="34" charset="0"/>
                <a:cs typeface="Calibri" panose="020F0502020204030204" pitchFamily="34" charset="0"/>
              </a:rPr>
              <a:t>Sector-specific standards</a:t>
            </a:r>
            <a:endParaRPr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C89F0379-5E2D-41C7-8AAF-FD6F6E0A7C2F}"/>
              </a:ext>
            </a:extLst>
          </p:cNvPr>
          <p:cNvPicPr>
            <a:picLocks noChangeAspect="1"/>
          </p:cNvPicPr>
          <p:nvPr/>
        </p:nvPicPr>
        <p:blipFill>
          <a:blip r:embed="rId3"/>
          <a:stretch>
            <a:fillRect/>
          </a:stretch>
        </p:blipFill>
        <p:spPr>
          <a:xfrm>
            <a:off x="8675275" y="2642074"/>
            <a:ext cx="2651316" cy="1573851"/>
          </a:xfrm>
          <a:prstGeom prst="rect">
            <a:avLst/>
          </a:prstGeom>
        </p:spPr>
      </p:pic>
      <p:pic>
        <p:nvPicPr>
          <p:cNvPr id="6" name="Image 5">
            <a:extLst>
              <a:ext uri="{FF2B5EF4-FFF2-40B4-BE49-F238E27FC236}">
                <a16:creationId xmlns:a16="http://schemas.microsoft.com/office/drawing/2014/main" id="{5BF030AC-6EC9-4ED6-AB79-E243A54CC824}"/>
              </a:ext>
            </a:extLst>
          </p:cNvPr>
          <p:cNvPicPr>
            <a:picLocks noChangeAspect="1"/>
          </p:cNvPicPr>
          <p:nvPr/>
        </p:nvPicPr>
        <p:blipFill>
          <a:blip r:embed="rId4"/>
          <a:stretch>
            <a:fillRect/>
          </a:stretch>
        </p:blipFill>
        <p:spPr>
          <a:xfrm>
            <a:off x="6879912" y="5085236"/>
            <a:ext cx="1060042" cy="1325563"/>
          </a:xfrm>
          <a:prstGeom prst="rect">
            <a:avLst/>
          </a:prstGeom>
        </p:spPr>
      </p:pic>
      <p:pic>
        <p:nvPicPr>
          <p:cNvPr id="9" name="Image 8">
            <a:extLst>
              <a:ext uri="{FF2B5EF4-FFF2-40B4-BE49-F238E27FC236}">
                <a16:creationId xmlns:a16="http://schemas.microsoft.com/office/drawing/2014/main" id="{9B426358-DE7B-4E83-AC15-1692A4F3CDE4}"/>
              </a:ext>
            </a:extLst>
          </p:cNvPr>
          <p:cNvPicPr>
            <a:picLocks noChangeAspect="1"/>
          </p:cNvPicPr>
          <p:nvPr/>
        </p:nvPicPr>
        <p:blipFill>
          <a:blip r:embed="rId5"/>
          <a:stretch>
            <a:fillRect/>
          </a:stretch>
        </p:blipFill>
        <p:spPr>
          <a:xfrm>
            <a:off x="4465339" y="3457731"/>
            <a:ext cx="1058232" cy="1503362"/>
          </a:xfrm>
          <a:prstGeom prst="rect">
            <a:avLst/>
          </a:prstGeom>
        </p:spPr>
      </p:pic>
      <p:pic>
        <p:nvPicPr>
          <p:cNvPr id="11" name="Image 10">
            <a:extLst>
              <a:ext uri="{FF2B5EF4-FFF2-40B4-BE49-F238E27FC236}">
                <a16:creationId xmlns:a16="http://schemas.microsoft.com/office/drawing/2014/main" id="{697123C6-3B77-4236-A380-44C5025C6E8D}"/>
              </a:ext>
            </a:extLst>
          </p:cNvPr>
          <p:cNvPicPr>
            <a:picLocks noChangeAspect="1"/>
          </p:cNvPicPr>
          <p:nvPr/>
        </p:nvPicPr>
        <p:blipFill>
          <a:blip r:embed="rId6"/>
          <a:stretch>
            <a:fillRect/>
          </a:stretch>
        </p:blipFill>
        <p:spPr>
          <a:xfrm>
            <a:off x="2429605" y="1648619"/>
            <a:ext cx="1087122" cy="1628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401"/>
        <p:cNvGrpSpPr/>
        <p:nvPr/>
      </p:nvGrpSpPr>
      <p:grpSpPr>
        <a:xfrm>
          <a:off x="0" y="0"/>
          <a:ext cx="0" cy="0"/>
          <a:chOff x="0" y="0"/>
          <a:chExt cx="0" cy="0"/>
        </a:xfrm>
      </p:grpSpPr>
      <p:sp>
        <p:nvSpPr>
          <p:cNvPr id="402" name="Google Shape;402;p19"/>
          <p:cNvSpPr txBox="1">
            <a:spLocks noGrp="1"/>
          </p:cNvSpPr>
          <p:nvPr>
            <p:ph type="title"/>
          </p:nvPr>
        </p:nvSpPr>
        <p:spPr>
          <a:xfrm>
            <a:off x="1552354" y="104907"/>
            <a:ext cx="95659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000"/>
              <a:buFont typeface="Helvetica Neue"/>
              <a:buNone/>
            </a:pPr>
            <a:r>
              <a:rPr lang="en-US" dirty="0">
                <a:latin typeface="Calibri" panose="020F0502020204030204" pitchFamily="34" charset="0"/>
                <a:cs typeface="Calibri" panose="020F0502020204030204" pitchFamily="34" charset="0"/>
              </a:rPr>
              <a:t>Pillar 4 - Approaches</a:t>
            </a:r>
            <a:endParaRPr dirty="0">
              <a:latin typeface="Calibri" panose="020F0502020204030204" pitchFamily="34" charset="0"/>
              <a:cs typeface="Calibri" panose="020F0502020204030204" pitchFamily="34" charset="0"/>
            </a:endParaRPr>
          </a:p>
        </p:txBody>
      </p:sp>
      <p:sp>
        <p:nvSpPr>
          <p:cNvPr id="7" name="Google Shape;404;p19">
            <a:extLst>
              <a:ext uri="{FF2B5EF4-FFF2-40B4-BE49-F238E27FC236}">
                <a16:creationId xmlns:a16="http://schemas.microsoft.com/office/drawing/2014/main" id="{234815C3-C855-40D5-9CF2-410A68E9B841}"/>
              </a:ext>
            </a:extLst>
          </p:cNvPr>
          <p:cNvSpPr txBox="1">
            <a:spLocks/>
          </p:cNvSpPr>
          <p:nvPr/>
        </p:nvSpPr>
        <p:spPr>
          <a:xfrm>
            <a:off x="1736059" y="1648619"/>
            <a:ext cx="9565943"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endParaRPr lang="en-US" dirty="0">
              <a:solidFill>
                <a:schemeClr val="bg2"/>
              </a:solidFill>
            </a:endParaRPr>
          </a:p>
          <a:p>
            <a:pPr marL="50800" indent="0">
              <a:buNone/>
            </a:pPr>
            <a:endParaRPr lang="en-US" dirty="0">
              <a:solidFill>
                <a:schemeClr val="bg2"/>
              </a:solidFill>
            </a:endParaRPr>
          </a:p>
          <a:p>
            <a:pPr marL="50800" indent="0">
              <a:buNone/>
            </a:pPr>
            <a:endParaRPr lang="en-US" dirty="0">
              <a:solidFill>
                <a:schemeClr val="bg2"/>
              </a:solidFill>
            </a:endParaRPr>
          </a:p>
        </p:txBody>
      </p:sp>
      <p:graphicFrame>
        <p:nvGraphicFramePr>
          <p:cNvPr id="5" name="Table 7">
            <a:extLst>
              <a:ext uri="{FF2B5EF4-FFF2-40B4-BE49-F238E27FC236}">
                <a16:creationId xmlns:a16="http://schemas.microsoft.com/office/drawing/2014/main" id="{07C3C681-FF8B-DC45-84A0-9ABC8AF8227B}"/>
              </a:ext>
            </a:extLst>
          </p:cNvPr>
          <p:cNvGraphicFramePr>
            <a:graphicFrameLocks noGrp="1"/>
          </p:cNvGraphicFramePr>
          <p:nvPr>
            <p:extLst>
              <p:ext uri="{D42A27DB-BD31-4B8C-83A1-F6EECF244321}">
                <p14:modId xmlns:p14="http://schemas.microsoft.com/office/powerpoint/2010/main" val="819196562"/>
              </p:ext>
            </p:extLst>
          </p:nvPr>
        </p:nvGraphicFramePr>
        <p:xfrm>
          <a:off x="1736059" y="1211239"/>
          <a:ext cx="10110530" cy="2019614"/>
        </p:xfrm>
        <a:graphic>
          <a:graphicData uri="http://schemas.openxmlformats.org/drawingml/2006/table">
            <a:tbl>
              <a:tblPr firstRow="1" bandRow="1">
                <a:tableStyleId>{5C22544A-7EE6-4342-B048-85BDC9FD1C3A}</a:tableStyleId>
              </a:tblPr>
              <a:tblGrid>
                <a:gridCol w="1953038">
                  <a:extLst>
                    <a:ext uri="{9D8B030D-6E8A-4147-A177-3AD203B41FA5}">
                      <a16:colId xmlns:a16="http://schemas.microsoft.com/office/drawing/2014/main" val="1065799688"/>
                    </a:ext>
                  </a:extLst>
                </a:gridCol>
                <a:gridCol w="3102228">
                  <a:extLst>
                    <a:ext uri="{9D8B030D-6E8A-4147-A177-3AD203B41FA5}">
                      <a16:colId xmlns:a16="http://schemas.microsoft.com/office/drawing/2014/main" val="3864510167"/>
                    </a:ext>
                  </a:extLst>
                </a:gridCol>
                <a:gridCol w="2527632">
                  <a:extLst>
                    <a:ext uri="{9D8B030D-6E8A-4147-A177-3AD203B41FA5}">
                      <a16:colId xmlns:a16="http://schemas.microsoft.com/office/drawing/2014/main" val="3007618142"/>
                    </a:ext>
                  </a:extLst>
                </a:gridCol>
                <a:gridCol w="2527632">
                  <a:extLst>
                    <a:ext uri="{9D8B030D-6E8A-4147-A177-3AD203B41FA5}">
                      <a16:colId xmlns:a16="http://schemas.microsoft.com/office/drawing/2014/main" val="1566498090"/>
                    </a:ext>
                  </a:extLst>
                </a:gridCol>
              </a:tblGrid>
              <a:tr h="648014">
                <a:tc>
                  <a:txBody>
                    <a:bodyPr/>
                    <a:lstStyle/>
                    <a:p>
                      <a:r>
                        <a:rPr lang="en-GB" dirty="0"/>
                        <a:t>Approach</a:t>
                      </a:r>
                    </a:p>
                  </a:txBody>
                  <a:tcPr/>
                </a:tc>
                <a:tc>
                  <a:txBody>
                    <a:bodyPr/>
                    <a:lstStyle/>
                    <a:p>
                      <a:r>
                        <a:rPr lang="en-GB" dirty="0"/>
                        <a:t>Implications</a:t>
                      </a:r>
                    </a:p>
                  </a:txBody>
                  <a:tcPr/>
                </a:tc>
                <a:tc>
                  <a:txBody>
                    <a:bodyPr/>
                    <a:lstStyle/>
                    <a:p>
                      <a:r>
                        <a:rPr lang="en-GB" dirty="0"/>
                        <a:t>Aim</a:t>
                      </a:r>
                    </a:p>
                  </a:txBody>
                  <a:tcPr/>
                </a:tc>
                <a:tc>
                  <a:txBody>
                    <a:bodyPr/>
                    <a:lstStyle/>
                    <a:p>
                      <a:r>
                        <a:rPr lang="en-GB" dirty="0"/>
                        <a:t>Considerations</a:t>
                      </a:r>
                    </a:p>
                  </a:txBody>
                  <a:tcPr/>
                </a:tc>
                <a:extLst>
                  <a:ext uri="{0D108BD9-81ED-4DB2-BD59-A6C34878D82A}">
                    <a16:rowId xmlns:a16="http://schemas.microsoft.com/office/drawing/2014/main" val="4190486628"/>
                  </a:ext>
                </a:extLst>
              </a:tr>
              <a:tr h="1087835">
                <a:tc>
                  <a:txBody>
                    <a:bodyPr/>
                    <a:lstStyle/>
                    <a:p>
                      <a:r>
                        <a:rPr lang="en-GB" sz="1800" b="1" dirty="0">
                          <a:solidFill>
                            <a:schemeClr val="bg2"/>
                          </a:solidFill>
                        </a:rPr>
                        <a:t>Mainstreaming</a:t>
                      </a:r>
                    </a:p>
                  </a:txBody>
                  <a:tcPr>
                    <a:solidFill>
                      <a:schemeClr val="bg2">
                        <a:lumMod val="25000"/>
                        <a:lumOff val="75000"/>
                      </a:schemeClr>
                    </a:solidFill>
                  </a:tcPr>
                </a:tc>
                <a:tc>
                  <a:txBody>
                    <a:bodyPr/>
                    <a:lstStyle/>
                    <a:p>
                      <a:r>
                        <a:rPr lang="en-GB" sz="1400" b="0" i="0" u="none" strike="noStrike" cap="none" dirty="0">
                          <a:solidFill>
                            <a:schemeClr val="dk1"/>
                          </a:solidFill>
                          <a:effectLst/>
                          <a:latin typeface="+mn-lt"/>
                          <a:ea typeface="+mn-ea"/>
                          <a:cs typeface="+mn-cs"/>
                          <a:sym typeface="Arial"/>
                        </a:rPr>
                        <a:t>Sector-specific: actions taken within a specific sector</a:t>
                      </a:r>
                      <a:endParaRPr lang="en-GB" dirty="0"/>
                    </a:p>
                  </a:txBody>
                  <a:tcPr>
                    <a:solidFill>
                      <a:schemeClr val="bg2">
                        <a:lumMod val="25000"/>
                        <a:lumOff val="75000"/>
                      </a:schemeClr>
                    </a:solidFill>
                  </a:tcPr>
                </a:tc>
                <a:tc>
                  <a:txBody>
                    <a:bodyPr/>
                    <a:lstStyle/>
                    <a:p>
                      <a:r>
                        <a:rPr lang="en-GB" sz="1400" b="0" i="0" u="none" strike="noStrike" cap="none" dirty="0">
                          <a:solidFill>
                            <a:schemeClr val="dk1"/>
                          </a:solidFill>
                          <a:effectLst/>
                          <a:latin typeface="+mn-lt"/>
                          <a:ea typeface="+mn-ea"/>
                          <a:cs typeface="+mn-cs"/>
                          <a:sym typeface="Arial"/>
                        </a:rPr>
                        <a:t>To promote a safe, dignified and protective environment and to improve the impact the whole response by applying do no harm and proactively reducing risks and harm.</a:t>
                      </a:r>
                      <a:endParaRPr lang="en-GB" dirty="0"/>
                    </a:p>
                  </a:txBody>
                  <a:tcPr>
                    <a:solidFill>
                      <a:schemeClr val="bg2">
                        <a:lumMod val="25000"/>
                        <a:lumOff val="75000"/>
                      </a:schemeClr>
                    </a:solidFill>
                  </a:tcPr>
                </a:tc>
                <a:tc>
                  <a:txBody>
                    <a:bodyPr/>
                    <a:lstStyle/>
                    <a:p>
                      <a:r>
                        <a:rPr lang="en-GB" dirty="0"/>
                        <a:t>* Apply and contextualise key actions in the CPMS </a:t>
                      </a:r>
                    </a:p>
                  </a:txBody>
                  <a:tcPr>
                    <a:solidFill>
                      <a:schemeClr val="bg2">
                        <a:lumMod val="25000"/>
                        <a:lumOff val="75000"/>
                      </a:schemeClr>
                    </a:solidFill>
                  </a:tcPr>
                </a:tc>
                <a:extLst>
                  <a:ext uri="{0D108BD9-81ED-4DB2-BD59-A6C34878D82A}">
                    <a16:rowId xmlns:a16="http://schemas.microsoft.com/office/drawing/2014/main" val="1491600312"/>
                  </a:ext>
                </a:extLst>
              </a:tr>
            </a:tbl>
          </a:graphicData>
        </a:graphic>
      </p:graphicFrame>
      <p:graphicFrame>
        <p:nvGraphicFramePr>
          <p:cNvPr id="6" name="Table 7">
            <a:extLst>
              <a:ext uri="{FF2B5EF4-FFF2-40B4-BE49-F238E27FC236}">
                <a16:creationId xmlns:a16="http://schemas.microsoft.com/office/drawing/2014/main" id="{A125DF21-FAF5-4FCD-9C82-3C09FF4084CB}"/>
              </a:ext>
            </a:extLst>
          </p:cNvPr>
          <p:cNvGraphicFramePr>
            <a:graphicFrameLocks noGrp="1"/>
          </p:cNvGraphicFramePr>
          <p:nvPr>
            <p:extLst>
              <p:ext uri="{D42A27DB-BD31-4B8C-83A1-F6EECF244321}">
                <p14:modId xmlns:p14="http://schemas.microsoft.com/office/powerpoint/2010/main" val="2185356089"/>
              </p:ext>
            </p:extLst>
          </p:nvPr>
        </p:nvGraphicFramePr>
        <p:xfrm>
          <a:off x="1736059" y="5029173"/>
          <a:ext cx="10110530" cy="1158240"/>
        </p:xfrm>
        <a:graphic>
          <a:graphicData uri="http://schemas.openxmlformats.org/drawingml/2006/table">
            <a:tbl>
              <a:tblPr firstRow="1" bandRow="1">
                <a:tableStyleId>{5C22544A-7EE6-4342-B048-85BDC9FD1C3A}</a:tableStyleId>
              </a:tblPr>
              <a:tblGrid>
                <a:gridCol w="1953038">
                  <a:extLst>
                    <a:ext uri="{9D8B030D-6E8A-4147-A177-3AD203B41FA5}">
                      <a16:colId xmlns:a16="http://schemas.microsoft.com/office/drawing/2014/main" val="1065799688"/>
                    </a:ext>
                  </a:extLst>
                </a:gridCol>
                <a:gridCol w="3102228">
                  <a:extLst>
                    <a:ext uri="{9D8B030D-6E8A-4147-A177-3AD203B41FA5}">
                      <a16:colId xmlns:a16="http://schemas.microsoft.com/office/drawing/2014/main" val="3864510167"/>
                    </a:ext>
                  </a:extLst>
                </a:gridCol>
                <a:gridCol w="2527632">
                  <a:extLst>
                    <a:ext uri="{9D8B030D-6E8A-4147-A177-3AD203B41FA5}">
                      <a16:colId xmlns:a16="http://schemas.microsoft.com/office/drawing/2014/main" val="3007618142"/>
                    </a:ext>
                  </a:extLst>
                </a:gridCol>
                <a:gridCol w="2527632">
                  <a:extLst>
                    <a:ext uri="{9D8B030D-6E8A-4147-A177-3AD203B41FA5}">
                      <a16:colId xmlns:a16="http://schemas.microsoft.com/office/drawing/2014/main" val="1566498090"/>
                    </a:ext>
                  </a:extLst>
                </a:gridCol>
              </a:tblGrid>
              <a:tr h="0">
                <a:tc>
                  <a:txBody>
                    <a:bodyPr/>
                    <a:lstStyle/>
                    <a:p>
                      <a:r>
                        <a:rPr lang="en-GB" sz="1800" b="1" dirty="0">
                          <a:solidFill>
                            <a:schemeClr val="bg2"/>
                          </a:solidFill>
                        </a:rPr>
                        <a:t>Joint Programming</a:t>
                      </a:r>
                    </a:p>
                  </a:txBody>
                  <a:tcPr>
                    <a:solidFill>
                      <a:schemeClr val="bg2">
                        <a:lumMod val="25000"/>
                        <a:lumOff val="75000"/>
                      </a:schemeClr>
                    </a:solidFill>
                  </a:tcPr>
                </a:tc>
                <a:tc>
                  <a:txBody>
                    <a:bodyPr/>
                    <a:lstStyle/>
                    <a:p>
                      <a:r>
                        <a:rPr lang="en-GB" sz="1400" b="0" i="0" u="none" strike="noStrike" cap="none" dirty="0">
                          <a:solidFill>
                            <a:schemeClr val="dk1"/>
                          </a:solidFill>
                          <a:effectLst/>
                          <a:latin typeface="+mn-lt"/>
                          <a:ea typeface="+mn-ea"/>
                          <a:cs typeface="+mn-cs"/>
                          <a:sym typeface="Arial"/>
                        </a:rPr>
                        <a:t>Sectors maintain their own sector’s objectives while jointly planning and implementing certain aspects of their programmes.</a:t>
                      </a:r>
                      <a:endParaRPr lang="en-GB" dirty="0"/>
                    </a:p>
                  </a:txBody>
                  <a:tcPr>
                    <a:solidFill>
                      <a:schemeClr val="bg2">
                        <a:lumMod val="25000"/>
                        <a:lumOff val="75000"/>
                      </a:schemeClr>
                    </a:solidFill>
                  </a:tcPr>
                </a:tc>
                <a:tc>
                  <a:txBody>
                    <a:bodyPr/>
                    <a:lstStyle/>
                    <a:p>
                      <a:r>
                        <a:rPr lang="en-GB" sz="1400" b="0" i="0" u="none" strike="noStrike" cap="none" dirty="0">
                          <a:solidFill>
                            <a:schemeClr val="dk1"/>
                          </a:solidFill>
                          <a:effectLst/>
                          <a:latin typeface="+mn-lt"/>
                          <a:ea typeface="+mn-ea"/>
                          <a:cs typeface="+mn-cs"/>
                          <a:sym typeface="Arial"/>
                        </a:rPr>
                        <a:t>To achieve a protection outcome alongside outcomes for other sectors while optimising resources, access, operational capacity, etc.</a:t>
                      </a:r>
                      <a:endParaRPr lang="en-GB" dirty="0"/>
                    </a:p>
                  </a:txBody>
                  <a:tcPr>
                    <a:solidFill>
                      <a:schemeClr val="bg2">
                        <a:lumMod val="25000"/>
                        <a:lumOff val="75000"/>
                      </a:schemeClr>
                    </a:solidFill>
                  </a:tcPr>
                </a:tc>
                <a:tc>
                  <a:txBody>
                    <a:bodyPr/>
                    <a:lstStyle/>
                    <a:p>
                      <a:r>
                        <a:rPr lang="en-GB" b="0" dirty="0">
                          <a:solidFill>
                            <a:schemeClr val="tx1"/>
                          </a:solidFill>
                        </a:rPr>
                        <a:t>* Some Joint planning needed + predictable coordination between CP/ other sector + training + SOPs </a:t>
                      </a:r>
                    </a:p>
                  </a:txBody>
                  <a:tcPr>
                    <a:solidFill>
                      <a:schemeClr val="bg2">
                        <a:lumMod val="25000"/>
                        <a:lumOff val="75000"/>
                      </a:schemeClr>
                    </a:solidFill>
                  </a:tcPr>
                </a:tc>
                <a:extLst>
                  <a:ext uri="{0D108BD9-81ED-4DB2-BD59-A6C34878D82A}">
                    <a16:rowId xmlns:a16="http://schemas.microsoft.com/office/drawing/2014/main" val="2138569683"/>
                  </a:ext>
                </a:extLst>
              </a:tr>
            </a:tbl>
          </a:graphicData>
        </a:graphic>
      </p:graphicFrame>
      <p:graphicFrame>
        <p:nvGraphicFramePr>
          <p:cNvPr id="8" name="Table 7">
            <a:extLst>
              <a:ext uri="{FF2B5EF4-FFF2-40B4-BE49-F238E27FC236}">
                <a16:creationId xmlns:a16="http://schemas.microsoft.com/office/drawing/2014/main" id="{80A52DD8-BB08-4A25-BDAE-C120062DBFED}"/>
              </a:ext>
            </a:extLst>
          </p:cNvPr>
          <p:cNvGraphicFramePr>
            <a:graphicFrameLocks noGrp="1"/>
          </p:cNvGraphicFramePr>
          <p:nvPr>
            <p:extLst>
              <p:ext uri="{D42A27DB-BD31-4B8C-83A1-F6EECF244321}">
                <p14:modId xmlns:p14="http://schemas.microsoft.com/office/powerpoint/2010/main" val="400372127"/>
              </p:ext>
            </p:extLst>
          </p:nvPr>
        </p:nvGraphicFramePr>
        <p:xfrm>
          <a:off x="1736059" y="3230853"/>
          <a:ext cx="10110530" cy="1798320"/>
        </p:xfrm>
        <a:graphic>
          <a:graphicData uri="http://schemas.openxmlformats.org/drawingml/2006/table">
            <a:tbl>
              <a:tblPr firstRow="1" bandRow="1">
                <a:tableStyleId>{5C22544A-7EE6-4342-B048-85BDC9FD1C3A}</a:tableStyleId>
              </a:tblPr>
              <a:tblGrid>
                <a:gridCol w="1953038">
                  <a:extLst>
                    <a:ext uri="{9D8B030D-6E8A-4147-A177-3AD203B41FA5}">
                      <a16:colId xmlns:a16="http://schemas.microsoft.com/office/drawing/2014/main" val="1065799688"/>
                    </a:ext>
                  </a:extLst>
                </a:gridCol>
                <a:gridCol w="3102228">
                  <a:extLst>
                    <a:ext uri="{9D8B030D-6E8A-4147-A177-3AD203B41FA5}">
                      <a16:colId xmlns:a16="http://schemas.microsoft.com/office/drawing/2014/main" val="3864510167"/>
                    </a:ext>
                  </a:extLst>
                </a:gridCol>
                <a:gridCol w="2527632">
                  <a:extLst>
                    <a:ext uri="{9D8B030D-6E8A-4147-A177-3AD203B41FA5}">
                      <a16:colId xmlns:a16="http://schemas.microsoft.com/office/drawing/2014/main" val="3007618142"/>
                    </a:ext>
                  </a:extLst>
                </a:gridCol>
                <a:gridCol w="2527632">
                  <a:extLst>
                    <a:ext uri="{9D8B030D-6E8A-4147-A177-3AD203B41FA5}">
                      <a16:colId xmlns:a16="http://schemas.microsoft.com/office/drawing/2014/main" val="1566498090"/>
                    </a:ext>
                  </a:extLst>
                </a:gridCol>
              </a:tblGrid>
              <a:tr h="1087835">
                <a:tc>
                  <a:txBody>
                    <a:bodyPr/>
                    <a:lstStyle/>
                    <a:p>
                      <a:r>
                        <a:rPr lang="en-GB" sz="1800" b="1" dirty="0">
                          <a:solidFill>
                            <a:schemeClr val="bg2"/>
                          </a:solidFill>
                        </a:rPr>
                        <a:t>Integrated Programming</a:t>
                      </a:r>
                    </a:p>
                  </a:txBody>
                  <a:tcPr>
                    <a:solidFill>
                      <a:schemeClr val="bg2">
                        <a:lumMod val="25000"/>
                        <a:lumOff val="75000"/>
                      </a:schemeClr>
                    </a:solidFill>
                  </a:tcPr>
                </a:tc>
                <a:tc>
                  <a:txBody>
                    <a:bodyPr/>
                    <a:lstStyle/>
                    <a:p>
                      <a:r>
                        <a:rPr lang="en-GB" sz="1400" b="0" i="0" u="none" strike="noStrike" cap="none" dirty="0">
                          <a:solidFill>
                            <a:schemeClr val="dk1"/>
                          </a:solidFill>
                          <a:effectLst/>
                          <a:latin typeface="+mn-lt"/>
                          <a:ea typeface="+mn-ea"/>
                          <a:cs typeface="+mn-cs"/>
                          <a:sym typeface="Arial"/>
                        </a:rPr>
                        <a:t>Favouring collective over sector-specific planning, implementation, monitoring and evaluation.</a:t>
                      </a:r>
                    </a:p>
                    <a:p>
                      <a:endParaRPr lang="en-GB" sz="1400" b="0" i="0" u="none" strike="noStrike" cap="none" dirty="0">
                        <a:solidFill>
                          <a:schemeClr val="dk1"/>
                        </a:solidFill>
                        <a:effectLst/>
                        <a:latin typeface="+mn-lt"/>
                        <a:ea typeface="+mn-ea"/>
                        <a:cs typeface="+mn-cs"/>
                        <a:sym typeface="Arial"/>
                      </a:endParaRPr>
                    </a:p>
                    <a:p>
                      <a:r>
                        <a:rPr lang="en-GB" sz="1400" b="0" i="0" u="none" strike="noStrike" cap="none" dirty="0">
                          <a:solidFill>
                            <a:schemeClr val="dk1"/>
                          </a:solidFill>
                          <a:effectLst/>
                          <a:latin typeface="+mn-lt"/>
                          <a:ea typeface="+mn-ea"/>
                          <a:cs typeface="+mn-cs"/>
                          <a:sym typeface="Arial"/>
                        </a:rPr>
                        <a:t>A holistic understanding of child well-being is the starting point for action, with sectoral specialties being used to meet that goal.</a:t>
                      </a:r>
                    </a:p>
                  </a:txBody>
                  <a:tcPr>
                    <a:solidFill>
                      <a:schemeClr val="bg2">
                        <a:lumMod val="25000"/>
                        <a:lumOff val="75000"/>
                      </a:schemeClr>
                    </a:solidFill>
                  </a:tcPr>
                </a:tc>
                <a:tc>
                  <a:txBody>
                    <a:bodyPr/>
                    <a:lstStyle/>
                    <a:p>
                      <a:r>
                        <a:rPr lang="en-GB" sz="1400" b="0" i="0" u="none" strike="noStrike" cap="none" dirty="0">
                          <a:solidFill>
                            <a:schemeClr val="tx1"/>
                          </a:solidFill>
                          <a:effectLst/>
                          <a:latin typeface="+mn-lt"/>
                          <a:ea typeface="+mn-ea"/>
                          <a:cs typeface="+mn-cs"/>
                          <a:sym typeface="Arial"/>
                        </a:rPr>
                        <a:t>To achieve collective outcomes for children through deliberate, joint assessment, goal setting, planning, implementation and monitoring across sectors.</a:t>
                      </a:r>
                      <a:endParaRPr lang="en-GB" b="0" dirty="0">
                        <a:solidFill>
                          <a:schemeClr val="tx1"/>
                        </a:solidFill>
                      </a:endParaRPr>
                    </a:p>
                  </a:txBody>
                  <a:tcPr>
                    <a:solidFill>
                      <a:schemeClr val="bg2">
                        <a:lumMod val="25000"/>
                        <a:lumOff val="75000"/>
                      </a:schemeClr>
                    </a:solidFill>
                  </a:tcPr>
                </a:tc>
                <a:tc>
                  <a:txBody>
                    <a:bodyPr/>
                    <a:lstStyle/>
                    <a:p>
                      <a:r>
                        <a:rPr lang="en-GB" b="0" dirty="0">
                          <a:solidFill>
                            <a:schemeClr val="tx1"/>
                          </a:solidFill>
                        </a:rPr>
                        <a:t>* Similar to joint-programming, but greater levels of coordination and collaboration required</a:t>
                      </a:r>
                    </a:p>
                  </a:txBody>
                  <a:tcPr>
                    <a:solidFill>
                      <a:schemeClr val="bg2">
                        <a:lumMod val="25000"/>
                        <a:lumOff val="75000"/>
                      </a:schemeClr>
                    </a:solidFill>
                  </a:tcPr>
                </a:tc>
                <a:extLst>
                  <a:ext uri="{0D108BD9-81ED-4DB2-BD59-A6C34878D82A}">
                    <a16:rowId xmlns:a16="http://schemas.microsoft.com/office/drawing/2014/main" val="276082013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574D2-F821-A046-B6F7-AE0B0B2E0EDB}"/>
              </a:ext>
            </a:extLst>
          </p:cNvPr>
          <p:cNvSpPr>
            <a:spLocks noGrp="1"/>
          </p:cNvSpPr>
          <p:nvPr>
            <p:ph type="title"/>
          </p:nvPr>
        </p:nvSpPr>
        <p:spPr>
          <a:xfrm>
            <a:off x="235131" y="1"/>
            <a:ext cx="9779193" cy="1690688"/>
          </a:xfrm>
        </p:spPr>
        <p:txBody>
          <a:bodyPr/>
          <a:lstStyle/>
          <a:p>
            <a:r>
              <a:rPr lang="en-GB" dirty="0">
                <a:latin typeface="Calibri" panose="020F0502020204030204" pitchFamily="34" charset="0"/>
                <a:cs typeface="Calibri" panose="020F0502020204030204" pitchFamily="34" charset="0"/>
              </a:rPr>
              <a:t>Common Actions for All Sectors</a:t>
            </a:r>
          </a:p>
        </p:txBody>
      </p:sp>
      <p:sp>
        <p:nvSpPr>
          <p:cNvPr id="3" name="Marcador de contenido 2">
            <a:extLst>
              <a:ext uri="{FF2B5EF4-FFF2-40B4-BE49-F238E27FC236}">
                <a16:creationId xmlns:a16="http://schemas.microsoft.com/office/drawing/2014/main" id="{40655091-55E8-DD40-9C9C-861ED09BA2FD}"/>
              </a:ext>
            </a:extLst>
          </p:cNvPr>
          <p:cNvSpPr>
            <a:spLocks noGrp="1"/>
          </p:cNvSpPr>
          <p:nvPr>
            <p:ph sz="half" idx="4294967295"/>
          </p:nvPr>
        </p:nvSpPr>
        <p:spPr>
          <a:xfrm>
            <a:off x="574427" y="1201271"/>
            <a:ext cx="8213132" cy="4624763"/>
          </a:xfrm>
        </p:spPr>
        <p:txBody>
          <a:bodyPr>
            <a:normAutofit fontScale="85000" lnSpcReduction="20000"/>
          </a:bodyPr>
          <a:lstStyle/>
          <a:p>
            <a:pPr marL="514350" indent="-514350">
              <a:buFont typeface="+mj-lt"/>
              <a:buAutoNum type="arabicPeriod"/>
            </a:pPr>
            <a:r>
              <a:rPr lang="en-GB" sz="3300" dirty="0">
                <a:latin typeface="Calibri" panose="020F0502020204030204" pitchFamily="34" charset="0"/>
                <a:cs typeface="Calibri" panose="020F0502020204030204" pitchFamily="34" charset="0"/>
              </a:rPr>
              <a:t>Integrate child protection questions into sectoral and multi-sectoral </a:t>
            </a:r>
            <a:r>
              <a:rPr lang="en-GB" sz="3300" b="1" dirty="0">
                <a:latin typeface="Calibri" panose="020F0502020204030204" pitchFamily="34" charset="0"/>
                <a:cs typeface="Calibri" panose="020F0502020204030204" pitchFamily="34" charset="0"/>
              </a:rPr>
              <a:t>assessments</a:t>
            </a:r>
          </a:p>
          <a:p>
            <a:pPr marL="514350" indent="-514350">
              <a:buFont typeface="+mj-lt"/>
              <a:buAutoNum type="arabicPeriod"/>
            </a:pPr>
            <a:r>
              <a:rPr lang="en-GB" sz="3300" dirty="0">
                <a:latin typeface="Calibri" panose="020F0502020204030204" pitchFamily="34" charset="0"/>
                <a:cs typeface="Calibri" panose="020F0502020204030204" pitchFamily="34" charset="0"/>
              </a:rPr>
              <a:t>Strengthen </a:t>
            </a:r>
            <a:r>
              <a:rPr lang="en-GB" sz="3300" b="1" dirty="0">
                <a:latin typeface="Calibri" panose="020F0502020204030204" pitchFamily="34" charset="0"/>
                <a:cs typeface="Calibri" panose="020F0502020204030204" pitchFamily="34" charset="0"/>
              </a:rPr>
              <a:t>capacities</a:t>
            </a:r>
            <a:r>
              <a:rPr lang="en-GB" sz="3300" dirty="0">
                <a:latin typeface="Calibri" panose="020F0502020204030204" pitchFamily="34" charset="0"/>
                <a:cs typeface="Calibri" panose="020F0502020204030204" pitchFamily="34" charset="0"/>
              </a:rPr>
              <a:t> of sectoral actors to</a:t>
            </a:r>
          </a:p>
          <a:p>
            <a:pPr lvl="1"/>
            <a:r>
              <a:rPr lang="en-GB" sz="2800" dirty="0">
                <a:latin typeface="Calibri" panose="020F0502020204030204" pitchFamily="34" charset="0"/>
                <a:cs typeface="Calibri" panose="020F0502020204030204" pitchFamily="34" charset="0"/>
              </a:rPr>
              <a:t>identify and refer children at risk, </a:t>
            </a:r>
          </a:p>
          <a:p>
            <a:pPr lvl="1"/>
            <a:r>
              <a:rPr lang="en-GB" sz="2800" dirty="0">
                <a:latin typeface="Calibri" panose="020F0502020204030204" pitchFamily="34" charset="0"/>
                <a:cs typeface="Calibri" panose="020F0502020204030204" pitchFamily="34" charset="0"/>
              </a:rPr>
              <a:t>support children in distress, and </a:t>
            </a:r>
          </a:p>
          <a:p>
            <a:pPr lvl="1"/>
            <a:r>
              <a:rPr lang="en-GB" sz="2800" dirty="0">
                <a:latin typeface="Calibri" panose="020F0502020204030204" pitchFamily="34" charset="0"/>
                <a:cs typeface="Calibri" panose="020F0502020204030204" pitchFamily="34" charset="0"/>
              </a:rPr>
              <a:t>prevent harm to children in their programming</a:t>
            </a:r>
          </a:p>
          <a:p>
            <a:pPr marL="514350" indent="-514350">
              <a:buFont typeface="+mj-lt"/>
              <a:buAutoNum type="arabicPeriod"/>
            </a:pPr>
            <a:r>
              <a:rPr lang="en-GB" sz="3300" dirty="0">
                <a:latin typeface="Calibri" panose="020F0502020204030204" pitchFamily="34" charset="0"/>
                <a:cs typeface="Calibri" panose="020F0502020204030204" pitchFamily="34" charset="0"/>
              </a:rPr>
              <a:t>Strengthen joint </a:t>
            </a:r>
            <a:r>
              <a:rPr lang="en-GB" sz="3300" b="1" dirty="0">
                <a:latin typeface="Calibri" panose="020F0502020204030204" pitchFamily="34" charset="0"/>
                <a:cs typeface="Calibri" panose="020F0502020204030204" pitchFamily="34" charset="0"/>
              </a:rPr>
              <a:t>information-sharing and monitoring mechanisms</a:t>
            </a:r>
          </a:p>
          <a:p>
            <a:pPr marL="514350" indent="-514350">
              <a:buFont typeface="+mj-lt"/>
              <a:buAutoNum type="arabicPeriod"/>
            </a:pPr>
            <a:r>
              <a:rPr lang="en-GB" sz="3300" dirty="0">
                <a:latin typeface="Calibri" panose="020F0502020204030204" pitchFamily="34" charset="0"/>
                <a:cs typeface="Calibri" panose="020F0502020204030204" pitchFamily="34" charset="0"/>
              </a:rPr>
              <a:t>Coordinate opportunities for </a:t>
            </a:r>
            <a:r>
              <a:rPr lang="en-GB" sz="3300" b="1" dirty="0">
                <a:latin typeface="Calibri" panose="020F0502020204030204" pitchFamily="34" charset="0"/>
                <a:cs typeface="Calibri" panose="020F0502020204030204" pitchFamily="34" charset="0"/>
              </a:rPr>
              <a:t>community dialogue </a:t>
            </a:r>
            <a:r>
              <a:rPr lang="en-GB" sz="3300" dirty="0">
                <a:latin typeface="Calibri" panose="020F0502020204030204" pitchFamily="34" charset="0"/>
                <a:cs typeface="Calibri" panose="020F0502020204030204" pitchFamily="34" charset="0"/>
              </a:rPr>
              <a:t>and messaging</a:t>
            </a:r>
          </a:p>
          <a:p>
            <a:pPr marL="514350" indent="-514350">
              <a:buFont typeface="+mj-lt"/>
              <a:buAutoNum type="arabicPeriod"/>
            </a:pPr>
            <a:r>
              <a:rPr lang="en-GB" sz="3300" dirty="0">
                <a:latin typeface="Calibri" panose="020F0502020204030204" pitchFamily="34" charset="0"/>
                <a:cs typeface="Calibri" panose="020F0502020204030204" pitchFamily="34" charset="0"/>
              </a:rPr>
              <a:t>Strengthen </a:t>
            </a:r>
            <a:r>
              <a:rPr lang="en-GB" sz="3300" b="1" dirty="0">
                <a:latin typeface="Calibri" panose="020F0502020204030204" pitchFamily="34" charset="0"/>
                <a:cs typeface="Calibri" panose="020F0502020204030204" pitchFamily="34" charset="0"/>
              </a:rPr>
              <a:t>child participation </a:t>
            </a:r>
            <a:r>
              <a:rPr lang="en-GB" sz="3300" dirty="0">
                <a:latin typeface="Calibri" panose="020F0502020204030204" pitchFamily="34" charset="0"/>
                <a:cs typeface="Calibri" panose="020F0502020204030204" pitchFamily="34" charset="0"/>
              </a:rPr>
              <a:t>throughout the programme cycle</a:t>
            </a:r>
          </a:p>
          <a:p>
            <a:pPr marL="514350" indent="-514350">
              <a:buFont typeface="+mj-lt"/>
              <a:buAutoNum type="arabicPeriod"/>
            </a:pPr>
            <a:endParaRPr lang="en-GB" dirty="0"/>
          </a:p>
          <a:p>
            <a:pPr marL="0" indent="0">
              <a:buNone/>
            </a:pPr>
            <a:endParaRPr lang="en-GB" dirty="0"/>
          </a:p>
        </p:txBody>
      </p:sp>
      <p:pic>
        <p:nvPicPr>
          <p:cNvPr id="5" name="Picture 4" descr="Icon&#10;&#10;Description automatically generated">
            <a:extLst>
              <a:ext uri="{FF2B5EF4-FFF2-40B4-BE49-F238E27FC236}">
                <a16:creationId xmlns:a16="http://schemas.microsoft.com/office/drawing/2014/main" id="{A363A810-F7FB-A94B-A5BF-DC2ADE2653C5}"/>
              </a:ext>
            </a:extLst>
          </p:cNvPr>
          <p:cNvPicPr>
            <a:picLocks noChangeAspect="1"/>
          </p:cNvPicPr>
          <p:nvPr/>
        </p:nvPicPr>
        <p:blipFill>
          <a:blip r:embed="rId3"/>
          <a:stretch>
            <a:fillRect/>
          </a:stretch>
        </p:blipFill>
        <p:spPr>
          <a:xfrm flipH="1">
            <a:off x="8787559" y="1749005"/>
            <a:ext cx="1226765" cy="1339571"/>
          </a:xfrm>
          <a:prstGeom prst="rect">
            <a:avLst/>
          </a:prstGeom>
        </p:spPr>
      </p:pic>
      <p:pic>
        <p:nvPicPr>
          <p:cNvPr id="6" name="Picture 5" descr="Icon&#10;&#10;Description automatically generated">
            <a:extLst>
              <a:ext uri="{FF2B5EF4-FFF2-40B4-BE49-F238E27FC236}">
                <a16:creationId xmlns:a16="http://schemas.microsoft.com/office/drawing/2014/main" id="{6702B8A7-2F6B-7743-8971-DEDD3F62CF48}"/>
              </a:ext>
            </a:extLst>
          </p:cNvPr>
          <p:cNvPicPr>
            <a:picLocks noChangeAspect="1"/>
          </p:cNvPicPr>
          <p:nvPr/>
        </p:nvPicPr>
        <p:blipFill>
          <a:blip r:embed="rId4"/>
          <a:stretch>
            <a:fillRect/>
          </a:stretch>
        </p:blipFill>
        <p:spPr>
          <a:xfrm>
            <a:off x="9113142" y="3769425"/>
            <a:ext cx="2190959" cy="1339571"/>
          </a:xfrm>
          <a:prstGeom prst="rect">
            <a:avLst/>
          </a:prstGeom>
        </p:spPr>
      </p:pic>
      <p:pic>
        <p:nvPicPr>
          <p:cNvPr id="8" name="Picture 7" descr="Icon&#10;&#10;Description automatically generated">
            <a:extLst>
              <a:ext uri="{FF2B5EF4-FFF2-40B4-BE49-F238E27FC236}">
                <a16:creationId xmlns:a16="http://schemas.microsoft.com/office/drawing/2014/main" id="{EA4E3C50-D26A-5748-8273-F53E99262E50}"/>
              </a:ext>
            </a:extLst>
          </p:cNvPr>
          <p:cNvPicPr>
            <a:picLocks noChangeAspect="1"/>
          </p:cNvPicPr>
          <p:nvPr/>
        </p:nvPicPr>
        <p:blipFill>
          <a:blip r:embed="rId5"/>
          <a:stretch>
            <a:fillRect/>
          </a:stretch>
        </p:blipFill>
        <p:spPr>
          <a:xfrm>
            <a:off x="10552914" y="1452725"/>
            <a:ext cx="1235633" cy="1788616"/>
          </a:xfrm>
          <a:prstGeom prst="rect">
            <a:avLst/>
          </a:prstGeom>
        </p:spPr>
      </p:pic>
    </p:spTree>
    <p:extLst>
      <p:ext uri="{BB962C8B-B14F-4D97-AF65-F5344CB8AC3E}">
        <p14:creationId xmlns:p14="http://schemas.microsoft.com/office/powerpoint/2010/main" val="160681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4"/>
          <p:cNvSpPr txBox="1">
            <a:spLocks noGrp="1"/>
          </p:cNvSpPr>
          <p:nvPr>
            <p:ph type="title"/>
          </p:nvPr>
        </p:nvSpPr>
        <p:spPr>
          <a:xfrm>
            <a:off x="2176989" y="244720"/>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kern="1200" dirty="0">
                <a:latin typeface="Calibri" panose="020F0502020204030204" pitchFamily="34" charset="0"/>
                <a:ea typeface="+mj-ea"/>
                <a:cs typeface="Calibri" panose="020F0502020204030204" pitchFamily="34" charset="0"/>
                <a:sym typeface="Arial"/>
              </a:rPr>
              <a:t>Pillar 4 – description of the Standards</a:t>
            </a:r>
            <a:endParaRPr kern="1200" dirty="0">
              <a:latin typeface="Calibri" panose="020F0502020204030204" pitchFamily="34" charset="0"/>
              <a:ea typeface="+mj-ea"/>
              <a:cs typeface="Calibri" panose="020F0502020204030204" pitchFamily="34" charset="0"/>
              <a:sym typeface="Arial"/>
            </a:endParaRPr>
          </a:p>
        </p:txBody>
      </p:sp>
      <p:sp>
        <p:nvSpPr>
          <p:cNvPr id="322" name="Google Shape;322;p14"/>
          <p:cNvSpPr txBox="1">
            <a:spLocks noGrp="1"/>
          </p:cNvSpPr>
          <p:nvPr>
            <p:ph sz="half" idx="1"/>
          </p:nvPr>
        </p:nvSpPr>
        <p:spPr>
          <a:xfrm>
            <a:off x="2376485" y="1271335"/>
            <a:ext cx="4781553" cy="50976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3"/>
              </a:buClr>
              <a:buSzPts val="2800"/>
              <a:buNone/>
            </a:pPr>
            <a:r>
              <a:rPr lang="en-US" b="1" dirty="0">
                <a:solidFill>
                  <a:schemeClr val="bg2"/>
                </a:solidFill>
                <a:latin typeface="Calibri" panose="020F0502020204030204" pitchFamily="34" charset="0"/>
                <a:cs typeface="Calibri" panose="020F0502020204030204" pitchFamily="34" charset="0"/>
              </a:rPr>
              <a:t>St. 21: Food Security &amp; CP</a:t>
            </a:r>
            <a:endParaRPr lang="en-US" dirty="0">
              <a:solidFill>
                <a:schemeClr val="bg2"/>
              </a:solidFill>
              <a:latin typeface="Calibri" panose="020F0502020204030204" pitchFamily="34" charset="0"/>
              <a:cs typeface="Calibri" panose="020F0502020204030204" pitchFamily="34" charset="0"/>
            </a:endParaRPr>
          </a:p>
          <a:p>
            <a:r>
              <a:rPr lang="en-US" dirty="0">
                <a:solidFill>
                  <a:schemeClr val="bg2"/>
                </a:solidFill>
                <a:latin typeface="Calibri" panose="020F0502020204030204" pitchFamily="34" charset="0"/>
                <a:cs typeface="Calibri" panose="020F0502020204030204" pitchFamily="34" charset="0"/>
              </a:rPr>
              <a:t>Integrated approach to promote well-being and protection </a:t>
            </a:r>
          </a:p>
          <a:p>
            <a:r>
              <a:rPr lang="fr-FR" dirty="0">
                <a:solidFill>
                  <a:schemeClr val="bg2"/>
                </a:solidFill>
                <a:latin typeface="Calibri" panose="020F0502020204030204" pitchFamily="34" charset="0"/>
                <a:cs typeface="Calibri" panose="020F0502020204030204" pitchFamily="34" charset="0"/>
              </a:rPr>
              <a:t>Coordination and </a:t>
            </a:r>
            <a:r>
              <a:rPr lang="fr-FR" dirty="0" err="1">
                <a:solidFill>
                  <a:schemeClr val="bg2"/>
                </a:solidFill>
                <a:latin typeface="Calibri" panose="020F0502020204030204" pitchFamily="34" charset="0"/>
                <a:cs typeface="Calibri" panose="020F0502020204030204" pitchFamily="34" charset="0"/>
              </a:rPr>
              <a:t>complementarity</a:t>
            </a:r>
            <a:endParaRPr lang="en-US" dirty="0">
              <a:solidFill>
                <a:schemeClr val="bg2"/>
              </a:solidFill>
              <a:latin typeface="Calibri" panose="020F0502020204030204" pitchFamily="34" charset="0"/>
              <a:cs typeface="Calibri" panose="020F0502020204030204" pitchFamily="34" charset="0"/>
            </a:endParaRPr>
          </a:p>
          <a:p>
            <a:pPr marL="0" indent="0">
              <a:spcBef>
                <a:spcPts val="0"/>
              </a:spcBef>
              <a:buClr>
                <a:schemeClr val="accent3"/>
              </a:buClr>
              <a:buNone/>
            </a:pPr>
            <a:endParaRPr lang="en-US" b="1" dirty="0">
              <a:solidFill>
                <a:schemeClr val="bg2"/>
              </a:solidFill>
              <a:latin typeface="Calibri" panose="020F0502020204030204" pitchFamily="34" charset="0"/>
              <a:cs typeface="Calibri" panose="020F0502020204030204" pitchFamily="34" charset="0"/>
            </a:endParaRPr>
          </a:p>
          <a:p>
            <a:pPr marL="0" indent="0">
              <a:spcBef>
                <a:spcPts val="0"/>
              </a:spcBef>
              <a:buClr>
                <a:schemeClr val="accent3"/>
              </a:buClr>
              <a:buNone/>
            </a:pPr>
            <a:r>
              <a:rPr lang="en-US" b="1" dirty="0">
                <a:solidFill>
                  <a:schemeClr val="bg2"/>
                </a:solidFill>
                <a:latin typeface="Calibri" panose="020F0502020204030204" pitchFamily="34" charset="0"/>
                <a:cs typeface="Calibri" panose="020F0502020204030204" pitchFamily="34" charset="0"/>
              </a:rPr>
              <a:t>St. 22: Livelihoods &amp; CP</a:t>
            </a:r>
          </a:p>
          <a:p>
            <a:pPr marL="342900" indent="-342900">
              <a:spcBef>
                <a:spcPts val="0"/>
              </a:spcBef>
              <a:buClr>
                <a:schemeClr val="accent3"/>
              </a:buClr>
            </a:pPr>
            <a:endParaRPr lang="en-US" dirty="0">
              <a:latin typeface="Calibri" panose="020F0502020204030204" pitchFamily="34" charset="0"/>
              <a:cs typeface="Calibri" panose="020F0502020204030204" pitchFamily="34" charset="0"/>
            </a:endParaRPr>
          </a:p>
          <a:p>
            <a:pPr marL="342900" indent="-342900">
              <a:spcBef>
                <a:spcPts val="0"/>
              </a:spcBef>
              <a:buClr>
                <a:schemeClr val="accent3"/>
              </a:buClr>
            </a:pPr>
            <a:r>
              <a:rPr lang="es-ES" dirty="0" err="1">
                <a:solidFill>
                  <a:schemeClr val="bg2"/>
                </a:solidFill>
                <a:latin typeface="Calibri" panose="020F0502020204030204" pitchFamily="34" charset="0"/>
                <a:cs typeface="Calibri" panose="020F0502020204030204" pitchFamily="34" charset="0"/>
              </a:rPr>
              <a:t>Reduction</a:t>
            </a:r>
            <a:r>
              <a:rPr lang="es-ES" dirty="0">
                <a:solidFill>
                  <a:schemeClr val="bg2"/>
                </a:solidFill>
                <a:latin typeface="Calibri" panose="020F0502020204030204" pitchFamily="34" charset="0"/>
                <a:cs typeface="Calibri" panose="020F0502020204030204" pitchFamily="34" charset="0"/>
              </a:rPr>
              <a:t> in </a:t>
            </a:r>
            <a:r>
              <a:rPr lang="es-ES" dirty="0" err="1">
                <a:solidFill>
                  <a:schemeClr val="bg2"/>
                </a:solidFill>
                <a:latin typeface="Calibri" panose="020F0502020204030204" pitchFamily="34" charset="0"/>
                <a:cs typeface="Calibri" panose="020F0502020204030204" pitchFamily="34" charset="0"/>
              </a:rPr>
              <a:t>the</a:t>
            </a:r>
            <a:r>
              <a:rPr lang="es-ES" dirty="0">
                <a:solidFill>
                  <a:schemeClr val="bg2"/>
                </a:solidFill>
                <a:latin typeface="Calibri" panose="020F0502020204030204" pitchFamily="34" charset="0"/>
                <a:cs typeface="Calibri" panose="020F0502020204030204" pitchFamily="34" charset="0"/>
              </a:rPr>
              <a:t> use </a:t>
            </a:r>
            <a:r>
              <a:rPr lang="en-US" dirty="0">
                <a:solidFill>
                  <a:schemeClr val="bg2"/>
                </a:solidFill>
                <a:latin typeface="Calibri" panose="020F0502020204030204" pitchFamily="34" charset="0"/>
                <a:cs typeface="Calibri" panose="020F0502020204030204" pitchFamily="34" charset="0"/>
              </a:rPr>
              <a:t>of risky or harmful coping </a:t>
            </a:r>
            <a:r>
              <a:rPr lang="es-ES" dirty="0" err="1">
                <a:solidFill>
                  <a:schemeClr val="bg2"/>
                </a:solidFill>
                <a:latin typeface="Calibri" panose="020F0502020204030204" pitchFamily="34" charset="0"/>
                <a:cs typeface="Calibri" panose="020F0502020204030204" pitchFamily="34" charset="0"/>
              </a:rPr>
              <a:t>mechanisms</a:t>
            </a:r>
            <a:endParaRPr lang="en-US" sz="2400" b="1" dirty="0">
              <a:solidFill>
                <a:schemeClr val="bg2"/>
              </a:solidFill>
              <a:latin typeface="Calibri" panose="020F0502020204030204" pitchFamily="34" charset="0"/>
              <a:cs typeface="Calibri" panose="020F0502020204030204" pitchFamily="34" charset="0"/>
            </a:endParaRPr>
          </a:p>
          <a:p>
            <a:pPr marL="0" indent="0">
              <a:spcBef>
                <a:spcPts val="0"/>
              </a:spcBef>
              <a:buClr>
                <a:schemeClr val="accent3"/>
              </a:buClr>
              <a:buNone/>
            </a:pPr>
            <a:endParaRPr lang="en-US" sz="2400" b="1" dirty="0">
              <a:solidFill>
                <a:schemeClr val="bg2"/>
              </a:solidFill>
              <a:latin typeface="+mn-lt"/>
              <a:cs typeface="Calibri" panose="020F0502020204030204" pitchFamily="34" charset="0"/>
            </a:endParaRPr>
          </a:p>
        </p:txBody>
      </p:sp>
      <p:sp>
        <p:nvSpPr>
          <p:cNvPr id="5" name="Google Shape;322;p14">
            <a:extLst>
              <a:ext uri="{FF2B5EF4-FFF2-40B4-BE49-F238E27FC236}">
                <a16:creationId xmlns:a16="http://schemas.microsoft.com/office/drawing/2014/main" id="{D5370CD3-37BE-4D80-B70B-0E4F8F62D128}"/>
              </a:ext>
            </a:extLst>
          </p:cNvPr>
          <p:cNvSpPr txBox="1">
            <a:spLocks/>
          </p:cNvSpPr>
          <p:nvPr/>
        </p:nvSpPr>
        <p:spPr>
          <a:xfrm>
            <a:off x="7391396" y="2215108"/>
            <a:ext cx="4602931"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chemeClr val="accent3"/>
              </a:buClr>
              <a:buNone/>
            </a:pPr>
            <a:r>
              <a:rPr lang="en-US" b="1" dirty="0">
                <a:solidFill>
                  <a:schemeClr val="bg2"/>
                </a:solidFill>
                <a:latin typeface="Calibri" panose="020F0502020204030204" pitchFamily="34" charset="0"/>
                <a:cs typeface="Calibri" panose="020F0502020204030204" pitchFamily="34" charset="0"/>
              </a:rPr>
              <a:t>St. 23: Education &amp; CP</a:t>
            </a:r>
          </a:p>
          <a:p>
            <a:r>
              <a:rPr lang="es-ES" dirty="0" err="1">
                <a:solidFill>
                  <a:schemeClr val="bg2"/>
                </a:solidFill>
                <a:latin typeface="Calibri" panose="020F0502020204030204" pitchFamily="34" charset="0"/>
                <a:cs typeface="Calibri" panose="020F0502020204030204" pitchFamily="34" charset="0"/>
              </a:rPr>
              <a:t>Participatory</a:t>
            </a:r>
            <a:r>
              <a:rPr lang="es-ES" dirty="0">
                <a:solidFill>
                  <a:schemeClr val="bg2"/>
                </a:solidFill>
                <a:latin typeface="Calibri" panose="020F0502020204030204" pitchFamily="34" charset="0"/>
                <a:cs typeface="Calibri" panose="020F0502020204030204" pitchFamily="34" charset="0"/>
              </a:rPr>
              <a:t>, inclusive, positive discipline and </a:t>
            </a:r>
            <a:r>
              <a:rPr lang="es-ES" dirty="0" err="1">
                <a:solidFill>
                  <a:schemeClr val="bg2"/>
                </a:solidFill>
                <a:latin typeface="Calibri" panose="020F0502020204030204" pitchFamily="34" charset="0"/>
                <a:cs typeface="Calibri" panose="020F0502020204030204" pitchFamily="34" charset="0"/>
              </a:rPr>
              <a:t>gender</a:t>
            </a:r>
            <a:r>
              <a:rPr lang="es-ES" dirty="0">
                <a:solidFill>
                  <a:schemeClr val="bg2"/>
                </a:solidFill>
                <a:latin typeface="Calibri" panose="020F0502020204030204" pitchFamily="34" charset="0"/>
                <a:cs typeface="Calibri" panose="020F0502020204030204" pitchFamily="34" charset="0"/>
              </a:rPr>
              <a:t>-sensitive </a:t>
            </a:r>
            <a:r>
              <a:rPr lang="es-ES" dirty="0" err="1">
                <a:solidFill>
                  <a:schemeClr val="bg2"/>
                </a:solidFill>
                <a:latin typeface="Calibri" panose="020F0502020204030204" pitchFamily="34" charset="0"/>
                <a:cs typeface="Calibri" panose="020F0502020204030204" pitchFamily="34" charset="0"/>
              </a:rPr>
              <a:t>approaches</a:t>
            </a:r>
            <a:endParaRPr lang="es-ES" dirty="0">
              <a:solidFill>
                <a:schemeClr val="bg2"/>
              </a:solidFill>
              <a:latin typeface="Calibri" panose="020F0502020204030204" pitchFamily="34" charset="0"/>
              <a:cs typeface="Calibri" panose="020F0502020204030204" pitchFamily="34" charset="0"/>
            </a:endParaRPr>
          </a:p>
          <a:p>
            <a:r>
              <a:rPr lang="es-ES" dirty="0" err="1">
                <a:solidFill>
                  <a:schemeClr val="bg2"/>
                </a:solidFill>
                <a:latin typeface="Calibri" panose="020F0502020204030204" pitchFamily="34" charset="0"/>
                <a:cs typeface="Calibri" panose="020F0502020204030204" pitchFamily="34" charset="0"/>
              </a:rPr>
              <a:t>Safe</a:t>
            </a:r>
            <a:r>
              <a:rPr lang="es-ES" dirty="0">
                <a:solidFill>
                  <a:schemeClr val="bg2"/>
                </a:solidFill>
                <a:latin typeface="Calibri" panose="020F0502020204030204" pitchFamily="34" charset="0"/>
                <a:cs typeface="Calibri" panose="020F0502020204030204" pitchFamily="34" charset="0"/>
              </a:rPr>
              <a:t> &amp; inclusive </a:t>
            </a:r>
            <a:r>
              <a:rPr lang="es-ES" dirty="0" err="1">
                <a:solidFill>
                  <a:schemeClr val="bg2"/>
                </a:solidFill>
                <a:latin typeface="Calibri" panose="020F0502020204030204" pitchFamily="34" charset="0"/>
                <a:cs typeface="Calibri" panose="020F0502020204030204" pitchFamily="34" charset="0"/>
              </a:rPr>
              <a:t>environnements</a:t>
            </a:r>
            <a:br>
              <a:rPr lang="en-US" sz="2400" dirty="0"/>
            </a:br>
            <a:endParaRPr lang="en-US" sz="2400" dirty="0"/>
          </a:p>
        </p:txBody>
      </p:sp>
      <p:pic>
        <p:nvPicPr>
          <p:cNvPr id="13" name="Image 12">
            <a:extLst>
              <a:ext uri="{FF2B5EF4-FFF2-40B4-BE49-F238E27FC236}">
                <a16:creationId xmlns:a16="http://schemas.microsoft.com/office/drawing/2014/main" id="{D7E2F21C-51B8-439C-B784-DA549E3143D3}"/>
              </a:ext>
            </a:extLst>
          </p:cNvPr>
          <p:cNvPicPr>
            <a:picLocks noChangeAspect="1"/>
          </p:cNvPicPr>
          <p:nvPr/>
        </p:nvPicPr>
        <p:blipFill>
          <a:blip r:embed="rId3"/>
          <a:stretch>
            <a:fillRect/>
          </a:stretch>
        </p:blipFill>
        <p:spPr>
          <a:xfrm>
            <a:off x="0" y="0"/>
            <a:ext cx="2143127" cy="6858000"/>
          </a:xfrm>
          <a:prstGeom prst="rect">
            <a:avLst/>
          </a:prstGeom>
        </p:spPr>
      </p:pic>
      <p:pic>
        <p:nvPicPr>
          <p:cNvPr id="15" name="Image 14">
            <a:extLst>
              <a:ext uri="{FF2B5EF4-FFF2-40B4-BE49-F238E27FC236}">
                <a16:creationId xmlns:a16="http://schemas.microsoft.com/office/drawing/2014/main" id="{EB149F3B-F7EA-42EB-A0F1-3AE990E15B7D}"/>
              </a:ext>
            </a:extLst>
          </p:cNvPr>
          <p:cNvPicPr>
            <a:picLocks noChangeAspect="1"/>
          </p:cNvPicPr>
          <p:nvPr/>
        </p:nvPicPr>
        <p:blipFill>
          <a:blip r:embed="rId4"/>
          <a:stretch>
            <a:fillRect/>
          </a:stretch>
        </p:blipFill>
        <p:spPr>
          <a:xfrm>
            <a:off x="5727941" y="3136884"/>
            <a:ext cx="593496" cy="769037"/>
          </a:xfrm>
          <a:prstGeom prst="rect">
            <a:avLst/>
          </a:prstGeom>
        </p:spPr>
      </p:pic>
      <p:pic>
        <p:nvPicPr>
          <p:cNvPr id="17" name="Image 16">
            <a:extLst>
              <a:ext uri="{FF2B5EF4-FFF2-40B4-BE49-F238E27FC236}">
                <a16:creationId xmlns:a16="http://schemas.microsoft.com/office/drawing/2014/main" id="{4E28CAF0-8014-4D72-B990-DCFAD149ABF9}"/>
              </a:ext>
            </a:extLst>
          </p:cNvPr>
          <p:cNvPicPr>
            <a:picLocks noChangeAspect="1"/>
          </p:cNvPicPr>
          <p:nvPr/>
        </p:nvPicPr>
        <p:blipFill rotWithShape="1">
          <a:blip r:embed="rId5"/>
          <a:srcRect t="24220"/>
          <a:stretch/>
        </p:blipFill>
        <p:spPr>
          <a:xfrm>
            <a:off x="5438125" y="6065292"/>
            <a:ext cx="777527" cy="607338"/>
          </a:xfrm>
          <a:prstGeom prst="rect">
            <a:avLst/>
          </a:prstGeom>
        </p:spPr>
      </p:pic>
      <p:pic>
        <p:nvPicPr>
          <p:cNvPr id="19" name="Image 18">
            <a:extLst>
              <a:ext uri="{FF2B5EF4-FFF2-40B4-BE49-F238E27FC236}">
                <a16:creationId xmlns:a16="http://schemas.microsoft.com/office/drawing/2014/main" id="{39BA81D0-5348-4F56-8A38-24B1761B313F}"/>
              </a:ext>
            </a:extLst>
          </p:cNvPr>
          <p:cNvPicPr>
            <a:picLocks noChangeAspect="1"/>
          </p:cNvPicPr>
          <p:nvPr/>
        </p:nvPicPr>
        <p:blipFill>
          <a:blip r:embed="rId6"/>
          <a:stretch>
            <a:fillRect/>
          </a:stretch>
        </p:blipFill>
        <p:spPr>
          <a:xfrm>
            <a:off x="9209416" y="5610810"/>
            <a:ext cx="606099" cy="693939"/>
          </a:xfrm>
          <a:prstGeom prst="rect">
            <a:avLst/>
          </a:prstGeom>
        </p:spPr>
      </p:pic>
      <p:pic>
        <p:nvPicPr>
          <p:cNvPr id="21" name="Image 20">
            <a:extLst>
              <a:ext uri="{FF2B5EF4-FFF2-40B4-BE49-F238E27FC236}">
                <a16:creationId xmlns:a16="http://schemas.microsoft.com/office/drawing/2014/main" id="{190A7E57-9DCD-4D6E-82DE-0ECA820997A0}"/>
              </a:ext>
            </a:extLst>
          </p:cNvPr>
          <p:cNvPicPr>
            <a:picLocks noChangeAspect="1"/>
          </p:cNvPicPr>
          <p:nvPr/>
        </p:nvPicPr>
        <p:blipFill>
          <a:blip r:embed="rId7"/>
          <a:stretch>
            <a:fillRect/>
          </a:stretch>
        </p:blipFill>
        <p:spPr>
          <a:xfrm>
            <a:off x="9742883" y="5568839"/>
            <a:ext cx="761653" cy="721032"/>
          </a:xfrm>
          <a:prstGeom prst="rect">
            <a:avLst/>
          </a:prstGeom>
        </p:spPr>
      </p:pic>
      <p:pic>
        <p:nvPicPr>
          <p:cNvPr id="23" name="Image 22">
            <a:extLst>
              <a:ext uri="{FF2B5EF4-FFF2-40B4-BE49-F238E27FC236}">
                <a16:creationId xmlns:a16="http://schemas.microsoft.com/office/drawing/2014/main" id="{DC50BA19-18FE-4336-92C0-43B00DB92BE7}"/>
              </a:ext>
            </a:extLst>
          </p:cNvPr>
          <p:cNvPicPr>
            <a:picLocks noChangeAspect="1"/>
          </p:cNvPicPr>
          <p:nvPr/>
        </p:nvPicPr>
        <p:blipFill>
          <a:blip r:embed="rId8"/>
          <a:stretch>
            <a:fillRect/>
          </a:stretch>
        </p:blipFill>
        <p:spPr>
          <a:xfrm>
            <a:off x="10386087" y="5610810"/>
            <a:ext cx="655857" cy="594370"/>
          </a:xfrm>
          <a:prstGeom prst="rect">
            <a:avLst/>
          </a:prstGeom>
        </p:spPr>
      </p:pic>
      <p:pic>
        <p:nvPicPr>
          <p:cNvPr id="25" name="Image 24">
            <a:extLst>
              <a:ext uri="{FF2B5EF4-FFF2-40B4-BE49-F238E27FC236}">
                <a16:creationId xmlns:a16="http://schemas.microsoft.com/office/drawing/2014/main" id="{C0AFA9DC-8305-443D-9AC1-DE783169596E}"/>
              </a:ext>
            </a:extLst>
          </p:cNvPr>
          <p:cNvPicPr>
            <a:picLocks noChangeAspect="1"/>
          </p:cNvPicPr>
          <p:nvPr/>
        </p:nvPicPr>
        <p:blipFill>
          <a:blip r:embed="rId9"/>
          <a:stretch>
            <a:fillRect/>
          </a:stretch>
        </p:blipFill>
        <p:spPr>
          <a:xfrm>
            <a:off x="10164128" y="6289871"/>
            <a:ext cx="533957" cy="516450"/>
          </a:xfrm>
          <a:prstGeom prst="rect">
            <a:avLst/>
          </a:prstGeom>
        </p:spPr>
      </p:pic>
      <p:pic>
        <p:nvPicPr>
          <p:cNvPr id="27" name="Image 26">
            <a:extLst>
              <a:ext uri="{FF2B5EF4-FFF2-40B4-BE49-F238E27FC236}">
                <a16:creationId xmlns:a16="http://schemas.microsoft.com/office/drawing/2014/main" id="{073DF0C2-9DAE-4679-A6F5-A57491C388DD}"/>
              </a:ext>
            </a:extLst>
          </p:cNvPr>
          <p:cNvPicPr>
            <a:picLocks noChangeAspect="1"/>
          </p:cNvPicPr>
          <p:nvPr/>
        </p:nvPicPr>
        <p:blipFill>
          <a:blip r:embed="rId10"/>
          <a:stretch>
            <a:fillRect/>
          </a:stretch>
        </p:blipFill>
        <p:spPr>
          <a:xfrm>
            <a:off x="9574963" y="6264855"/>
            <a:ext cx="533956" cy="543492"/>
          </a:xfrm>
          <a:prstGeom prst="rect">
            <a:avLst/>
          </a:prstGeom>
        </p:spPr>
      </p:pic>
      <p:grpSp>
        <p:nvGrpSpPr>
          <p:cNvPr id="14" name="Groupe 13">
            <a:extLst>
              <a:ext uri="{FF2B5EF4-FFF2-40B4-BE49-F238E27FC236}">
                <a16:creationId xmlns:a16="http://schemas.microsoft.com/office/drawing/2014/main" id="{94A36F99-E57D-4C96-8D74-C1074E6AC3A3}"/>
              </a:ext>
            </a:extLst>
          </p:cNvPr>
          <p:cNvGrpSpPr/>
          <p:nvPr/>
        </p:nvGrpSpPr>
        <p:grpSpPr>
          <a:xfrm rot="1415781">
            <a:off x="11045342" y="5664943"/>
            <a:ext cx="979340" cy="1040548"/>
            <a:chOff x="10883591" y="5571442"/>
            <a:chExt cx="979340" cy="1040548"/>
          </a:xfrm>
        </p:grpSpPr>
        <p:pic>
          <p:nvPicPr>
            <p:cNvPr id="16" name="Image 15">
              <a:extLst>
                <a:ext uri="{FF2B5EF4-FFF2-40B4-BE49-F238E27FC236}">
                  <a16:creationId xmlns:a16="http://schemas.microsoft.com/office/drawing/2014/main" id="{86614EC3-BF9F-4B81-A4B3-0DF680F45944}"/>
                </a:ext>
              </a:extLst>
            </p:cNvPr>
            <p:cNvPicPr>
              <a:picLocks noChangeAspect="1"/>
            </p:cNvPicPr>
            <p:nvPr/>
          </p:nvPicPr>
          <p:blipFill>
            <a:blip r:embed="rId11"/>
            <a:stretch>
              <a:fillRect/>
            </a:stretch>
          </p:blipFill>
          <p:spPr>
            <a:xfrm>
              <a:off x="10883591" y="5571442"/>
              <a:ext cx="979340" cy="1040548"/>
            </a:xfrm>
            <a:prstGeom prst="rect">
              <a:avLst/>
            </a:prstGeom>
          </p:spPr>
        </p:pic>
        <p:pic>
          <p:nvPicPr>
            <p:cNvPr id="18" name="Graphique 17" descr="Point d’interrogation">
              <a:extLst>
                <a:ext uri="{FF2B5EF4-FFF2-40B4-BE49-F238E27FC236}">
                  <a16:creationId xmlns:a16="http://schemas.microsoft.com/office/drawing/2014/main" id="{66AA929E-4AE9-4371-A22C-1BE4103AC5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05748" y="5727562"/>
              <a:ext cx="735026" cy="73502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5"/>
          <p:cNvSpPr txBox="1">
            <a:spLocks noGrp="1"/>
          </p:cNvSpPr>
          <p:nvPr>
            <p:ph type="title"/>
          </p:nvPr>
        </p:nvSpPr>
        <p:spPr>
          <a:xfrm>
            <a:off x="2143127" y="30123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kern="1200" dirty="0">
                <a:latin typeface="Calibri" panose="020F0502020204030204" pitchFamily="34" charset="0"/>
                <a:ea typeface="+mj-ea"/>
                <a:cs typeface="Calibri" panose="020F0502020204030204" pitchFamily="34" charset="0"/>
                <a:sym typeface="Arial"/>
              </a:rPr>
              <a:t>Pillar 4 – description of the Standards</a:t>
            </a:r>
            <a:endParaRPr dirty="0">
              <a:latin typeface="Calibri" panose="020F0502020204030204" pitchFamily="34" charset="0"/>
              <a:cs typeface="Calibri" panose="020F0502020204030204" pitchFamily="34" charset="0"/>
            </a:endParaRPr>
          </a:p>
        </p:txBody>
      </p:sp>
      <p:sp>
        <p:nvSpPr>
          <p:cNvPr id="330" name="Google Shape;330;p15"/>
          <p:cNvSpPr txBox="1">
            <a:spLocks noGrp="1"/>
          </p:cNvSpPr>
          <p:nvPr>
            <p:ph sz="half" idx="1"/>
          </p:nvPr>
        </p:nvSpPr>
        <p:spPr>
          <a:xfrm>
            <a:off x="2696705" y="1961705"/>
            <a:ext cx="422168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ct val="100000"/>
              <a:buNone/>
            </a:pPr>
            <a:r>
              <a:rPr lang="en-US" b="1" dirty="0">
                <a:latin typeface="Calibri" panose="020F0502020204030204" pitchFamily="34" charset="0"/>
                <a:cs typeface="Calibri" panose="020F0502020204030204" pitchFamily="34" charset="0"/>
              </a:rPr>
              <a:t>St. 24: Health &amp; CP</a:t>
            </a:r>
          </a:p>
          <a:p>
            <a:pPr indent="-457200">
              <a:spcBef>
                <a:spcPts val="0"/>
              </a:spcBef>
              <a:buClr>
                <a:schemeClr val="accent3"/>
              </a:buClr>
              <a:buSzPct val="100000"/>
            </a:pPr>
            <a:endParaRPr lang="en-US" dirty="0">
              <a:latin typeface="Calibri" panose="020F0502020204030204" pitchFamily="34" charset="0"/>
              <a:cs typeface="Calibri" panose="020F0502020204030204" pitchFamily="34" charset="0"/>
            </a:endParaRPr>
          </a:p>
          <a:p>
            <a:pPr indent="-457200">
              <a:spcBef>
                <a:spcPts val="0"/>
              </a:spcBef>
              <a:buClr>
                <a:schemeClr val="accent3"/>
              </a:buClr>
              <a:buSzPct val="100000"/>
            </a:pPr>
            <a:r>
              <a:rPr lang="en-US" dirty="0">
                <a:solidFill>
                  <a:schemeClr val="bg2"/>
                </a:solidFill>
                <a:latin typeface="Calibri" panose="020F0502020204030204" pitchFamily="34" charset="0"/>
                <a:cs typeface="Calibri" panose="020F0502020204030204" pitchFamily="34" charset="0"/>
                <a:sym typeface="Arial"/>
              </a:rPr>
              <a:t>Characteristic of integrated approach</a:t>
            </a:r>
          </a:p>
          <a:p>
            <a:pPr indent="-457200">
              <a:spcBef>
                <a:spcPts val="0"/>
              </a:spcBef>
              <a:buClr>
                <a:schemeClr val="accent3"/>
              </a:buClr>
              <a:buSzPct val="100000"/>
            </a:pPr>
            <a:r>
              <a:rPr lang="en-US" dirty="0">
                <a:solidFill>
                  <a:schemeClr val="bg2"/>
                </a:solidFill>
                <a:latin typeface="Calibri" panose="020F0502020204030204" pitchFamily="34" charset="0"/>
                <a:cs typeface="Calibri" panose="020F0502020204030204" pitchFamily="34" charset="0"/>
                <a:sym typeface="Arial"/>
              </a:rPr>
              <a:t>Identification</a:t>
            </a:r>
          </a:p>
          <a:p>
            <a:pPr indent="-457200">
              <a:spcBef>
                <a:spcPts val="0"/>
              </a:spcBef>
              <a:buClr>
                <a:schemeClr val="accent3"/>
              </a:buClr>
              <a:buSzPct val="100000"/>
            </a:pPr>
            <a:r>
              <a:rPr lang="en-US" dirty="0">
                <a:solidFill>
                  <a:schemeClr val="bg2"/>
                </a:solidFill>
                <a:latin typeface="Calibri" panose="020F0502020204030204" pitchFamily="34" charset="0"/>
                <a:cs typeface="Calibri" panose="020F0502020204030204" pitchFamily="34" charset="0"/>
                <a:sym typeface="Arial"/>
              </a:rPr>
              <a:t>Child Friendly services</a:t>
            </a:r>
          </a:p>
          <a:p>
            <a:pPr marL="0" indent="0">
              <a:spcBef>
                <a:spcPts val="0"/>
              </a:spcBef>
              <a:buClr>
                <a:schemeClr val="accent3"/>
              </a:buClr>
              <a:buSzPct val="100000"/>
              <a:buNone/>
            </a:pPr>
            <a:br>
              <a:rPr lang="en-US" sz="2400" dirty="0"/>
            </a:br>
            <a:endParaRPr sz="2400" dirty="0"/>
          </a:p>
          <a:p>
            <a:pPr marL="0" lvl="0" indent="0" algn="l" rtl="0">
              <a:lnSpc>
                <a:spcPct val="90000"/>
              </a:lnSpc>
              <a:spcBef>
                <a:spcPts val="1000"/>
              </a:spcBef>
              <a:spcAft>
                <a:spcPts val="0"/>
              </a:spcAft>
              <a:buClr>
                <a:schemeClr val="accent3"/>
              </a:buClr>
              <a:buSzPct val="100000"/>
              <a:buNone/>
            </a:pPr>
            <a:endParaRPr lang="en-US" sz="2400" dirty="0">
              <a:latin typeface="Arial"/>
              <a:ea typeface="Arial"/>
              <a:cs typeface="Arial"/>
              <a:sym typeface="Arial"/>
            </a:endParaRPr>
          </a:p>
        </p:txBody>
      </p:sp>
      <p:sp>
        <p:nvSpPr>
          <p:cNvPr id="6" name="Google Shape;330;p15">
            <a:extLst>
              <a:ext uri="{FF2B5EF4-FFF2-40B4-BE49-F238E27FC236}">
                <a16:creationId xmlns:a16="http://schemas.microsoft.com/office/drawing/2014/main" id="{8FDC7F8F-B94C-4ECE-8184-84812495DC5D}"/>
              </a:ext>
            </a:extLst>
          </p:cNvPr>
          <p:cNvSpPr txBox="1">
            <a:spLocks/>
          </p:cNvSpPr>
          <p:nvPr/>
        </p:nvSpPr>
        <p:spPr>
          <a:xfrm>
            <a:off x="7212537" y="2279543"/>
            <a:ext cx="5181600"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chemeClr val="accent3"/>
              </a:buClr>
              <a:buSzPct val="100000"/>
              <a:buNone/>
            </a:pPr>
            <a:r>
              <a:rPr lang="en-US" b="1" dirty="0">
                <a:latin typeface="Calibri" panose="020F0502020204030204" pitchFamily="34" charset="0"/>
                <a:cs typeface="Calibri" panose="020F0502020204030204" pitchFamily="34" charset="0"/>
              </a:rPr>
              <a:t>St. 25: Nutrition &amp; CP</a:t>
            </a:r>
          </a:p>
          <a:p>
            <a:pPr marL="0" indent="0">
              <a:buClr>
                <a:schemeClr val="accent3"/>
              </a:buClr>
              <a:buSzPct val="100000"/>
              <a:buNone/>
            </a:pPr>
            <a:endParaRPr lang="en-US" dirty="0">
              <a:latin typeface="Calibri" panose="020F0502020204030204" pitchFamily="34" charset="0"/>
              <a:ea typeface="Arial"/>
              <a:cs typeface="Calibri" panose="020F0502020204030204" pitchFamily="34" charset="0"/>
              <a:sym typeface="Arial"/>
            </a:endParaRPr>
          </a:p>
          <a:p>
            <a:pPr marL="342900" indent="-342900">
              <a:buClr>
                <a:schemeClr val="accent3"/>
              </a:buClr>
              <a:buSzPct val="100000"/>
            </a:pPr>
            <a:r>
              <a:rPr lang="en-US" dirty="0">
                <a:solidFill>
                  <a:schemeClr val="bg2"/>
                </a:solidFill>
                <a:latin typeface="Calibri" panose="020F0502020204030204" pitchFamily="34" charset="0"/>
                <a:cs typeface="Calibri" panose="020F0502020204030204" pitchFamily="34" charset="0"/>
              </a:rPr>
              <a:t>Population &amp; vulnerability</a:t>
            </a:r>
          </a:p>
          <a:p>
            <a:pPr marL="342900" indent="-342900">
              <a:buClr>
                <a:schemeClr val="accent3"/>
              </a:buClr>
              <a:buSzPct val="100000"/>
            </a:pPr>
            <a:r>
              <a:rPr lang="en-US" dirty="0">
                <a:solidFill>
                  <a:schemeClr val="bg2"/>
                </a:solidFill>
                <a:latin typeface="Calibri" panose="020F0502020204030204" pitchFamily="34" charset="0"/>
                <a:cs typeface="Calibri" panose="020F0502020204030204" pitchFamily="34" charset="0"/>
                <a:sym typeface="Arial"/>
              </a:rPr>
              <a:t>Opportunities:</a:t>
            </a:r>
          </a:p>
          <a:p>
            <a:pPr marL="457200" lvl="1" indent="0">
              <a:buClr>
                <a:schemeClr val="accent3"/>
              </a:buClr>
              <a:buSzPct val="100000"/>
              <a:buNone/>
            </a:pPr>
            <a:r>
              <a:rPr lang="en-US" sz="1800" dirty="0">
                <a:solidFill>
                  <a:schemeClr val="bg2"/>
                </a:solidFill>
                <a:latin typeface="Calibri" panose="020F0502020204030204" pitchFamily="34" charset="0"/>
                <a:cs typeface="Calibri" panose="020F0502020204030204" pitchFamily="34" charset="0"/>
                <a:sym typeface="Arial"/>
              </a:rPr>
              <a:t>Referrals</a:t>
            </a:r>
          </a:p>
          <a:p>
            <a:pPr marL="457200" lvl="1" indent="0">
              <a:buClr>
                <a:schemeClr val="accent3"/>
              </a:buClr>
              <a:buSzPct val="100000"/>
              <a:buNone/>
            </a:pPr>
            <a:r>
              <a:rPr lang="en-US" sz="1800" dirty="0">
                <a:solidFill>
                  <a:schemeClr val="bg2"/>
                </a:solidFill>
                <a:latin typeface="Calibri" panose="020F0502020204030204" pitchFamily="34" charset="0"/>
                <a:cs typeface="Calibri" panose="020F0502020204030204" pitchFamily="34" charset="0"/>
              </a:rPr>
              <a:t>CP focal points</a:t>
            </a:r>
          </a:p>
          <a:p>
            <a:pPr marL="457200" lvl="1" indent="0">
              <a:buClr>
                <a:schemeClr val="accent3"/>
              </a:buClr>
              <a:buSzPct val="100000"/>
              <a:buNone/>
            </a:pPr>
            <a:r>
              <a:rPr lang="en-US" sz="1800" dirty="0">
                <a:solidFill>
                  <a:schemeClr val="bg2"/>
                </a:solidFill>
                <a:latin typeface="Calibri" panose="020F0502020204030204" pitchFamily="34" charset="0"/>
                <a:cs typeface="Calibri" panose="020F0502020204030204" pitchFamily="34" charset="0"/>
              </a:rPr>
              <a:t>Multi-use spaces …</a:t>
            </a:r>
          </a:p>
          <a:p>
            <a:pPr marL="0" indent="0">
              <a:buClr>
                <a:schemeClr val="accent3"/>
              </a:buClr>
              <a:buSzPct val="100000"/>
              <a:buNone/>
            </a:pPr>
            <a:br>
              <a:rPr lang="en-US" sz="2400" dirty="0"/>
            </a:br>
            <a:endParaRPr lang="en-US" sz="2400" dirty="0"/>
          </a:p>
        </p:txBody>
      </p:sp>
      <p:pic>
        <p:nvPicPr>
          <p:cNvPr id="11" name="Image 10">
            <a:extLst>
              <a:ext uri="{FF2B5EF4-FFF2-40B4-BE49-F238E27FC236}">
                <a16:creationId xmlns:a16="http://schemas.microsoft.com/office/drawing/2014/main" id="{76C97805-98EA-469B-BF6C-535B1C5888A7}"/>
              </a:ext>
            </a:extLst>
          </p:cNvPr>
          <p:cNvPicPr>
            <a:picLocks noChangeAspect="1"/>
          </p:cNvPicPr>
          <p:nvPr/>
        </p:nvPicPr>
        <p:blipFill>
          <a:blip r:embed="rId3"/>
          <a:stretch>
            <a:fillRect/>
          </a:stretch>
        </p:blipFill>
        <p:spPr>
          <a:xfrm>
            <a:off x="0" y="0"/>
            <a:ext cx="2143127" cy="6858000"/>
          </a:xfrm>
          <a:prstGeom prst="rect">
            <a:avLst/>
          </a:prstGeom>
        </p:spPr>
      </p:pic>
      <p:pic>
        <p:nvPicPr>
          <p:cNvPr id="5" name="Image 4">
            <a:extLst>
              <a:ext uri="{FF2B5EF4-FFF2-40B4-BE49-F238E27FC236}">
                <a16:creationId xmlns:a16="http://schemas.microsoft.com/office/drawing/2014/main" id="{E5A9A8B2-86EF-430B-884B-60C7033E6FA8}"/>
              </a:ext>
            </a:extLst>
          </p:cNvPr>
          <p:cNvPicPr>
            <a:picLocks noChangeAspect="1"/>
          </p:cNvPicPr>
          <p:nvPr/>
        </p:nvPicPr>
        <p:blipFill>
          <a:blip r:embed="rId4"/>
          <a:stretch>
            <a:fillRect/>
          </a:stretch>
        </p:blipFill>
        <p:spPr>
          <a:xfrm>
            <a:off x="3642429" y="4934356"/>
            <a:ext cx="706008" cy="810173"/>
          </a:xfrm>
          <a:prstGeom prst="rect">
            <a:avLst/>
          </a:prstGeom>
        </p:spPr>
      </p:pic>
      <p:pic>
        <p:nvPicPr>
          <p:cNvPr id="8" name="Image 7">
            <a:extLst>
              <a:ext uri="{FF2B5EF4-FFF2-40B4-BE49-F238E27FC236}">
                <a16:creationId xmlns:a16="http://schemas.microsoft.com/office/drawing/2014/main" id="{E33A5F4C-10D8-4C59-BA90-027A782F6184}"/>
              </a:ext>
            </a:extLst>
          </p:cNvPr>
          <p:cNvPicPr>
            <a:picLocks noChangeAspect="1"/>
          </p:cNvPicPr>
          <p:nvPr/>
        </p:nvPicPr>
        <p:blipFill rotWithShape="1">
          <a:blip r:embed="rId5"/>
          <a:srcRect t="21240"/>
          <a:stretch/>
        </p:blipFill>
        <p:spPr>
          <a:xfrm>
            <a:off x="4348563" y="4264543"/>
            <a:ext cx="822336" cy="734676"/>
          </a:xfrm>
          <a:prstGeom prst="rect">
            <a:avLst/>
          </a:prstGeom>
        </p:spPr>
      </p:pic>
      <p:pic>
        <p:nvPicPr>
          <p:cNvPr id="10" name="Image 9">
            <a:extLst>
              <a:ext uri="{FF2B5EF4-FFF2-40B4-BE49-F238E27FC236}">
                <a16:creationId xmlns:a16="http://schemas.microsoft.com/office/drawing/2014/main" id="{C20AA619-7A84-42AF-8826-AEC819219EED}"/>
              </a:ext>
            </a:extLst>
          </p:cNvPr>
          <p:cNvPicPr>
            <a:picLocks noChangeAspect="1"/>
          </p:cNvPicPr>
          <p:nvPr/>
        </p:nvPicPr>
        <p:blipFill>
          <a:blip r:embed="rId6"/>
          <a:stretch>
            <a:fillRect/>
          </a:stretch>
        </p:blipFill>
        <p:spPr>
          <a:xfrm>
            <a:off x="5019413" y="4931021"/>
            <a:ext cx="822336" cy="791879"/>
          </a:xfrm>
          <a:prstGeom prst="rect">
            <a:avLst/>
          </a:prstGeom>
        </p:spPr>
      </p:pic>
      <p:pic>
        <p:nvPicPr>
          <p:cNvPr id="13" name="Image 12">
            <a:extLst>
              <a:ext uri="{FF2B5EF4-FFF2-40B4-BE49-F238E27FC236}">
                <a16:creationId xmlns:a16="http://schemas.microsoft.com/office/drawing/2014/main" id="{818C5B31-4EDF-4079-A114-026D18F254B4}"/>
              </a:ext>
            </a:extLst>
          </p:cNvPr>
          <p:cNvPicPr>
            <a:picLocks noChangeAspect="1"/>
          </p:cNvPicPr>
          <p:nvPr/>
        </p:nvPicPr>
        <p:blipFill>
          <a:blip r:embed="rId7"/>
          <a:stretch>
            <a:fillRect/>
          </a:stretch>
        </p:blipFill>
        <p:spPr>
          <a:xfrm>
            <a:off x="11165459" y="2095282"/>
            <a:ext cx="822336" cy="1197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10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10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fade">
                                      <p:cBhvr>
                                        <p:cTn id="53" dur="1000"/>
                                        <p:tgtEl>
                                          <p:spTgt spid="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xEl>
                                              <p:pRg st="4" end="4"/>
                                            </p:txEl>
                                          </p:spTgt>
                                        </p:tgtEl>
                                        <p:attrNameLst>
                                          <p:attrName>style.visibility</p:attrName>
                                        </p:attrNameLst>
                                      </p:cBhvr>
                                      <p:to>
                                        <p:strVal val="visible"/>
                                      </p:to>
                                    </p:set>
                                    <p:animEffect transition="in" filter="fade">
                                      <p:cBhvr>
                                        <p:cTn id="58" dur="1000"/>
                                        <p:tgtEl>
                                          <p:spTgt spid="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5" end="5"/>
                                            </p:txEl>
                                          </p:spTgt>
                                        </p:tgtEl>
                                        <p:attrNameLst>
                                          <p:attrName>style.visibility</p:attrName>
                                        </p:attrNameLst>
                                      </p:cBhvr>
                                      <p:to>
                                        <p:strVal val="visible"/>
                                      </p:to>
                                    </p:set>
                                    <p:animEffect transition="in" filter="fade">
                                      <p:cBhvr>
                                        <p:cTn id="63" dur="1000"/>
                                        <p:tgtEl>
                                          <p:spTgt spid="6">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xEl>
                                              <p:pRg st="7" end="7"/>
                                            </p:txEl>
                                          </p:spTgt>
                                        </p:tgtEl>
                                        <p:attrNameLst>
                                          <p:attrName>style.visibility</p:attrName>
                                        </p:attrNameLst>
                                      </p:cBhvr>
                                      <p:to>
                                        <p:strVal val="visible"/>
                                      </p:to>
                                    </p:set>
                                    <p:animEffect transition="in" filter="fade">
                                      <p:cBhvr>
                                        <p:cTn id="73"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uiExpand="1" build="p"/>
    </p:bldLst>
  </p:timing>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2091</TotalTime>
  <Words>4482</Words>
  <Application>Microsoft Office PowerPoint</Application>
  <PresentationFormat>Widescreen</PresentationFormat>
  <Paragraphs>335</Paragraphs>
  <Slides>13</Slides>
  <Notes>13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Segoe UI</vt:lpstr>
      <vt:lpstr>Helvetica Neue</vt:lpstr>
      <vt:lpstr>HelveticaNeue-Light-Identity-H</vt:lpstr>
      <vt:lpstr>Wingdings</vt:lpstr>
      <vt:lpstr>Arial</vt:lpstr>
      <vt:lpstr>Calibri</vt:lpstr>
      <vt:lpstr>HelveticaNeue-Roman-Identity-H</vt:lpstr>
      <vt:lpstr>Office Theme</vt:lpstr>
      <vt:lpstr>The Minimum Standards for Child Protection in Humanitarian Action  CPMS</vt:lpstr>
      <vt:lpstr>Aim of the Standards </vt:lpstr>
      <vt:lpstr>PowerPoint Presentation</vt:lpstr>
      <vt:lpstr>Working Together</vt:lpstr>
      <vt:lpstr>Sector-specific standards</vt:lpstr>
      <vt:lpstr>Pillar 4 - Approaches</vt:lpstr>
      <vt:lpstr>Common Actions for All Sectors</vt:lpstr>
      <vt:lpstr>Pillar 4 – description of the Standards</vt:lpstr>
      <vt:lpstr>Pillar 4 – description of the Standards</vt:lpstr>
      <vt:lpstr>Pillar 4 – description of the Standards</vt:lpstr>
      <vt:lpstr>Examples from the Region</vt:lpstr>
      <vt:lpstr>Improving together</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108</cp:revision>
  <dcterms:created xsi:type="dcterms:W3CDTF">2017-12-20T18:51:03Z</dcterms:created>
  <dcterms:modified xsi:type="dcterms:W3CDTF">2022-07-06T00:28:53Z</dcterms:modified>
</cp:coreProperties>
</file>