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autoCompressPictures="0">
  <p:sldMasterIdLst>
    <p:sldMasterId id="2147483648" r:id="rId1"/>
  </p:sldMasterIdLst>
  <p:notesMasterIdLst>
    <p:notesMasterId r:id="rId15"/>
  </p:notesMasterIdLst>
  <p:sldIdLst>
    <p:sldId id="285" r:id="rId2"/>
    <p:sldId id="384" r:id="rId3"/>
    <p:sldId id="265" r:id="rId4"/>
    <p:sldId id="259" r:id="rId5"/>
    <p:sldId id="381" r:id="rId6"/>
    <p:sldId id="288" r:id="rId7"/>
    <p:sldId id="380" r:id="rId8"/>
    <p:sldId id="267" r:id="rId9"/>
    <p:sldId id="268" r:id="rId10"/>
    <p:sldId id="287" r:id="rId11"/>
    <p:sldId id="383" r:id="rId12"/>
    <p:sldId id="382" r:id="rId13"/>
    <p:sldId id="289" r:id="rId14"/>
  </p:sldIdLst>
  <p:sldSz cx="12192000" cy="6858000"/>
  <p:notesSz cx="6858000" cy="9144000"/>
  <p:custDataLst>
    <p:tags r:id="rId16"/>
  </p:custDataLst>
  <p:defaultTextStyle>
    <a:defPPr marR="0" lvl="0" algn="r" rtl="1">
      <a:lnSpc>
        <a:spcPct val="100000"/>
      </a:lnSpc>
      <a:spcBef>
        <a:spcPts val="0"/>
      </a:spcBef>
      <a:spcAft>
        <a:spcPts val="0"/>
      </a:spcAft>
      <a:defRPr lang="x-none"/>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7823" autoAdjust="0"/>
  </p:normalViewPr>
  <p:slideViewPr>
    <p:cSldViewPr snapToGrid="0">
      <p:cViewPr varScale="1">
        <p:scale>
          <a:sx n="94" d="100"/>
          <a:sy n="94" d="100"/>
        </p:scale>
        <p:origin x="712"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1"/>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1"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marR="0" lvl="0" indent="0" algn="r"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37397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andbook.spherestandards.org/en/cpms/#ch17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andbook.spherestandards.org/en/cpms/#ch25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هيكلية ومحتوى المعايير الدنيا لحماية الطفل، لا سيّما الركيزة </a:t>
            </a:r>
            <a:r>
              <a:rPr lang="ar-LB" b="0" i="0" dirty="0">
                <a:solidFill>
                  <a:srgbClr val="1B2733"/>
                </a:solidFill>
                <a:effectLst/>
                <a:latin typeface="Calibri" panose="020F0502020204030204" pitchFamily="34" charset="0"/>
                <a:cs typeface="Calibri" panose="020F0502020204030204" pitchFamily="34" charset="0"/>
              </a:rPr>
              <a:t>4</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 أخرى، تخطّوا الشريحتَين 2 و</a:t>
            </a:r>
            <a:r>
              <a:rPr lang="ar-LB" dirty="0"/>
              <a:t>13</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i="0" dirty="0"/>
          </a:p>
          <a:p>
            <a:pPr marL="0" lvl="0" indent="0" algn="r" rtl="1">
              <a:spcBef>
                <a:spcPts val="0"/>
              </a:spcBef>
              <a:spcAft>
                <a:spcPts val="0"/>
              </a:spcAft>
              <a:buNone/>
            </a:pPr>
            <a:r>
              <a:rPr lang="ar" i="0" dirty="0"/>
              <a:t>إقرأوا بصوت عالٍ</a:t>
            </a:r>
            <a:endParaRPr i="0" dirty="0"/>
          </a:p>
          <a:p>
            <a:pPr marL="0" lvl="0" indent="0" algn="r" rtl="1">
              <a:spcBef>
                <a:spcPts val="0"/>
              </a:spcBef>
              <a:spcAft>
                <a:spcPts val="0"/>
              </a:spcAft>
              <a:buNone/>
            </a:pPr>
            <a:endParaRPr i="0" dirty="0"/>
          </a:p>
          <a:p>
            <a:pPr marL="0" marR="0" lvl="0" indent="0" algn="r" rtl="1">
              <a:lnSpc>
                <a:spcPct val="100000"/>
              </a:lnSpc>
              <a:spcBef>
                <a:spcPts val="0"/>
              </a:spcBef>
              <a:spcAft>
                <a:spcPts val="0"/>
              </a:spcAft>
              <a:buClr>
                <a:schemeClr val="dk1"/>
              </a:buClr>
              <a:buSzPts val="1200"/>
              <a:buFont typeface="Calibri"/>
              <a:buNone/>
            </a:pPr>
            <a:r>
              <a:rPr lang="ar" i="0" dirty="0"/>
              <a:t>[في ما يلي النقاط الأساسية في كلّ معيار.  يمكنكم اختيار معيار أساسي واحد أو معيارَين أساسيَين اثنَين من كلّ ركيزة، وذلك بحسب </a:t>
            </a:r>
            <a:r>
              <a:rPr lang="ar-LB" i="0" dirty="0"/>
              <a:t>المشاركين معكم</a:t>
            </a:r>
            <a:r>
              <a:rPr lang="ar" i="0" dirty="0"/>
              <a:t>، أو مجالات اهتمامه</a:t>
            </a:r>
            <a:r>
              <a:rPr lang="ar-LB" i="0" dirty="0"/>
              <a:t>م</a:t>
            </a:r>
            <a:r>
              <a:rPr lang="ar" i="0" dirty="0"/>
              <a:t> المحدّدة، أو أولويات برامجكم، أو سياقكم، أو الوقت المتاح لكم في التيسير.]</a:t>
            </a:r>
            <a:endParaRPr i="0" dirty="0"/>
          </a:p>
          <a:p>
            <a:pPr marL="0" lvl="0" indent="0" algn="r" rtl="1">
              <a:spcBef>
                <a:spcPts val="0"/>
              </a:spcBef>
              <a:spcAft>
                <a:spcPts val="0"/>
              </a:spcAft>
              <a:buNone/>
            </a:pPr>
            <a:endParaRPr dirty="0"/>
          </a:p>
          <a:p>
            <a:pPr marL="0" lvl="0" indent="0" algn="r" rtl="1">
              <a:spcBef>
                <a:spcPts val="0"/>
              </a:spcBef>
              <a:spcAft>
                <a:spcPts val="0"/>
              </a:spcAft>
              <a:buNone/>
            </a:pPr>
            <a:r>
              <a:rPr lang="ar" b="1" dirty="0">
                <a:latin typeface="Arial"/>
                <a:ea typeface="Arial"/>
                <a:cs typeface="Arial"/>
                <a:sym typeface="Arial"/>
              </a:rPr>
              <a:t>المعيار 26: المياه، والصرف الصحّي، والنظافة و</a:t>
            </a:r>
            <a:r>
              <a:rPr lang="ar" b="1" dirty="0"/>
              <a:t>حماية الطفل</a:t>
            </a:r>
            <a:endParaRPr lang="en-US" dirty="0">
              <a:latin typeface="Arial"/>
              <a:ea typeface="Arial"/>
              <a:cs typeface="Arial"/>
              <a:sym typeface="Arial"/>
            </a:endParaRPr>
          </a:p>
          <a:p>
            <a:pPr marL="171450" lvl="0" indent="-171450" algn="r" rtl="1">
              <a:spcBef>
                <a:spcPts val="0"/>
              </a:spcBef>
              <a:spcAft>
                <a:spcPts val="0"/>
              </a:spcAft>
              <a:buFont typeface="Arial" panose="020B0604020202020204" pitchFamily="34" charset="0"/>
              <a:buChar char="•"/>
            </a:pPr>
            <a:r>
              <a:rPr lang="ar" dirty="0"/>
              <a:t>يتعيّن على الموظّفين في مجال حماية الطفل أن يقدموا الإرشاد والنصح للموظّفين في مجال المياه، والصرف الصحي، والنظافة كي يتمكنوا من تقديم ممارسات المياه، والصرف الصحّي، والنظافة الآمنة والملائمة، المكيَّفة مع احتياجات الأطفال</a:t>
            </a:r>
            <a:r>
              <a:rPr lang="ar-LB" dirty="0"/>
              <a:t>: </a:t>
            </a:r>
            <a:r>
              <a:rPr lang="ar" dirty="0"/>
              <a:t>مرافق المياه، والصرف الصحّي، والنظافة المتاحة والصديقة للطفل. </a:t>
            </a:r>
            <a:r>
              <a:rPr lang="ar" sz="1800" b="0" i="0" u="none" strike="noStrike" dirty="0">
                <a:solidFill>
                  <a:srgbClr val="FFFFFF"/>
                </a:solidFill>
                <a:latin typeface="HelveticaNeue-Roman-Identity-H"/>
              </a:rPr>
              <a:t>لهذه الغاية، يجب أن تنعكس سلامة الأطفال ورفاههم في إطار تحليل المخاطر الأوّلي، وتصميمه، ورصده، وتقييمه.</a:t>
            </a:r>
            <a:endParaRPr lang="en-US" dirty="0"/>
          </a:p>
          <a:p>
            <a:pPr marL="171450" lvl="0" indent="-171450" algn="r" rtl="1">
              <a:spcBef>
                <a:spcPts val="0"/>
              </a:spcBef>
              <a:spcAft>
                <a:spcPts val="0"/>
              </a:spcAft>
              <a:buFont typeface="Arial" panose="020B0604020202020204" pitchFamily="34" charset="0"/>
              <a:buChar char="•"/>
            </a:pPr>
            <a:r>
              <a:rPr lang="ar" b="0" dirty="0"/>
              <a:t>الرموز: يتعيّن على جميع العاملين في مجالَي المياه، والصرف الصحي، والنظافة (بمَن فيهم العاملون المقاولون) وحماية الطفل، أن يتلقّوا تدريبًا على سياسات وإجراءات </a:t>
            </a:r>
            <a:r>
              <a:rPr lang="ar" b="1" dirty="0"/>
              <a:t>الصون</a:t>
            </a:r>
            <a:r>
              <a:rPr lang="ar" dirty="0"/>
              <a:t>،</a:t>
            </a:r>
            <a:r>
              <a:rPr lang="ar" b="0" dirty="0"/>
              <a:t> ويوقّعوا على هذه السياسات والإجراءات</a:t>
            </a:r>
            <a:r>
              <a:rPr lang="ar" b="1" dirty="0"/>
              <a:t>. </a:t>
            </a:r>
            <a:r>
              <a:rPr lang="ar" b="0" dirty="0"/>
              <a:t> كذلك، فإنّ طريقة تصميم وتخطيط وتنفيذ برامج المياه، والصرف الصحّي، والنظافة لها تأثيرات كبيرة على </a:t>
            </a:r>
            <a:r>
              <a:rPr lang="ar" b="1" dirty="0"/>
              <a:t>الوقاية</a:t>
            </a:r>
            <a:r>
              <a:rPr lang="ar" b="0" dirty="0"/>
              <a:t>: معايير تحديد الأولويات، ودعم وإحالة الأسر المعرّضة للخطر/الأطفال المعرّضون للخطر، </a:t>
            </a:r>
            <a:r>
              <a:rPr lang="ar-LB" b="0" dirty="0"/>
              <a:t>و</a:t>
            </a:r>
            <a:r>
              <a:rPr lang="ar" b="0" dirty="0"/>
              <a:t>المرافق الآمنة، والدامجة التي يمكن الوصول إليها...   </a:t>
            </a:r>
          </a:p>
          <a:p>
            <a:pPr marL="171450" lvl="0" indent="-171450" algn="r" rtl="1">
              <a:spcBef>
                <a:spcPts val="0"/>
              </a:spcBef>
              <a:spcAft>
                <a:spcPts val="0"/>
              </a:spcAft>
              <a:buFont typeface="Arial" panose="020B0604020202020204" pitchFamily="34" charset="0"/>
              <a:buChar char="•"/>
            </a:pPr>
            <a:endParaRPr lang="fr-FR"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شجّعوا الجهات الفاعلة في مجال حماية الطفل على أن يقرأوا بتمعّن الإرشادات المتعلّقة بالمياه، والصرف الصحّي، والنظافة الموجودة في معايير اسفير: HSPapp or https://handbook.spherestandards.org/en/sphere/#ch006</a:t>
            </a:r>
            <a:endParaRPr lang="en-US" b="0" dirty="0"/>
          </a:p>
          <a:p>
            <a:pPr marL="171450" lvl="0" indent="-171450" algn="r" rtl="1">
              <a:spcBef>
                <a:spcPts val="0"/>
              </a:spcBef>
              <a:spcAft>
                <a:spcPts val="0"/>
              </a:spcAft>
              <a:buFont typeface="Arial" panose="020B0604020202020204" pitchFamily="34" charset="0"/>
              <a:buChar char="•"/>
            </a:pPr>
            <a:endParaRPr lang="en-US" dirty="0"/>
          </a:p>
          <a:p>
            <a:pPr marL="0" lvl="0" indent="0" algn="r" rtl="1">
              <a:spcBef>
                <a:spcPts val="0"/>
              </a:spcBef>
              <a:spcAft>
                <a:spcPts val="0"/>
              </a:spcAft>
              <a:buNone/>
            </a:pPr>
            <a:r>
              <a:rPr lang="ar" b="1" dirty="0">
                <a:latin typeface="Arial"/>
                <a:ea typeface="Arial"/>
                <a:cs typeface="Arial"/>
                <a:sym typeface="Arial"/>
              </a:rPr>
              <a:t>المعيار 27: المأوى والمستوطنات البشرية و</a:t>
            </a:r>
            <a:r>
              <a:rPr lang="ar" b="1" dirty="0"/>
              <a:t>حماية الطفل</a:t>
            </a:r>
          </a:p>
          <a:p>
            <a:pPr marL="171450" lvl="0" indent="-171450" algn="r" rtl="1">
              <a:spcBef>
                <a:spcPts val="0"/>
              </a:spcBef>
              <a:spcAft>
                <a:spcPts val="0"/>
              </a:spcAft>
              <a:buFont typeface="Arial" panose="020B0604020202020204" pitchFamily="34" charset="0"/>
              <a:buChar char="•"/>
            </a:pPr>
            <a:r>
              <a:rPr lang="ar" dirty="0"/>
              <a:t>يجب دمج حماية الطفل في التدخّلات في مجال المأوى والمستوطنات البشرية، من التصميم إلى الرصد والتقييم، خصوصًا كي تأخذ في الحسبان ما يلي:</a:t>
            </a:r>
          </a:p>
          <a:p>
            <a:pPr marL="628650" lvl="1" indent="-171450" algn="r" rtl="1">
              <a:spcBef>
                <a:spcPts val="0"/>
              </a:spcBef>
              <a:spcAft>
                <a:spcPts val="0"/>
              </a:spcAft>
              <a:buFontTx/>
              <a:buChar char="-"/>
            </a:pPr>
            <a:r>
              <a:rPr lang="ar" dirty="0"/>
              <a:t>حجم العائلة ووحدتها وتكوينها </a:t>
            </a:r>
          </a:p>
          <a:p>
            <a:pPr marL="628650" lvl="1" indent="-171450" algn="r" rtl="1">
              <a:spcBef>
                <a:spcPts val="0"/>
              </a:spcBef>
              <a:spcAft>
                <a:spcPts val="0"/>
              </a:spcAft>
              <a:buFontTx/>
              <a:buChar char="-"/>
            </a:pPr>
            <a:r>
              <a:rPr lang="ar" dirty="0"/>
              <a:t>الأطفال المعرّضون للخطر، مثل الأطفال الذين يعيشون بمفردهم أو في وحدات عائلية جديدة أو معدَّلة </a:t>
            </a:r>
          </a:p>
          <a:p>
            <a:pPr marL="628650" lvl="1" indent="-171450" algn="r" rtl="1">
              <a:spcBef>
                <a:spcPts val="0"/>
              </a:spcBef>
              <a:spcAft>
                <a:spcPts val="0"/>
              </a:spcAft>
              <a:buFontTx/>
              <a:buChar char="-"/>
            </a:pPr>
            <a:r>
              <a:rPr lang="ar" dirty="0"/>
              <a:t>إمكانية الوصول للأطفال ذوي الإعاقة والعوائق أمام الوصول إلى الخدمات الأساسية </a:t>
            </a:r>
          </a:p>
          <a:p>
            <a:pPr marL="628650" lvl="1" indent="-171450" algn="r" rtl="1">
              <a:spcBef>
                <a:spcPts val="0"/>
              </a:spcBef>
              <a:spcAft>
                <a:spcPts val="0"/>
              </a:spcAft>
              <a:buFontTx/>
              <a:buChar char="-"/>
            </a:pPr>
            <a:r>
              <a:rPr lang="ar" dirty="0"/>
              <a:t>مخاطر الحماية والأعراف الاجتماعية</a:t>
            </a:r>
            <a:endParaRPr lang="en-US" dirty="0"/>
          </a:p>
          <a:p>
            <a:pPr marL="628650" lvl="1" indent="-171450" algn="r" rtl="1">
              <a:spcBef>
                <a:spcPts val="0"/>
              </a:spcBef>
              <a:spcAft>
                <a:spcPts val="0"/>
              </a:spcAft>
              <a:buFontTx/>
              <a:buChar char="-"/>
            </a:pPr>
            <a:r>
              <a:rPr lang="ar" dirty="0"/>
              <a:t>حقوق الأراضي والملكية المحلية لاتّخاذ قرارات جيّدة بشأن أين وكيف ولمَن يتمّ توفير هذا المأوى</a:t>
            </a:r>
          </a:p>
          <a:p>
            <a:pPr marL="628650" lvl="1" indent="-171450" algn="r" rtl="1">
              <a:spcBef>
                <a:spcPts val="0"/>
              </a:spcBef>
              <a:spcAft>
                <a:spcPts val="0"/>
              </a:spcAft>
              <a:buFontTx/>
              <a:buChar char="-"/>
            </a:pPr>
            <a:r>
              <a:rPr lang="ar" dirty="0"/>
              <a:t>الحاجة إلى مساحات لعب داخلية وخارجية وإلى مواد ووحدات مأوى ملائمة للأطفال للمساعدة في تخفيف مخاطر حماية الطفل</a:t>
            </a:r>
            <a:endParaRPr lang="fr-FR" dirty="0"/>
          </a:p>
          <a:p>
            <a:pPr marL="628650" lvl="1" indent="-171450" algn="r" rtl="1">
              <a:spcBef>
                <a:spcPts val="0"/>
              </a:spcBef>
              <a:spcAft>
                <a:spcPts val="0"/>
              </a:spcAft>
              <a:buFontTx/>
              <a:buChar char="-"/>
            </a:pPr>
            <a:r>
              <a:rPr lang="ar" dirty="0"/>
              <a:t>معايير السلامة والخصوصية</a:t>
            </a:r>
            <a:endParaRPr lang="fr-FR" dirty="0"/>
          </a:p>
          <a:p>
            <a:pPr indent="-457200" algn="r" rtl="1">
              <a:buClr>
                <a:schemeClr val="accent3"/>
              </a:buClr>
              <a:buSzPct val="100000"/>
              <a:buFont typeface="Arial" panose="020B0604020202020204" pitchFamily="34" charset="0"/>
              <a:buChar char="•"/>
            </a:pPr>
            <a:r>
              <a:rPr lang="ar" b="0" dirty="0"/>
              <a:t>يؤدّي وضع البرامج في مجال المأوى إلى نتائج مباشرة على الحماية:  </a:t>
            </a:r>
          </a:p>
          <a:p>
            <a:pPr marL="0" indent="0" algn="r" rtl="1">
              <a:buClr>
                <a:schemeClr val="accent3"/>
              </a:buClr>
              <a:buSzPct val="100000"/>
              <a:buNone/>
            </a:pPr>
            <a:r>
              <a:rPr lang="ar" dirty="0"/>
              <a:t>-</a:t>
            </a:r>
            <a:r>
              <a:rPr lang="ar-LB" dirty="0"/>
              <a:t>   ت</a:t>
            </a:r>
            <a:r>
              <a:rPr lang="ar" dirty="0"/>
              <a:t>وفير البيئات المعيشية الآمنة (أماكن أوسع يعيش فيها الأشخاص والمجتمعات المحلية) يسمح للناس بالعيش بكرامة، وأمان، مع تأمين سبل كسب الرزق</a:t>
            </a:r>
            <a:endParaRPr lang="en-US" sz="1200" dirty="0"/>
          </a:p>
          <a:p>
            <a:pPr marL="171450" indent="-171450" algn="r" rtl="1">
              <a:spcBef>
                <a:spcPts val="0"/>
              </a:spcBef>
              <a:buClr>
                <a:schemeClr val="accent3"/>
              </a:buClr>
              <a:buSzPct val="100000"/>
              <a:buFontTx/>
              <a:buChar char="-"/>
            </a:pPr>
            <a:r>
              <a:rPr lang="ar" sz="1200" dirty="0"/>
              <a:t>توفير المأوى الملائم (مساحات معيشية للأسر) يعزّز الأمان، والحماية، وإمكانية الوصول. مثلاً: خصوصية المراهقات، ومعالجة </a:t>
            </a:r>
            <a:r>
              <a:rPr lang="ar" sz="1200" u="sng" dirty="0"/>
              <a:t>المخاطر الجسدية</a:t>
            </a:r>
            <a:r>
              <a:rPr lang="ar" sz="1200" dirty="0"/>
              <a:t>، والطرق الآمنة للوصول إلى المدارس </a:t>
            </a:r>
            <a:r>
              <a:rPr lang="ar" dirty="0"/>
              <a:t>[</a:t>
            </a:r>
            <a:r>
              <a:rPr lang="ar" dirty="0">
                <a:latin typeface="Arial"/>
                <a:ea typeface="Arial"/>
                <a:cs typeface="Arial"/>
                <a:sym typeface="Arial"/>
              </a:rPr>
              <a:t>←</a:t>
            </a:r>
            <a:r>
              <a:rPr lang="ar-LB" dirty="0">
                <a:latin typeface="Arial"/>
                <a:ea typeface="Arial"/>
                <a:cs typeface="Arial"/>
                <a:sym typeface="Arial"/>
              </a:rPr>
              <a:t> </a:t>
            </a:r>
            <a:r>
              <a:rPr lang="ar" dirty="0"/>
              <a:t>رمزا </a:t>
            </a:r>
            <a:r>
              <a:rPr lang="ar" dirty="0">
                <a:hlinkClick r:id="rId3"/>
              </a:rPr>
              <a:t>المراهقون والوقاية</a:t>
            </a:r>
            <a:r>
              <a:rPr lang="ar" dirty="0"/>
              <a:t>]</a:t>
            </a:r>
            <a:endParaRPr lang="ar" i="1" dirty="0">
              <a:latin typeface="Arial"/>
              <a:ea typeface="Arial"/>
              <a:cs typeface="Arial"/>
              <a:sym typeface="Wingdings" panose="05000000000000000000" pitchFamily="2" charset="2"/>
            </a:endParaRPr>
          </a:p>
          <a:p>
            <a:pPr marL="171450" marR="0" lvl="0" indent="-171450" algn="r" defTabSz="914400" rtl="1" eaLnBrk="1" fontAlgn="auto" latinLnBrk="0" hangingPunct="1">
              <a:lnSpc>
                <a:spcPct val="100000"/>
              </a:lnSpc>
              <a:spcBef>
                <a:spcPts val="0"/>
              </a:spcBef>
              <a:spcAft>
                <a:spcPts val="0"/>
              </a:spcAft>
              <a:buClr>
                <a:schemeClr val="accent3"/>
              </a:buClr>
              <a:buSzPct val="100000"/>
              <a:buFontTx/>
              <a:buChar char="-"/>
              <a:tabLst/>
              <a:defRPr/>
            </a:pPr>
            <a:r>
              <a:rPr lang="ar" dirty="0"/>
              <a:t>شجّعوا الجهات الفاعلة في مجال حماية الطفل على أن يقرأوا بتمعّن الإرشادات المتعلّقة بالمأوى الموجودة في معايير اسفير: HSPapp or https://handbook.spherestandards.org/en/sphere/#ch008</a:t>
            </a:r>
            <a:endParaRPr lang="en-US" b="0" dirty="0"/>
          </a:p>
          <a:p>
            <a:pPr marL="171450" indent="-171450" algn="r" rtl="1">
              <a:spcBef>
                <a:spcPts val="0"/>
              </a:spcBef>
              <a:buClr>
                <a:schemeClr val="accent3"/>
              </a:buClr>
              <a:buSzPct val="100000"/>
              <a:buFontTx/>
              <a:buChar char="-"/>
            </a:pPr>
            <a:endParaRPr lang="en-US" b="1" dirty="0"/>
          </a:p>
          <a:p>
            <a:pPr marL="0" lvl="0" indent="0" algn="r" rtl="1">
              <a:spcBef>
                <a:spcPts val="0"/>
              </a:spcBef>
              <a:spcAft>
                <a:spcPts val="0"/>
              </a:spcAft>
              <a:buNone/>
            </a:pPr>
            <a:endParaRPr lang="en-US" b="1" dirty="0"/>
          </a:p>
          <a:p>
            <a:pPr marL="0" lvl="0" indent="0" algn="r" rtl="1">
              <a:spcBef>
                <a:spcPts val="0"/>
              </a:spcBef>
              <a:spcAft>
                <a:spcPts val="0"/>
              </a:spcAft>
              <a:buNone/>
            </a:pPr>
            <a:r>
              <a:rPr lang="ar" b="1" dirty="0"/>
              <a:t>المعيار 28: تنسيق وإدارة المخيّات وحماية الطفل</a:t>
            </a:r>
          </a:p>
          <a:p>
            <a:pPr marL="171450" lvl="0" indent="-171450" algn="r" rtl="1">
              <a:spcBef>
                <a:spcPts val="0"/>
              </a:spcBef>
              <a:spcAft>
                <a:spcPts val="0"/>
              </a:spcAft>
              <a:buFont typeface="Arial" panose="020B0604020202020204" pitchFamily="34" charset="0"/>
              <a:buChar char="•"/>
            </a:pPr>
            <a:r>
              <a:rPr lang="ar" dirty="0">
                <a:solidFill>
                  <a:srgbClr val="5F7085"/>
                </a:solidFill>
                <a:effectLst/>
              </a:rPr>
              <a:t>يتمثّل الهدف الأساسي لإدارة المخيّ</a:t>
            </a:r>
            <a:r>
              <a:rPr lang="ar-LB" dirty="0">
                <a:solidFill>
                  <a:srgbClr val="5F7085"/>
                </a:solidFill>
                <a:effectLst/>
              </a:rPr>
              <a:t>م</a:t>
            </a:r>
            <a:r>
              <a:rPr lang="ar" dirty="0">
                <a:solidFill>
                  <a:srgbClr val="5F7085"/>
                </a:solidFill>
                <a:effectLst/>
              </a:rPr>
              <a:t>ات في دعم وصول السكان اللاجئين، والنازحين داخليًا، والمهاجرين الذين يعيشون في مستوطنات بشرية مؤقّتة (بما في ذلك المخيمّات، والمراكز الجماعية/مراكز الإجلاء، والمستوطنات البشرية التلقائية)، بشكل عادل وكريم إلى المساعدات المنقذة للحياة وخدمات الحماية</a:t>
            </a:r>
            <a:r>
              <a:rPr lang="ar-LB" dirty="0">
                <a:solidFill>
                  <a:srgbClr val="5F7085"/>
                </a:solidFill>
                <a:effectLst/>
              </a:rPr>
              <a:t>. و</a:t>
            </a:r>
            <a:r>
              <a:rPr lang="ar" dirty="0"/>
              <a:t>جميع الأطفال لديهم الحق في الوصول إلى مرافق التعليم، والرعاية الصحّية، والخدمات النفسية الاجتماعية، والفرص الترفيهية، والأنشطة الدينية التي تلبِّي احتياجاتهم الفردية. </a:t>
            </a:r>
            <a:endParaRPr lang="en-US" dirty="0">
              <a:solidFill>
                <a:srgbClr val="5F7085"/>
              </a:solidFill>
              <a:effectLst/>
            </a:endParaRPr>
          </a:p>
          <a:p>
            <a:pPr marL="171450" lvl="0" indent="-171450" algn="r" rtl="1">
              <a:spcBef>
                <a:spcPts val="0"/>
              </a:spcBef>
              <a:spcAft>
                <a:spcPts val="0"/>
              </a:spcAft>
              <a:buFont typeface="Arial" panose="020B0604020202020204" pitchFamily="34" charset="0"/>
              <a:buChar char="•"/>
            </a:pPr>
            <a:r>
              <a:rPr lang="ar" dirty="0"/>
              <a:t>تحتاج الجهات الفاعلة في مجالَي حماية الطفل وإدارة المخيمات إلى التعاون بهدف ضمان مشاركة مجدية للأطفال، في تصميم، ورصد، وتعديل البرامج، وفي آليات التمثيل في هيكليات إدارة المخيّمات </a:t>
            </a:r>
            <a:endParaRPr lang="en-US" dirty="0">
              <a:solidFill>
                <a:srgbClr val="5F7085"/>
              </a:solidFill>
              <a:effectLst/>
            </a:endParaRPr>
          </a:p>
          <a:p>
            <a:pPr marL="171450" lvl="0" indent="-171450" algn="r" rtl="1">
              <a:spcBef>
                <a:spcPts val="0"/>
              </a:spcBef>
              <a:spcAft>
                <a:spcPts val="0"/>
              </a:spcAft>
              <a:buFont typeface="Arial" panose="020B0604020202020204" pitchFamily="34" charset="0"/>
              <a:buChar char="•"/>
            </a:pPr>
            <a:r>
              <a:rPr lang="ar" dirty="0"/>
              <a:t>يتعيّن على إدارة المخيمات رصد وإحالة الشواغل الأمنية والحوادث المتعلّقة بالسلامة (العنف الجنسي والجندري، وحالات الاختطاف، والاعتداءات الجسدية، وعمالة الأطفال، وأخطار أخرى مثل الذخائر المتفجّرة، أو الغرق، أو النار،</a:t>
            </a:r>
            <a:r>
              <a:rPr lang="ar-LB" dirty="0"/>
              <a:t> </a:t>
            </a:r>
            <a:r>
              <a:rPr lang="ar" sz="1800" b="0" i="0" u="none" strike="noStrike" dirty="0">
                <a:solidFill>
                  <a:srgbClr val="FFFFFF"/>
                </a:solidFill>
                <a:latin typeface="HelveticaNeue-Roman-Identity-H"/>
              </a:rPr>
              <a:t>أو الإضاءة الضعيفة، أو أماكن الشرب/دورات المياه المعزولة التي تسببَّت بحوادث عنف جنسي)،</a:t>
            </a:r>
            <a:r>
              <a:rPr lang="ar-LB" sz="1800" b="0" i="0" u="none" strike="noStrike" dirty="0">
                <a:solidFill>
                  <a:srgbClr val="FFFFFF"/>
                </a:solidFill>
                <a:latin typeface="HelveticaNeue-Roman-Identity-H"/>
              </a:rPr>
              <a:t> </a:t>
            </a:r>
            <a:r>
              <a:rPr lang="ar" sz="1800" b="0" i="0" u="none" strike="noStrike" dirty="0">
                <a:solidFill>
                  <a:srgbClr val="FFFFFF"/>
                </a:solidFill>
                <a:latin typeface="HelveticaNeue-Roman-Identity-H"/>
              </a:rPr>
              <a:t>وتنظيم أنشطة تخفيف المخاطر على هذا الأساس (مثلاً وضع إضاءة ملائمة، أو تسيير دوريات على طرق جمع الحطب للنار، أو رصد الطرق المؤدِّية إلى المدارس، أو وضع علامات في المناطق الملوّثة بالذخائر المتفجّرة، أو تسييج مناطق المياه المفتوحة) </a:t>
            </a:r>
            <a:r>
              <a:rPr lang="ar" dirty="0"/>
              <a:t>[</a:t>
            </a:r>
            <a:r>
              <a:rPr lang="ar" dirty="0">
                <a:latin typeface="Arial"/>
                <a:ea typeface="Arial"/>
                <a:cs typeface="Arial"/>
                <a:sym typeface="Arial"/>
              </a:rPr>
              <a:t>←</a:t>
            </a:r>
            <a:r>
              <a:rPr lang="ar-LB" dirty="0">
                <a:latin typeface="Arial"/>
                <a:ea typeface="Arial"/>
                <a:cs typeface="Arial"/>
                <a:sym typeface="Arial"/>
              </a:rPr>
              <a:t> </a:t>
            </a:r>
            <a:r>
              <a:rPr lang="ar" dirty="0"/>
              <a:t>رمز</a:t>
            </a:r>
            <a:r>
              <a:rPr lang="ar" i="1" dirty="0"/>
              <a:t> </a:t>
            </a:r>
            <a:r>
              <a:rPr lang="ar" b="1" i="0" dirty="0"/>
              <a:t>الوقاية</a:t>
            </a:r>
            <a:r>
              <a:rPr lang="ar" i="0" dirty="0">
                <a:latin typeface="Arial"/>
                <a:ea typeface="Arial"/>
                <a:cs typeface="Arial"/>
                <a:sym typeface="Arial"/>
              </a:rPr>
              <a:t>]</a:t>
            </a:r>
            <a:r>
              <a:rPr lang="ar" b="1" i="0" dirty="0">
                <a:latin typeface="Arial"/>
                <a:ea typeface="Arial"/>
                <a:cs typeface="Arial"/>
                <a:sym typeface="Arial"/>
              </a:rPr>
              <a:t> </a:t>
            </a:r>
          </a:p>
          <a:p>
            <a:pPr algn="r" rtl="1"/>
            <a:endParaRPr lang="en-US" i="1" dirty="0"/>
          </a:p>
          <a:p>
            <a:pPr algn="r" rtl="1"/>
            <a:r>
              <a:rPr lang="ar" dirty="0"/>
              <a:t>شجّعوا الجهات الفاعلة في مجال حماية الطفل على أن يقرأوا بتمعّن الإرشادات المتعلّقة بتنسيق وإدارة المخيّمات الموجودة في المعايير الدنيا لحماية الطفل: HSPapp or https://handbook.spherestandards.org/en/sphere/#ch001</a:t>
            </a:r>
            <a:endParaRPr lang="en-US" b="0" dirty="0"/>
          </a:p>
          <a:p>
            <a:pPr algn="r" rtl="1"/>
            <a:endParaRPr lang="en-US" i="1" dirty="0">
              <a:latin typeface="Arial"/>
              <a:ea typeface="Arial"/>
              <a:cs typeface="Arial"/>
              <a:sym typeface="Arial"/>
            </a:endParaRPr>
          </a:p>
          <a:p>
            <a:pPr algn="r" rtl="1"/>
            <a:endParaRPr dirty="0">
              <a:latin typeface="Arial"/>
              <a:ea typeface="Arial"/>
              <a:cs typeface="Arial"/>
              <a:sym typeface="Arial"/>
            </a:endParaRPr>
          </a:p>
          <a:p>
            <a:pPr marL="0" lvl="0" indent="0" algn="r" rtl="1">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2599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 برنامج/مشروع محدّد يستخدم الركيزة </a:t>
            </a:r>
            <a:r>
              <a:rPr lang="ar-LB" sz="1200" b="0" i="0" u="none" strike="noStrike" cap="none" dirty="0">
                <a:solidFill>
                  <a:schemeClr val="dk1"/>
                </a:solidFill>
                <a:effectLst/>
                <a:latin typeface="Calibri"/>
                <a:ea typeface="Calibri"/>
                <a:cs typeface="Calibri"/>
                <a:sym typeface="Calibri"/>
              </a:rPr>
              <a:t>4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أسماء المنظّمات المعنية والشركاء المعنيين</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نصيحة: 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rtl="1">
              <a:lnSpc>
                <a:spcPct val="100000"/>
              </a:lnSpc>
              <a:spcBef>
                <a:spcPts val="0"/>
              </a:spcBef>
              <a:spcAft>
                <a:spcPts val="0"/>
              </a:spcAft>
              <a:buClr>
                <a:schemeClr val="dk1"/>
              </a:buClr>
              <a:buSzPts val="1200"/>
              <a:buFont typeface="Arial"/>
              <a:buNone/>
            </a:pPr>
            <a:r>
              <a:rPr lang="ar-LB" i="0" dirty="0"/>
              <a:t>إن قطاع حماية الطفل ملتزم بتحسين طريقة عمله مع الآخرين من أجل تحقيق نتائج أفضل للأطفال.</a:t>
            </a:r>
          </a:p>
          <a:p>
            <a:pPr marL="0" marR="0" lvl="0" indent="0" algn="l" rtl="0">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a:buChar char="•"/>
            </a:pPr>
            <a:r>
              <a:rPr lang="ar-LB" dirty="0"/>
              <a:t>أنقروا: العمل معًا هو إطار مشترك بين القطاعات لتعزيز حماية الأطفال ورفاههم، باستخدام المعايير الإنسانية. وهو "وثيقة حية" تمّ وضعها من خلال عملية واسعة النطاق وتشاورية. وتقوم مجموعة عمل حماية الطفل العالمية بتحديثه كل ستة اشهر. حاليًا، القطاعات ذات الأولوية هي التالية: الصحة، والتعليم، والأمن الغذائي، وتنسيق وإدارة المخيّمات.</a:t>
            </a:r>
          </a:p>
          <a:p>
            <a:pPr marL="171450" marR="0" lvl="0" indent="-171450" algn="r" rtl="1">
              <a:lnSpc>
                <a:spcPct val="100000"/>
              </a:lnSpc>
              <a:spcBef>
                <a:spcPts val="0"/>
              </a:spcBef>
              <a:spcAft>
                <a:spcPts val="0"/>
              </a:spcAft>
              <a:buClr>
                <a:schemeClr val="dk1"/>
              </a:buClr>
              <a:buSzPts val="1200"/>
              <a:buFont typeface="Arial"/>
              <a:buChar char="•"/>
            </a:pPr>
            <a:endParaRPr lang="ar-LB" dirty="0"/>
          </a:p>
          <a:p>
            <a:pPr marL="171450" marR="0" lvl="0" indent="-171450" algn="r" rtl="1">
              <a:lnSpc>
                <a:spcPct val="100000"/>
              </a:lnSpc>
              <a:spcBef>
                <a:spcPts val="0"/>
              </a:spcBef>
              <a:spcAft>
                <a:spcPts val="0"/>
              </a:spcAft>
              <a:buClr>
                <a:schemeClr val="dk1"/>
              </a:buClr>
              <a:buSzPts val="1200"/>
              <a:buFont typeface="Arial"/>
              <a:buChar char="•"/>
            </a:pPr>
            <a:r>
              <a:rPr lang="ar-LB" dirty="0"/>
              <a:t>أنقروا: للمزيد من الأخبار وفرص التعلم والموارد، زوروا موقع تحالف حماية الطفل في العمل الإنساني للمبادرة العالمية للعمل في جميع القطاعات، وملفات الموارد الخاصة بكل قطاع.      </a:t>
            </a:r>
            <a:endParaRPr lang="en-US" dirty="0"/>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338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 u="sng" dirty="0"/>
              <a:t> </a:t>
            </a:r>
            <a:endParaRPr lang="ar-LB" u="sng" dirty="0"/>
          </a:p>
          <a:p>
            <a:pPr marL="0" marR="0" lvl="0" indent="0" algn="r" rtl="1">
              <a:lnSpc>
                <a:spcPct val="100000"/>
              </a:lnSpc>
              <a:spcBef>
                <a:spcPts val="0"/>
              </a:spcBef>
              <a:spcAft>
                <a:spcPts val="0"/>
              </a:spcAft>
              <a:buClr>
                <a:schemeClr val="dk1"/>
              </a:buClr>
              <a:buSzPts val="1200"/>
              <a:buFont typeface="Calibri"/>
              <a:buNone/>
            </a:pPr>
            <a:endParaRPr lang="ar" u="sng"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نسخة </a:t>
            </a:r>
            <a:r>
              <a:rPr lang="ar" u="sng" dirty="0"/>
              <a:t>PDF</a:t>
            </a:r>
            <a:r>
              <a:rPr lang="ar" dirty="0"/>
              <a:t> 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يتضمّن </a:t>
            </a:r>
            <a:r>
              <a:rPr lang="ar" u="sng" dirty="0"/>
              <a:t>ملف مواد الإحاطة الخاصّة بـ«المقدّمة إلى المعايير الدنيا لحماية الطفل» </a:t>
            </a:r>
            <a:r>
              <a:rPr lang="ar" dirty="0"/>
              <a:t>هذه الشرائح وملاحظات التيسير، بالإضافة إلى مقدّمة للتوزيع تتألّف من صفحتَين.</a:t>
            </a:r>
            <a:endParaRPr lang="ar-LB" dirty="0"/>
          </a:p>
          <a:p>
            <a:pPr marL="228600" marR="0" lvl="0" indent="-228600" algn="r" rtl="1">
              <a:lnSpc>
                <a:spcPct val="100000"/>
              </a:lnSpc>
              <a:spcBef>
                <a:spcPts val="0"/>
              </a:spcBef>
              <a:spcAft>
                <a:spcPts val="0"/>
              </a:spcAft>
              <a:buClr>
                <a:schemeClr val="dk1"/>
              </a:buClr>
              <a:buSzPts val="1200"/>
              <a:buFont typeface="Calibri"/>
              <a:buAutoNum type="arabicPeriod"/>
            </a:pPr>
            <a:r>
              <a:rPr lang="ar" u="sng" dirty="0"/>
              <a:t>الملخّص </a:t>
            </a:r>
            <a:r>
              <a:rPr lang="ar"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اكتشفوا </a:t>
            </a:r>
            <a:r>
              <a:rPr lang="ar" sz="1200" u="sng" dirty="0"/>
              <a:t>الدورة التدريبية الإلكترونية المجانية على المعايير الدنيا لحماية الطفل</a:t>
            </a:r>
            <a:r>
              <a:rPr lang="ar"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أفلام فيديو على قناة يوتيوب الخاصّة بالتحالف</a:t>
            </a:r>
            <a:endParaRPr lang="ar-LB" sz="1200" dirty="0"/>
          </a:p>
          <a:p>
            <a:pPr marL="228600" marR="0" lvl="0" indent="-228600" algn="r" defTabSz="914400" rtl="1" eaLnBrk="1" fontAlgn="auto" latinLnBrk="0" hangingPunct="1">
              <a:lnSpc>
                <a:spcPct val="100000"/>
              </a:lnSpc>
              <a:spcBef>
                <a:spcPts val="0"/>
              </a:spcBef>
              <a:spcAft>
                <a:spcPts val="0"/>
              </a:spcAft>
              <a:buClr>
                <a:schemeClr val="dk1"/>
              </a:buClr>
              <a:buSzPts val="1200"/>
              <a:buFont typeface="Calibri"/>
              <a:buAutoNum type="arabicPeriod"/>
              <a:tabLst/>
              <a:defRPr/>
            </a:pPr>
            <a:r>
              <a:rPr lang="ar" dirty="0"/>
              <a:t>معرض للمعايير مع </a:t>
            </a:r>
            <a:r>
              <a:rPr lang="ar" u="sng" dirty="0"/>
              <a:t>رسومات</a:t>
            </a:r>
            <a:r>
              <a:rPr lang="ar" sz="1200" dirty="0"/>
              <a:t> </a:t>
            </a:r>
          </a:p>
          <a:p>
            <a:pPr marL="0" marR="0" lvl="0" indent="0" algn="r" rtl="1">
              <a:lnSpc>
                <a:spcPct val="100000"/>
              </a:lnSpc>
              <a:spcBef>
                <a:spcPts val="0"/>
              </a:spcBef>
              <a:spcAft>
                <a:spcPts val="0"/>
              </a:spcAft>
              <a:buClr>
                <a:schemeClr val="dk1"/>
              </a:buClr>
              <a:buSzPts val="1200"/>
              <a:buFont typeface="Calibri"/>
              <a:buNone/>
            </a:pPr>
            <a:endParaRPr dirty="0"/>
          </a:p>
          <a:p>
            <a:pPr marL="0" marR="0" lvl="0" indent="0" algn="r" rtl="1">
              <a:lnSpc>
                <a:spcPct val="100000"/>
              </a:lnSpc>
              <a:spcBef>
                <a:spcPts val="0"/>
              </a:spcBef>
              <a:spcAft>
                <a:spcPts val="0"/>
              </a:spcAft>
              <a:buClr>
                <a:schemeClr val="dk1"/>
              </a:buClr>
              <a:buSzPts val="1200"/>
              <a:buFont typeface="Calibri"/>
              <a:buNone/>
            </a:pPr>
            <a:r>
              <a:rPr lang="ar"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 u="sng" dirty="0"/>
              <a:t>1. الدليل على الإنترنت</a:t>
            </a:r>
          </a:p>
          <a:p>
            <a:pPr marL="0" lvl="0" indent="0" algn="r" rtl="1">
              <a:spcBef>
                <a:spcPts val="0"/>
              </a:spcBef>
              <a:spcAft>
                <a:spcPts val="0"/>
              </a:spcAft>
              <a:buNone/>
            </a:pPr>
            <a:r>
              <a:rPr lang="ar" u="sng" dirty="0"/>
              <a:t>2. تطبيق شراكة المعايير الإنسانية   </a:t>
            </a:r>
            <a:endParaRPr lang="en-US" dirty="0"/>
          </a:p>
          <a:p>
            <a:pPr marL="0" lvl="0" indent="0" algn="r" rtl="1">
              <a:spcBef>
                <a:spcPts val="0"/>
              </a:spcBef>
              <a:spcAft>
                <a:spcPts val="0"/>
              </a:spcAft>
              <a:buNone/>
            </a:pPr>
            <a:r>
              <a:rPr lang="ar-LB" dirty="0"/>
              <a:t>- </a:t>
            </a:r>
            <a:r>
              <a:rPr lang="ar" dirty="0"/>
              <a:t>هو ثاني أكثر تطبيق شعبية على الموقع بعد تطبيق اسفير</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r" rtl="1">
              <a:spcBef>
                <a:spcPts val="0"/>
              </a:spcBef>
              <a:spcAft>
                <a:spcPts val="0"/>
              </a:spcAft>
              <a:buNone/>
            </a:pPr>
            <a:r>
              <a:rPr lang="ar" dirty="0"/>
              <a:t>اسألوا: ماذا ينبغي أن تكون خطواتنا التالية كفريق/وكالة/فرد؟ </a:t>
            </a:r>
            <a:endParaRPr dirty="0"/>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 dirty="0"/>
              <a:t> </a:t>
            </a:r>
            <a:endParaRPr i="1" dirty="0"/>
          </a:p>
          <a:p>
            <a:pPr marL="0" marR="0" lvl="0" indent="0" algn="r" rtl="1">
              <a:lnSpc>
                <a:spcPct val="100000"/>
              </a:lnSpc>
              <a:spcBef>
                <a:spcPts val="0"/>
              </a:spcBef>
              <a:spcAft>
                <a:spcPts val="0"/>
              </a:spcAft>
              <a:buClr>
                <a:schemeClr val="dk1"/>
              </a:buClr>
              <a:buSzPts val="1200"/>
              <a:buFont typeface="Calibri"/>
              <a:buNone/>
            </a:pPr>
            <a:endParaRPr lang="ar-LB"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a:t>
            </a:r>
            <a:r>
              <a:rPr lang="ar-SA" sz="1200" b="0" i="0" u="none" strike="noStrike" cap="none" dirty="0">
                <a:solidFill>
                  <a:schemeClr val="dk1"/>
                </a:solidFill>
                <a:effectLst/>
                <a:latin typeface="Calibri"/>
                <a:ea typeface="Calibri"/>
                <a:cs typeface="Calibri"/>
                <a:sym typeface="Calibri"/>
              </a:rPr>
              <a:t> جاهزة للطباعة معكم.]</a:t>
            </a:r>
            <a:endParaRPr i="1" dirty="0"/>
          </a:p>
          <a:p>
            <a:pPr marL="0" marR="0" lvl="0" indent="0" algn="r" rtl="1">
              <a:lnSpc>
                <a:spcPct val="100000"/>
              </a:lnSpc>
              <a:spcBef>
                <a:spcPts val="0"/>
              </a:spcBef>
              <a:spcAft>
                <a:spcPts val="0"/>
              </a:spcAft>
              <a:buClr>
                <a:schemeClr val="dk1"/>
              </a:buClr>
              <a:buSzPts val="1200"/>
              <a:buFont typeface="Calibri"/>
              <a:buNone/>
            </a:pPr>
            <a:endParaRPr lang="ar-LB" dirty="0"/>
          </a:p>
          <a:p>
            <a:pPr marL="0" marR="0" lvl="0" indent="0" algn="r" rtl="1">
              <a:lnSpc>
                <a:spcPct val="100000"/>
              </a:lnSpc>
              <a:spcBef>
                <a:spcPts val="0"/>
              </a:spcBef>
              <a:spcAft>
                <a:spcPts val="0"/>
              </a:spcAft>
              <a:buClr>
                <a:schemeClr val="dk1"/>
              </a:buClr>
              <a:buSzPts val="1200"/>
              <a:buFont typeface="Calibri"/>
              <a:buNone/>
            </a:pPr>
            <a:r>
              <a:rPr lang="ar"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a:p>
            <a:pPr marL="0" marR="0" lvl="0" indent="0" algn="r" rtl="1">
              <a:lnSpc>
                <a:spcPct val="100000"/>
              </a:lnSpc>
              <a:spcBef>
                <a:spcPts val="0"/>
              </a:spcBef>
              <a:spcAft>
                <a:spcPts val="0"/>
              </a:spcAft>
              <a:buClr>
                <a:schemeClr val="dk1"/>
              </a:buClr>
              <a:buSzPts val="1200"/>
              <a:buFont typeface="Calibri"/>
              <a:buNone/>
            </a:pPr>
            <a:endParaRPr i="1" dirty="0"/>
          </a:p>
          <a:p>
            <a:pPr marL="0" lvl="0" indent="0" algn="l" rtl="1">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63419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(تكييفها مع سياقكم المحدّد) 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حول </a:t>
            </a:r>
            <a:r>
              <a:rPr lang="ar-LB" dirty="0"/>
              <a:t>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l" rtl="1">
              <a:spcBef>
                <a:spcPts val="0"/>
              </a:spcBef>
              <a:spcAft>
                <a:spcPts val="0"/>
              </a:spcAft>
              <a:buNone/>
            </a:pPr>
            <a:endParaRPr lang="en-US" dirty="0"/>
          </a:p>
          <a:p>
            <a:pPr marL="0" lvl="0" indent="0" algn="r" rtl="0">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0">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0">
              <a:spcBef>
                <a:spcPts val="0"/>
              </a:spcBef>
              <a:spcAft>
                <a:spcPts val="0"/>
              </a:spcAft>
              <a:buNone/>
            </a:pPr>
            <a:endParaRPr lang="en-US" dirty="0"/>
          </a:p>
          <a:p>
            <a:pPr marL="0" lvl="0" indent="0" algn="r" rtl="0">
              <a:spcBef>
                <a:spcPts val="0"/>
              </a:spcBef>
              <a:spcAft>
                <a:spcPts val="0"/>
              </a:spcAft>
              <a:buNone/>
            </a:pPr>
            <a:r>
              <a:rPr lang="ar" dirty="0"/>
              <a:t>يركّز هذا العرض على الركيزة </a:t>
            </a:r>
            <a:r>
              <a:rPr lang="ar-LB" dirty="0"/>
              <a:t>4</a:t>
            </a:r>
            <a:r>
              <a:rPr lang="ar" dirty="0"/>
              <a:t>: معايير </a:t>
            </a:r>
            <a:r>
              <a:rPr lang="ar-LB" dirty="0"/>
              <a:t>للعمل في جميع القطاعات</a:t>
            </a:r>
            <a:endParaRPr lang="ar" dirty="0"/>
          </a:p>
          <a:p>
            <a:pPr marL="0" lvl="0" indent="0" algn="l" rtl="1">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46dbc3e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46dbc3e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(الركيزة 4) مكرسًا للموظفين في مجال حماية الطفل، العاملين مع والمتعلمين من الجهات الفاعلة الأخرى في المجال الإنساني، لتحسين نتائج الحماية والرفاه بالنسبة إلى الأطفال.</a:t>
            </a:r>
          </a:p>
          <a:p>
            <a:pPr marL="171450" marR="0" lvl="0" indent="-171450" algn="r" rtl="1">
              <a:lnSpc>
                <a:spcPct val="100000"/>
              </a:lnSpc>
              <a:spcBef>
                <a:spcPts val="0"/>
              </a:spcBef>
              <a:spcAft>
                <a:spcPts val="0"/>
              </a:spcAft>
              <a:buClr>
                <a:schemeClr val="dk1"/>
              </a:buClr>
              <a:buSzPts val="1200"/>
              <a:buFont typeface="Arial"/>
              <a:buChar char="•"/>
            </a:pPr>
            <a:r>
              <a:rPr lang="ar-LB" dirty="0"/>
              <a:t>والسبب في ذلك هو أنّ:</a:t>
            </a:r>
          </a:p>
          <a:p>
            <a:pPr marL="171450" marR="0" lvl="0" indent="-171450" algn="r" rtl="1">
              <a:lnSpc>
                <a:spcPct val="100000"/>
              </a:lnSpc>
              <a:spcBef>
                <a:spcPts val="0"/>
              </a:spcBef>
              <a:spcAft>
                <a:spcPts val="0"/>
              </a:spcAft>
              <a:buClr>
                <a:schemeClr val="dk1"/>
              </a:buClr>
              <a:buSzPts val="1200"/>
              <a:buFont typeface="Arial"/>
              <a:buChar char="•"/>
            </a:pPr>
            <a:endParaRPr lang="ar-LB" dirty="0"/>
          </a:p>
          <a:p>
            <a:pPr marL="171450" marR="0" lvl="0" indent="-171450" algn="r" rtl="1">
              <a:lnSpc>
                <a:spcPct val="100000"/>
              </a:lnSpc>
              <a:spcBef>
                <a:spcPts val="0"/>
              </a:spcBef>
              <a:spcAft>
                <a:spcPts val="0"/>
              </a:spcAft>
              <a:buClr>
                <a:schemeClr val="dk1"/>
              </a:buClr>
              <a:buSzPts val="1200"/>
              <a:buFont typeface="Arial"/>
              <a:buChar char="•"/>
            </a:pPr>
            <a:r>
              <a:rPr lang="ar-LB" dirty="0"/>
              <a:t>أنقروا: التُهُج المتعددة القطاعات تعكس الاحتياجات المتداخلة للأطفال وتركز على</a:t>
            </a:r>
          </a:p>
          <a:p>
            <a:pPr marL="171450" marR="0" lvl="0" indent="-171450" algn="r" rtl="1">
              <a:lnSpc>
                <a:spcPct val="100000"/>
              </a:lnSpc>
              <a:spcBef>
                <a:spcPts val="0"/>
              </a:spcBef>
              <a:spcAft>
                <a:spcPts val="0"/>
              </a:spcAft>
              <a:buClr>
                <a:schemeClr val="dk1"/>
              </a:buClr>
              <a:buSzPts val="1200"/>
              <a:buFont typeface="Arial"/>
              <a:buChar char="•"/>
            </a:pPr>
            <a:r>
              <a:rPr lang="ar-LB" dirty="0"/>
              <a:t>أنقروا: المسؤولية المشتركة لجميع الجهات الفاعلة في المجال الإنساني لحماية الأطفال وعائلاتهم. ومخاطر حماية الطفل ترتبط ارتباطًا وثيقًا بعمل الجهات الفاعلة في المجال الإنساني لأن لديهم احتياجات تندرج في جميع القطاعات. </a:t>
            </a:r>
          </a:p>
          <a:p>
            <a:pPr marL="171450" marR="0" lvl="0" indent="-171450" algn="r" rtl="1">
              <a:lnSpc>
                <a:spcPct val="100000"/>
              </a:lnSpc>
              <a:spcBef>
                <a:spcPts val="0"/>
              </a:spcBef>
              <a:spcAft>
                <a:spcPts val="0"/>
              </a:spcAft>
              <a:buClr>
                <a:schemeClr val="dk1"/>
              </a:buClr>
              <a:buSzPts val="1200"/>
              <a:buFont typeface="Arial"/>
              <a:buChar char="•"/>
            </a:pPr>
            <a:endParaRPr lang="ar-LB" dirty="0"/>
          </a:p>
          <a:p>
            <a:pPr marL="171450" marR="0" lvl="0" indent="-171450" algn="r" rtl="1">
              <a:lnSpc>
                <a:spcPct val="100000"/>
              </a:lnSpc>
              <a:spcBef>
                <a:spcPts val="0"/>
              </a:spcBef>
              <a:spcAft>
                <a:spcPts val="0"/>
              </a:spcAft>
              <a:buClr>
                <a:schemeClr val="dk1"/>
              </a:buClr>
              <a:buSzPts val="1200"/>
              <a:buFont typeface="Arial"/>
              <a:buChar char="•"/>
            </a:pPr>
            <a:r>
              <a:rPr lang="ar-LB" dirty="0"/>
              <a:t>تزيد المخاطر التي يواجهها الأطفال في الأزمات الإنسانية من الحاجة إلى وضع الحماية في صميم جميع الاستجابات الإنسانية = الحماية هي الهدف والنتيجة المرجوة من العمل الإنساني ويجب أن تكون في صميم جميع إجراءات التدخل والاستعداد والاستجابة </a:t>
            </a:r>
          </a:p>
          <a:p>
            <a:pPr marL="171450" marR="0" lvl="0" indent="-171450" algn="r" rtl="1">
              <a:lnSpc>
                <a:spcPct val="100000"/>
              </a:lnSpc>
              <a:spcBef>
                <a:spcPts val="0"/>
              </a:spcBef>
              <a:spcAft>
                <a:spcPts val="0"/>
              </a:spcAft>
              <a:buClr>
                <a:schemeClr val="dk1"/>
              </a:buClr>
              <a:buSzPts val="1200"/>
              <a:buFont typeface="Arial"/>
              <a:buChar char="•"/>
            </a:pPr>
            <a:endParaRPr lang="ar-LB" dirty="0"/>
          </a:p>
          <a:p>
            <a:pPr marL="171450" marR="0" lvl="0" indent="-171450" algn="r" rtl="1">
              <a:lnSpc>
                <a:spcPct val="100000"/>
              </a:lnSpc>
              <a:spcBef>
                <a:spcPts val="0"/>
              </a:spcBef>
              <a:spcAft>
                <a:spcPts val="0"/>
              </a:spcAft>
              <a:buClr>
                <a:schemeClr val="dk1"/>
              </a:buClr>
              <a:buSzPts val="1200"/>
              <a:buFont typeface="Arial"/>
              <a:buChar char="•"/>
            </a:pPr>
            <a:r>
              <a:rPr lang="ar-LB" dirty="0"/>
              <a:t>أنقروا: وضع البرامج المتعددة القطاعات – يتضمن هذا الأمر ويعالج اعتبارات حماية الطفل (مثل المخاطر الخاصة بالأطفال، ونقاط ضعفهم، ومراحل نموهم، إلخ) – يمكن أن يشكل طريقة فعالة لتحقيق نتائج فعلية وذات جودة أعلى في القطاعَين المعنيَين/جميع القطاعات  </a:t>
            </a:r>
            <a:endParaRPr dirty="0"/>
          </a:p>
          <a:p>
            <a:pPr marL="171450" marR="0" lvl="0" indent="-95250" algn="l" rtl="0">
              <a:lnSpc>
                <a:spcPct val="100000"/>
              </a:lnSpc>
              <a:spcBef>
                <a:spcPts val="0"/>
              </a:spcBef>
              <a:spcAft>
                <a:spcPts val="0"/>
              </a:spcAft>
              <a:buClr>
                <a:schemeClr val="dk1"/>
              </a:buClr>
              <a:buSzPts val="1200"/>
              <a:buFont typeface="Arial"/>
              <a:buNone/>
            </a:pPr>
            <a:endParaRPr lang="ar-LB" i="0" dirty="0"/>
          </a:p>
          <a:p>
            <a:pPr marL="171450" marR="0" lvl="0" indent="-95250" algn="l" rtl="0">
              <a:lnSpc>
                <a:spcPct val="100000"/>
              </a:lnSpc>
              <a:spcBef>
                <a:spcPts val="0"/>
              </a:spcBef>
              <a:spcAft>
                <a:spcPts val="0"/>
              </a:spcAft>
              <a:buClr>
                <a:schemeClr val="dk1"/>
              </a:buClr>
              <a:buSzPts val="1200"/>
              <a:buFont typeface="Arial"/>
              <a:buNone/>
            </a:pPr>
            <a:endParaRPr i="1" dirty="0"/>
          </a:p>
          <a:p>
            <a:pPr marL="457200" marR="0" lvl="0" indent="-228600" algn="l" rtl="0">
              <a:lnSpc>
                <a:spcPct val="100000"/>
              </a:lnSpc>
              <a:spcBef>
                <a:spcPts val="0"/>
              </a:spcBef>
              <a:spcAft>
                <a:spcPts val="0"/>
              </a:spcAft>
              <a:buSzPts val="1400"/>
              <a:buNone/>
            </a:pPr>
            <a:endParaRPr dirty="0"/>
          </a:p>
        </p:txBody>
      </p:sp>
      <p:sp>
        <p:nvSpPr>
          <p:cNvPr id="206" name="Google Shape;206;g13546dbc3e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LB" b="0" dirty="0"/>
              <a:t>تقدم المعايير الدنيا لحماية الطفل الإجراءات الأساسية المقترحة على العاملين في مجال حماية الطفل و القطاعات الأخرى، المرتبطة بالتعميم والإدماج.     </a:t>
            </a:r>
          </a:p>
          <a:p>
            <a:pPr marL="0" lvl="0" indent="0" algn="r" rtl="1">
              <a:spcBef>
                <a:spcPts val="0"/>
              </a:spcBef>
              <a:spcAft>
                <a:spcPts val="0"/>
              </a:spcAft>
              <a:buNone/>
            </a:pPr>
            <a:endParaRPr lang="ar-LB" b="0" dirty="0"/>
          </a:p>
          <a:p>
            <a:pPr marL="0" lvl="0" indent="0" algn="r" rtl="1">
              <a:spcBef>
                <a:spcPts val="0"/>
              </a:spcBef>
              <a:spcAft>
                <a:spcPts val="0"/>
              </a:spcAft>
              <a:buNone/>
            </a:pPr>
            <a:r>
              <a:rPr lang="ar-LB" b="0" dirty="0"/>
              <a:t>لكنها لا تقدم إرشادات خاصة بكل قطاع إنساني. فيمكن إيجاد هذه الإرشادات في المعايير ذات الصلة لكل قطاع محدد، مثل </a:t>
            </a:r>
            <a:r>
              <a:rPr lang="ar-SA" sz="1800" i="0" u="sng" dirty="0">
                <a:solidFill>
                  <a:srgbClr val="0563C1"/>
                </a:solidFill>
                <a:effectLst/>
                <a:ea typeface="Calibri" panose="020F0502020204030204" pitchFamily="34" charset="0"/>
                <a:cs typeface="Simplified Arabic" panose="02020603050405020304" pitchFamily="18" charset="-78"/>
              </a:rPr>
              <a:t>المعايير الدنيا للتعافي الاقتصادي</a:t>
            </a:r>
            <a:r>
              <a:rPr lang="ar-SY" sz="1800" i="0" u="sng" dirty="0">
                <a:solidFill>
                  <a:srgbClr val="0563C1"/>
                </a:solidFill>
                <a:effectLst/>
                <a:ea typeface="Calibri" panose="020F0502020204030204" pitchFamily="34" charset="0"/>
                <a:cs typeface="Simplified Arabic" panose="02020603050405020304" pitchFamily="18" charset="-78"/>
              </a:rPr>
              <a:t> (</a:t>
            </a:r>
            <a:r>
              <a:rPr lang="ar-SA" sz="1800" i="0" u="sng" dirty="0">
                <a:solidFill>
                  <a:srgbClr val="0563C1"/>
                </a:solidFill>
                <a:effectLst/>
                <a:ea typeface="Calibri" panose="020F0502020204030204" pitchFamily="34" charset="0"/>
                <a:cs typeface="Simplified Arabic" panose="02020603050405020304" pitchFamily="18" charset="-78"/>
              </a:rPr>
              <a:t>MERS</a:t>
            </a:r>
            <a:r>
              <a:rPr lang="ar-SY" sz="1800" i="0" u="sng" dirty="0">
                <a:solidFill>
                  <a:srgbClr val="0563C1"/>
                </a:solidFill>
                <a:effectLst/>
                <a:ea typeface="Calibri" panose="020F0502020204030204" pitchFamily="34" charset="0"/>
                <a:cs typeface="Simplified Arabic" panose="02020603050405020304" pitchFamily="18" charset="-78"/>
              </a:rPr>
              <a:t>)</a:t>
            </a:r>
            <a:r>
              <a:rPr lang="ar-LB" sz="1800" i="0" u="none" dirty="0">
                <a:solidFill>
                  <a:srgbClr val="0563C1"/>
                </a:solidFill>
                <a:effectLst/>
                <a:ea typeface="Calibri" panose="020F0502020204030204" pitchFamily="34" charset="0"/>
                <a:cs typeface="Simplified Arabic" panose="02020603050405020304" pitchFamily="18" charset="-78"/>
              </a:rPr>
              <a:t>، و</a:t>
            </a:r>
            <a:r>
              <a:rPr lang="ar-LB" sz="1800" i="0" u="sng" dirty="0">
                <a:solidFill>
                  <a:srgbClr val="0563C1"/>
                </a:solidFill>
                <a:effectLst/>
                <a:ea typeface="Calibri" panose="020F0502020204030204" pitchFamily="34" charset="0"/>
                <a:cs typeface="Simplified Arabic" panose="02020603050405020304" pitchFamily="18" charset="-78"/>
              </a:rPr>
              <a:t>المعايير الدنيا للتعليم</a:t>
            </a:r>
            <a:r>
              <a:rPr lang="en-US" u="sng" dirty="0"/>
              <a:t>(INEE) </a:t>
            </a:r>
            <a:r>
              <a:rPr lang="ar-LB" u="none" dirty="0"/>
              <a:t>، و</a:t>
            </a:r>
            <a:r>
              <a:rPr lang="ar-LB" u="sng" dirty="0"/>
              <a:t>معايير إسفير</a:t>
            </a:r>
            <a:r>
              <a:rPr lang="ar-LB" u="none" dirty="0"/>
              <a:t>. ويجب استخدام مجموعتَي (أو مجموعات) المعايير معًا على الدوام. </a:t>
            </a:r>
          </a:p>
          <a:p>
            <a:pPr marL="0" lvl="0" indent="0" algn="r" rtl="1">
              <a:spcBef>
                <a:spcPts val="0"/>
              </a:spcBef>
              <a:spcAft>
                <a:spcPts val="0"/>
              </a:spcAft>
              <a:buNone/>
            </a:pPr>
            <a:endParaRPr lang="ar-LB" i="0" u="none" dirty="0"/>
          </a:p>
          <a:p>
            <a:pPr marL="0" lvl="0" indent="0" algn="r" rtl="1">
              <a:spcBef>
                <a:spcPts val="0"/>
              </a:spcBef>
              <a:spcAft>
                <a:spcPts val="0"/>
              </a:spcAft>
              <a:buNone/>
            </a:pPr>
            <a:r>
              <a:rPr lang="ar-LB" b="1" i="0" u="none" dirty="0"/>
              <a:t>إطلاق المناقشة: </a:t>
            </a:r>
            <a:r>
              <a:rPr lang="ar" dirty="0"/>
              <a:t>هل يستطيع أيّ منكم أن يسمّي المعايير في الركيزة </a:t>
            </a:r>
            <a:r>
              <a:rPr lang="ar-LB" dirty="0"/>
              <a:t>4؟</a:t>
            </a:r>
            <a:endParaRPr lang="en-US" i="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50800" indent="0" algn="r" rtl="1">
              <a:buFont typeface="Arial"/>
              <a:buNone/>
            </a:pPr>
            <a:r>
              <a:rPr lang="ar-LB" b="1" dirty="0">
                <a:solidFill>
                  <a:schemeClr val="bg2"/>
                </a:solidFill>
              </a:rPr>
              <a:t>هذه الشريحة مخفية، بما أن المشاركين معكم قد يريدون التركيز على نتائج حماية الطفل وليس على النماذج لتحقيقها.</a:t>
            </a:r>
          </a:p>
          <a:p>
            <a:pPr marL="50800" indent="0" algn="r" rtl="1">
              <a:buFont typeface="Arial"/>
              <a:buNone/>
            </a:pPr>
            <a:endParaRPr lang="ar-LB" b="1" dirty="0">
              <a:solidFill>
                <a:schemeClr val="bg2"/>
              </a:solidFill>
            </a:endParaRPr>
          </a:p>
          <a:p>
            <a:pPr marL="50800" indent="0" algn="r" rtl="1">
              <a:buFont typeface="Arial"/>
              <a:buNone/>
            </a:pPr>
            <a:r>
              <a:rPr lang="ar" b="1" dirty="0">
                <a:solidFill>
                  <a:schemeClr val="bg2"/>
                </a:solidFill>
              </a:rPr>
              <a:t>ثلاثة نُهُج</a:t>
            </a:r>
            <a:r>
              <a:rPr lang="ar-LB" b="1" dirty="0">
                <a:solidFill>
                  <a:schemeClr val="bg2"/>
                </a:solidFill>
              </a:rPr>
              <a:t> للعمل معًا بطريقة أكثر فعالية</a:t>
            </a:r>
            <a:r>
              <a:rPr lang="ar" b="1" dirty="0">
                <a:solidFill>
                  <a:schemeClr val="bg2"/>
                </a:solidFill>
              </a:rPr>
              <a:t> </a:t>
            </a:r>
          </a:p>
          <a:p>
            <a:pPr algn="r" rtl="1"/>
            <a:endParaRPr lang="en-US" dirty="0">
              <a:solidFill>
                <a:schemeClr val="bg2"/>
              </a:solidFill>
            </a:endParaRPr>
          </a:p>
          <a:p>
            <a:pPr algn="r" rtl="1"/>
            <a:r>
              <a:rPr lang="ar" dirty="0">
                <a:solidFill>
                  <a:schemeClr val="bg2"/>
                </a:solidFill>
              </a:rPr>
              <a:t>تعميم الحماية</a:t>
            </a:r>
            <a:endParaRPr lang="fr-FR" dirty="0">
              <a:solidFill>
                <a:schemeClr val="bg2"/>
              </a:solidFill>
            </a:endParaRPr>
          </a:p>
          <a:p>
            <a:pPr algn="r" rtl="1"/>
            <a:r>
              <a:rPr lang="ar" dirty="0">
                <a:solidFill>
                  <a:schemeClr val="bg2"/>
                </a:solidFill>
              </a:rPr>
              <a:t>النُّهُج المتكاملة</a:t>
            </a:r>
            <a:endParaRPr lang="fr-FR" dirty="0">
              <a:solidFill>
                <a:schemeClr val="bg2"/>
              </a:solidFill>
            </a:endParaRPr>
          </a:p>
          <a:p>
            <a:pPr algn="r" rtl="1"/>
            <a:r>
              <a:rPr lang="ar" dirty="0">
                <a:solidFill>
                  <a:schemeClr val="bg2"/>
                </a:solidFill>
              </a:rPr>
              <a:t>وضع البرامج المشتركة</a:t>
            </a:r>
            <a:endParaRPr lang="en-US" dirty="0">
              <a:solidFill>
                <a:schemeClr val="bg2"/>
              </a:solidFill>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1" dirty="0"/>
              <a:t>إنّ </a:t>
            </a:r>
            <a:r>
              <a:rPr lang="ar" dirty="0"/>
              <a:t>'تعميم الحماية' هو عملية:</a:t>
            </a:r>
          </a:p>
          <a:p>
            <a:pPr algn="r" rtl="1">
              <a:buFont typeface="Arial" panose="020B0604020202020204" pitchFamily="34" charset="0"/>
              <a:buChar char="•"/>
            </a:pPr>
            <a:r>
              <a:rPr lang="ar" dirty="0">
                <a:solidFill>
                  <a:srgbClr val="5F7085"/>
                </a:solidFill>
                <a:effectLst/>
              </a:rPr>
              <a:t>دمج المبادئ الإنسانية الأساسية للحماية من خلال تعزيز السلامة، والكرامة، وإمكانية الوصول لجميع الأشخاص المتضرّرين؛ </a:t>
            </a:r>
          </a:p>
          <a:p>
            <a:pPr algn="r" rtl="1">
              <a:buFont typeface="Arial" panose="020B0604020202020204" pitchFamily="34" charset="0"/>
              <a:buChar char="•"/>
            </a:pPr>
            <a:r>
              <a:rPr lang="ar" dirty="0">
                <a:solidFill>
                  <a:srgbClr val="5F7085"/>
                </a:solidFill>
                <a:effectLst/>
              </a:rPr>
              <a:t>ضمان المساءلة أمام السكان المتضرّرين وضمان مشاركتهم وتمكينهم. </a:t>
            </a:r>
          </a:p>
          <a:p>
            <a:pPr marL="228600" indent="0" algn="r" rtl="1">
              <a:buFont typeface="Arial" panose="020B0604020202020204" pitchFamily="34" charset="0"/>
              <a:buNone/>
            </a:pPr>
            <a:endParaRPr lang="en-US" dirty="0">
              <a:solidFill>
                <a:srgbClr val="5F7085"/>
              </a:solidFill>
              <a:effectLst/>
            </a:endParaRPr>
          </a:p>
          <a:p>
            <a:pPr marL="228600" indent="0" algn="r" rtl="1">
              <a:buFont typeface="Arial" panose="020B0604020202020204" pitchFamily="34" charset="0"/>
              <a:buNone/>
            </a:pPr>
            <a:r>
              <a:rPr lang="ar" dirty="0"/>
              <a:t>إنّ استخدام اعتبارات حماية الطفل لإرشاد جميع جوانب العمل الإنساني، يساعد في زيادة أثر الحماية الذي تؤمّنه جميع المساعدات الإنسانية إلى حدّه الأقصى، بدون أن يساهم في أو يديم المخاطر التي يتعرّض لها الأطفال. يشكّل تعميم الحماية جزءًا من مبدأ </a:t>
            </a:r>
            <a:r>
              <a:rPr lang="ar" u="sng" dirty="0"/>
              <a:t>عدم إلحاق الأذى </a:t>
            </a:r>
            <a:r>
              <a:rPr lang="ar" dirty="0"/>
              <a:t>الذي ينطبق على كافة الأعمال الإنسانية.</a:t>
            </a:r>
          </a:p>
          <a:p>
            <a:pPr marL="228600" indent="0" algn="r" rtl="1">
              <a:buFont typeface="Arial" panose="020B0604020202020204" pitchFamily="34" charset="0"/>
              <a:buNone/>
            </a:pPr>
            <a:r>
              <a:rPr lang="ar" dirty="0"/>
              <a:t>وهو قابل للتطبيق وأساسي في جميع البرامج، بغضّ النظر عن النتيجة المرجوّة.</a:t>
            </a:r>
          </a:p>
          <a:p>
            <a:pPr marL="228600" indent="0" algn="r" rtl="1">
              <a:buFont typeface="Arial" panose="020B0604020202020204" pitchFamily="34" charset="0"/>
              <a:buNone/>
            </a:pPr>
            <a:endParaRPr lang="en-US" dirty="0"/>
          </a:p>
          <a:p>
            <a:pPr marL="400050" indent="-171450" algn="r" rtl="1">
              <a:buFont typeface="Arial" panose="020B0604020202020204" pitchFamily="34" charset="0"/>
              <a:buChar char="•"/>
            </a:pPr>
            <a:r>
              <a:rPr lang="ar" dirty="0"/>
              <a:t>أمّا </a:t>
            </a:r>
            <a:r>
              <a:rPr lang="ar" b="1" dirty="0"/>
              <a:t>'النهج المتكامل'</a:t>
            </a:r>
            <a:r>
              <a:rPr lang="ar" sz="1800" b="0" i="0" u="none" strike="noStrike" dirty="0">
                <a:latin typeface="HelveticaNeue-Light-Identity-H"/>
              </a:rPr>
              <a:t> فيسمح لقطاعَين أو أكثر بالعمل معًا لتحقيق النتيجة (النتائج) المشتركة للبرامج. ويرتكز هذا النهج على القدرات الموجودة أصلًا وعلى تحديد وتحليل الاحتياجات المشتركة. </a:t>
            </a:r>
            <a:r>
              <a:rPr lang="ar" dirty="0"/>
              <a:t>ويتضمّن تصميم البرامج وتنفيذها بشكل مقصود مع قطاع حماية الطفل بالإضافة إلى قطاع  آخر أو أكثر من أجل:</a:t>
            </a:r>
          </a:p>
          <a:p>
            <a:pPr lvl="1" algn="r" rtl="1">
              <a:buFont typeface="Arial" panose="020B0604020202020204" pitchFamily="34" charset="0"/>
              <a:buChar char="•"/>
            </a:pPr>
            <a:r>
              <a:rPr lang="ar" dirty="0">
                <a:solidFill>
                  <a:srgbClr val="5F7085"/>
                </a:solidFill>
                <a:effectLst/>
              </a:rPr>
              <a:t>منع الإساءة، والإهمال، والاستغلال، والعنف ضدّ الأطفال؛ </a:t>
            </a:r>
          </a:p>
          <a:p>
            <a:pPr lvl="1" algn="r" rtl="1">
              <a:buFont typeface="Arial" panose="020B0604020202020204" pitchFamily="34" charset="0"/>
              <a:buChar char="•"/>
            </a:pPr>
            <a:r>
              <a:rPr lang="ar" dirty="0">
                <a:solidFill>
                  <a:srgbClr val="5F7085"/>
                </a:solidFill>
                <a:effectLst/>
              </a:rPr>
              <a:t>ضمان الخدمات عالية الجودة؛ </a:t>
            </a:r>
          </a:p>
          <a:p>
            <a:pPr lvl="1" algn="r" rtl="1">
              <a:buFont typeface="Arial" panose="020B0604020202020204" pitchFamily="34" charset="0"/>
              <a:buChar char="•"/>
            </a:pPr>
            <a:r>
              <a:rPr lang="ar" dirty="0">
                <a:solidFill>
                  <a:srgbClr val="5F7085"/>
                </a:solidFill>
                <a:effectLst/>
              </a:rPr>
              <a:t>تعزيز حقوق الأطفال ونموّهم ورفاههم؛ </a:t>
            </a:r>
          </a:p>
          <a:p>
            <a:pPr lvl="1" algn="r" rtl="1">
              <a:buFont typeface="Arial" panose="020B0604020202020204" pitchFamily="34" charset="0"/>
              <a:buChar char="•"/>
            </a:pPr>
            <a:r>
              <a:rPr lang="ar" dirty="0">
                <a:solidFill>
                  <a:srgbClr val="5F7085"/>
                </a:solidFill>
                <a:effectLst/>
              </a:rPr>
              <a:t>البناء على تعاون القطاعات الأخرى ونتائجها وآثارها.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dirty="0"/>
              <a:t>يعزّز هذا النهج العمليات والنتائج المفيدة لكافة القطاعات المشاركة فيه. وعندما يشتمل النهج المتكامل على حماية الطفل، فإنّه يزيد من فرص تحقيق نتائج أفضل في مجال حماية الطفل.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a:p>
          <a:p>
            <a:pPr marL="514350" indent="-285750" algn="r" rtl="1">
              <a:buFont typeface="Arial" panose="020B0604020202020204" pitchFamily="34" charset="0"/>
              <a:buChar char="•"/>
            </a:pPr>
            <a:r>
              <a:rPr lang="ar" sz="1800" b="1" i="0" u="none" strike="noStrike" dirty="0">
                <a:latin typeface="HelveticaNeue-Light-Identity-H"/>
              </a:rPr>
              <a:t>وامّا وضع البرامج المشترك</a:t>
            </a:r>
            <a:r>
              <a:rPr lang="ar-LB" sz="1800" b="1" i="0" u="none" strike="noStrike" dirty="0">
                <a:latin typeface="HelveticaNeue-Light-Identity-H"/>
              </a:rPr>
              <a:t>ة</a:t>
            </a:r>
            <a:r>
              <a:rPr lang="ar" sz="1800" b="1" i="0" u="none" strike="noStrike" dirty="0">
                <a:latin typeface="HelveticaNeue-Light-Identity-H"/>
              </a:rPr>
              <a:t> </a:t>
            </a:r>
            <a:r>
              <a:rPr lang="ar" sz="1800" b="0" i="0" u="none" strike="noStrike" dirty="0">
                <a:latin typeface="HelveticaNeue-Light-Identity-H"/>
              </a:rPr>
              <a:t>فيعني الحفاظ على الأهداف الخاصّة بكلّ قطاع، ولكن تخطيط وتنفيذ بعض أجزاء البرنامج معًا. </a:t>
            </a:r>
          </a:p>
          <a:p>
            <a:pPr marL="514350" indent="-285750" algn="r" rtl="1">
              <a:buFont typeface="Arial" panose="020B0604020202020204" pitchFamily="34" charset="0"/>
              <a:buChar char="•"/>
            </a:pPr>
            <a:endParaRPr lang="en-US" sz="1800" b="0" i="0" u="none" strike="noStrike" baseline="0" dirty="0">
              <a:latin typeface="HelveticaNeue-Light-Identity-H"/>
            </a:endParaRPr>
          </a:p>
          <a:p>
            <a:pPr marL="514350" indent="-285750" algn="r" rtl="1">
              <a:buFont typeface="Arial" panose="020B0604020202020204" pitchFamily="34" charset="0"/>
              <a:buChar char="•"/>
            </a:pPr>
            <a:r>
              <a:rPr lang="ar" sz="1800" b="0" i="0" u="none" strike="noStrike" dirty="0">
                <a:latin typeface="HelveticaNeue-Light-Identity-H"/>
              </a:rPr>
              <a:t>يتمّ وضع البرامج المشتركة والمتكاملة عبر سلسلة من مستويات الدمج المختلفة لتحليل الحالات وتصميم البرامج وتنفيذها. </a:t>
            </a:r>
            <a:endParaRPr lang="en-US" i="1" baseline="0"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21625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 typeface="+mj-lt"/>
              <a:buNone/>
              <a:tabLst/>
              <a:defRPr/>
            </a:pPr>
            <a:r>
              <a:rPr lang="ar" sz="1800" dirty="0">
                <a:effectLst/>
                <a:latin typeface="Segoe UI" panose="020B0502040204020203" pitchFamily="34" charset="0"/>
              </a:rPr>
              <a:t>تشكّل هذه الشريحة ملخّصًا عن الإجراءات الأساسية الموجودة في جميع القطاعات. وهذه الإجراءات تمثّل خطّ الأساس الأدنى، ويمكن إيجادها في مقدّمة الركيزة. </a:t>
            </a:r>
            <a:endParaRPr lang="en-US" sz="1800" dirty="0">
              <a:effectLst/>
              <a:latin typeface="Arial" panose="020B0604020202020204" pitchFamily="34" charset="0"/>
            </a:endParaRPr>
          </a:p>
          <a:p>
            <a:pPr marL="514350" indent="-514350" rtl="1">
              <a:buFont typeface="+mj-lt"/>
              <a:buAutoNum type="arabicPeriod"/>
            </a:pPr>
            <a:endParaRPr lang="ar-LB" dirty="0"/>
          </a:p>
          <a:p>
            <a:pPr marL="514350" indent="-514350" rtl="1">
              <a:buFont typeface="+mj-lt"/>
              <a:buAutoNum type="arabicPeriod"/>
            </a:pPr>
            <a:endParaRPr lang="en-GB" dirty="0"/>
          </a:p>
        </p:txBody>
      </p:sp>
      <p:sp>
        <p:nvSpPr>
          <p:cNvPr id="4" name="Slide Number Placeholder 3"/>
          <p:cNvSpPr>
            <a:spLocks noGrp="1"/>
          </p:cNvSpPr>
          <p:nvPr>
            <p:ph type="sldNum" sz="quarter" idx="5"/>
          </p:nvPr>
        </p:nvSpPr>
        <p:spPr/>
        <p:txBody>
          <a:bodyPr rtlCol="1"/>
          <a:lstStyle/>
          <a:p>
            <a:pPr rtl="1"/>
            <a:fld id="{72F2A52D-D4AB-DB47-89AB-C9EF581345D4}" type="slidenum">
              <a:rPr lang="en-GB" smtClean="0"/>
              <a:t>7</a:t>
            </a:fld>
            <a:endParaRPr lang="en-GB"/>
          </a:p>
        </p:txBody>
      </p:sp>
    </p:spTree>
    <p:extLst>
      <p:ext uri="{BB962C8B-B14F-4D97-AF65-F5344CB8AC3E}">
        <p14:creationId xmlns:p14="http://schemas.microsoft.com/office/powerpoint/2010/main" val="276856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dirty="0"/>
          </a:p>
          <a:p>
            <a:pPr marL="0" marR="0" lvl="0" indent="0" algn="r" rtl="1">
              <a:lnSpc>
                <a:spcPct val="100000"/>
              </a:lnSpc>
              <a:spcBef>
                <a:spcPts val="0"/>
              </a:spcBef>
              <a:spcAft>
                <a:spcPts val="0"/>
              </a:spcAft>
              <a:buClr>
                <a:schemeClr val="dk1"/>
              </a:buClr>
              <a:buSzPts val="1200"/>
              <a:buFont typeface="Calibri"/>
              <a:buNone/>
            </a:pPr>
            <a:r>
              <a:rPr lang="ar" i="0" dirty="0"/>
              <a:t>[في ما يلي النقاط الأساسية في كلّ معيار.  يمكنكم اختيار معيار أساسي واحد أو معيارَين أساسيَين اثنَين من كلّ ركيزة، وذلك بحسب </a:t>
            </a:r>
            <a:r>
              <a:rPr lang="ar-LB" i="0" dirty="0"/>
              <a:t>المشاركين معكم</a:t>
            </a:r>
            <a:r>
              <a:rPr lang="ar" i="0" dirty="0"/>
              <a:t>، أو مجالات اهتمامه</a:t>
            </a:r>
            <a:r>
              <a:rPr lang="ar-LB" i="0" dirty="0"/>
              <a:t>م</a:t>
            </a:r>
            <a:r>
              <a:rPr lang="ar" i="0" dirty="0"/>
              <a:t> المحدّدة، أو أولويات برامجكم، أو سياقكم، أو الوقت المتاح لكم في التيسير.</a:t>
            </a:r>
            <a:r>
              <a:rPr lang="ar-LB" i="0" dirty="0"/>
              <a:t> ثمة مجموعة منفصلة قصيرة من الشرائح لكل معيار</a:t>
            </a:r>
            <a:r>
              <a:rPr lang="ar" i="0" dirty="0"/>
              <a:t>]</a:t>
            </a:r>
            <a:endParaRPr lang="ar-LB" i="0" dirty="0"/>
          </a:p>
          <a:p>
            <a:pPr marL="0" marR="0" lvl="0" indent="0" algn="r" rtl="1">
              <a:lnSpc>
                <a:spcPct val="100000"/>
              </a:lnSpc>
              <a:spcBef>
                <a:spcPts val="0"/>
              </a:spcBef>
              <a:spcAft>
                <a:spcPts val="0"/>
              </a:spcAft>
              <a:buClr>
                <a:schemeClr val="dk1"/>
              </a:buClr>
              <a:buSzPts val="1200"/>
              <a:buFont typeface="Calibri"/>
              <a:buNone/>
            </a:pPr>
            <a:endParaRPr lang="ar-LB" i="0" dirty="0"/>
          </a:p>
          <a:p>
            <a:pPr marL="0" marR="0" lvl="0" indent="0" algn="r" rtl="1">
              <a:lnSpc>
                <a:spcPct val="100000"/>
              </a:lnSpc>
              <a:spcBef>
                <a:spcPts val="0"/>
              </a:spcBef>
              <a:spcAft>
                <a:spcPts val="0"/>
              </a:spcAft>
              <a:buClr>
                <a:schemeClr val="dk1"/>
              </a:buClr>
              <a:buSzPts val="1200"/>
              <a:buFont typeface="Calibri"/>
              <a:buNone/>
            </a:pPr>
            <a:r>
              <a:rPr lang="ar-LB" i="0" dirty="0"/>
              <a:t>اقرأوا بصوت عالٍ</a:t>
            </a:r>
            <a:endParaRPr i="0" dirty="0"/>
          </a:p>
          <a:p>
            <a:pPr marL="0" lvl="0" indent="0" algn="r" rtl="1">
              <a:spcBef>
                <a:spcPts val="0"/>
              </a:spcBef>
              <a:spcAft>
                <a:spcPts val="0"/>
              </a:spcAft>
              <a:buNone/>
            </a:pPr>
            <a:endParaRPr dirty="0"/>
          </a:p>
          <a:p>
            <a:pPr marL="0" lvl="0" indent="0" algn="r" rtl="1">
              <a:spcBef>
                <a:spcPts val="0"/>
              </a:spcBef>
              <a:spcAft>
                <a:spcPts val="0"/>
              </a:spcAft>
              <a:buNone/>
            </a:pPr>
            <a:r>
              <a:rPr lang="ar" b="1" dirty="0"/>
              <a:t>المعيار 21: الأمن الغذائي وحماية الطفل</a:t>
            </a:r>
          </a:p>
          <a:p>
            <a:pPr marL="171450" lvl="0" indent="-171450" algn="r" rtl="1">
              <a:spcBef>
                <a:spcPts val="0"/>
              </a:spcBef>
              <a:spcAft>
                <a:spcPts val="0"/>
              </a:spcAft>
              <a:buFont typeface="Arial" panose="020B0604020202020204" pitchFamily="34" charset="0"/>
              <a:buChar char="•"/>
            </a:pPr>
            <a:r>
              <a:rPr lang="ar" dirty="0"/>
              <a:t>يزيد انعدام الأمن الغذائي من مخاطر حماية الطفل واحتمالية اختيار استراتيجيات التأقلم السلبية، مثل زواج الأطفال، أو</a:t>
            </a:r>
            <a:r>
              <a:rPr lang="ar-LB" dirty="0"/>
              <a:t> </a:t>
            </a:r>
            <a:r>
              <a:rPr lang="ar" dirty="0"/>
              <a:t>عمالة الأطفال، أو حتّى الإهمال.</a:t>
            </a:r>
            <a:r>
              <a:rPr lang="ar-LB" dirty="0"/>
              <a:t> و</a:t>
            </a:r>
            <a:r>
              <a:rPr lang="ar" dirty="0"/>
              <a:t>يمكن دمج </a:t>
            </a:r>
            <a:r>
              <a:rPr lang="ar-LB" dirty="0"/>
              <a:t>إجراءات</a:t>
            </a:r>
            <a:r>
              <a:rPr lang="ar" dirty="0"/>
              <a:t> محدّدة في كلّ ركيزة من ركائز الأمن الغذائي الأربعة - الوفرة، وإمكانية الوصول، والاستقرار، والاستخدام، من أجل دعم رفاه الأطفال وحمايتهم. </a:t>
            </a:r>
          </a:p>
          <a:p>
            <a:pPr marL="171450" lvl="0" indent="-171450" algn="r" rtl="1">
              <a:spcBef>
                <a:spcPts val="0"/>
              </a:spcBef>
              <a:spcAft>
                <a:spcPts val="0"/>
              </a:spcAft>
              <a:buFont typeface="Arial" panose="020B0604020202020204" pitchFamily="34" charset="0"/>
              <a:buChar char="•"/>
            </a:pPr>
            <a:r>
              <a:rPr lang="ar" dirty="0"/>
              <a:t>يحدّد هذا المعيار نهجًا منتظمًا ومتكاملًا بين قطاعَي الأمن الغذائي وحماية الطفل، يقوم على التنسيق والتكامل.</a:t>
            </a:r>
          </a:p>
          <a:p>
            <a:pPr marL="171450" lvl="0" indent="-171450" algn="r" rtl="1">
              <a:spcBef>
                <a:spcPts val="0"/>
              </a:spcBef>
              <a:spcAft>
                <a:spcPts val="0"/>
              </a:spcAft>
              <a:buFont typeface="Arial" panose="020B0604020202020204" pitchFamily="34" charset="0"/>
              <a:buChar char="•"/>
            </a:pPr>
            <a:r>
              <a:rPr lang="ar" b="0" dirty="0"/>
              <a:t>الرمز</a:t>
            </a:r>
            <a:r>
              <a:rPr lang="ar-LB" b="0" dirty="0"/>
              <a:t>:</a:t>
            </a:r>
            <a:r>
              <a:rPr lang="ar" b="0" dirty="0"/>
              <a:t> الكثير من الروابط مع </a:t>
            </a:r>
            <a:r>
              <a:rPr lang="ar" b="1" dirty="0"/>
              <a:t>الصون</a:t>
            </a:r>
            <a:r>
              <a:rPr lang="ar" b="0" dirty="0"/>
              <a:t>: تطبيق مبادئ الصون على جميع أشكال المساعدة؛ التدريب على إجراءات الصون؛ قواعد السلوك وسياسات الحماية من الاستغلال والإساءة الجنسيَين؛ آليات التغذية الراجعة والإبلاغ المشتركة، والصديقة للطفل، والميسَّرة، والسرّية، الخاصة بشواغل حماية الطفل، كجزء من المساءلة أمام السكان المتضرّرين (AAP). </a:t>
            </a:r>
            <a:r>
              <a:rPr lang="ar" b="1" dirty="0"/>
              <a:t>[</a:t>
            </a:r>
            <a:r>
              <a:rPr lang="ar" dirty="0">
                <a:latin typeface="Arial"/>
                <a:ea typeface="Arial"/>
                <a:cs typeface="Arial"/>
                <a:sym typeface="Arial"/>
              </a:rPr>
              <a:t>←</a:t>
            </a:r>
            <a:r>
              <a:rPr lang="ar-LB" dirty="0">
                <a:latin typeface="Arial"/>
                <a:ea typeface="Arial"/>
                <a:cs typeface="Arial"/>
                <a:sym typeface="Arial"/>
              </a:rPr>
              <a:t> </a:t>
            </a:r>
            <a:r>
              <a:rPr lang="ar" b="0" dirty="0"/>
              <a:t>رمز الصون</a:t>
            </a:r>
            <a:r>
              <a:rPr lang="ar" dirty="0"/>
              <a:t>]</a:t>
            </a:r>
            <a:r>
              <a:rPr lang="ar" i="1" dirty="0"/>
              <a:t> </a:t>
            </a:r>
            <a:endParaRPr lang="ar-LB" i="1" dirty="0"/>
          </a:p>
          <a:p>
            <a:pPr marL="171450" lvl="0" indent="-171450" algn="r" rtl="1">
              <a:spcBef>
                <a:spcPts val="0"/>
              </a:spcBef>
              <a:spcAft>
                <a:spcPts val="0"/>
              </a:spcAft>
              <a:buFont typeface="Arial" panose="020B0604020202020204" pitchFamily="34" charset="0"/>
              <a:buChar char="•"/>
            </a:pPr>
            <a:r>
              <a:rPr lang="ar" dirty="0"/>
              <a:t>شجّعوا الجهات الفاعلة في مجال حماية الطفل على أن يقرأوا بتمعّن الإرشادات المتعلّقة بالأمن الغذائي الموجودة في معايير اسفير. https://handbook.spherestandards.org/en/sphere/#ch007 </a:t>
            </a:r>
            <a:endParaRPr lang="en-US" b="0" dirty="0"/>
          </a:p>
          <a:p>
            <a:pPr marL="0" lvl="0" indent="0" algn="r" rtl="1">
              <a:spcBef>
                <a:spcPts val="0"/>
              </a:spcBef>
              <a:spcAft>
                <a:spcPts val="0"/>
              </a:spcAft>
              <a:buNone/>
            </a:pPr>
            <a:endParaRPr dirty="0"/>
          </a:p>
          <a:p>
            <a:pPr marL="0" lvl="0" indent="0" algn="r" rtl="1">
              <a:spcBef>
                <a:spcPts val="0"/>
              </a:spcBef>
              <a:spcAft>
                <a:spcPts val="0"/>
              </a:spcAft>
              <a:buNone/>
            </a:pPr>
            <a:r>
              <a:rPr lang="ar" b="1" dirty="0">
                <a:latin typeface="Arial"/>
                <a:ea typeface="Arial"/>
                <a:cs typeface="Arial"/>
                <a:sym typeface="Arial"/>
              </a:rPr>
              <a:t>المعيار 22: سبل كسب الرزق و</a:t>
            </a:r>
            <a:r>
              <a:rPr lang="ar" b="1" dirty="0"/>
              <a:t>حماية الطفل</a:t>
            </a:r>
            <a:endParaRPr lang="en-US" b="1" dirty="0">
              <a:latin typeface="Arial"/>
              <a:ea typeface="Arial"/>
              <a:cs typeface="Arial"/>
              <a:sym typeface="Arial"/>
            </a:endParaRPr>
          </a:p>
          <a:p>
            <a:pPr marL="171450" lvl="0" indent="-171450" algn="r" rtl="1">
              <a:spcBef>
                <a:spcPts val="0"/>
              </a:spcBef>
              <a:spcAft>
                <a:spcPts val="0"/>
              </a:spcAft>
              <a:buFont typeface="Arial" panose="020B0604020202020204" pitchFamily="34" charset="0"/>
              <a:buChar char="•"/>
            </a:pPr>
            <a:r>
              <a:rPr lang="ar" dirty="0"/>
              <a:t>سبل كسب الرزق = قدرات، وأصول، وفرص، وأنشطة للتمكّن من كسب الرزق </a:t>
            </a:r>
          </a:p>
          <a:p>
            <a:pPr marL="171450" lvl="0" indent="-171450" algn="r" rtl="1">
              <a:spcBef>
                <a:spcPts val="0"/>
              </a:spcBef>
              <a:spcAft>
                <a:spcPts val="0"/>
              </a:spcAft>
              <a:buFont typeface="Arial" panose="020B0604020202020204" pitchFamily="34" charset="0"/>
              <a:buChar char="•"/>
            </a:pPr>
            <a:r>
              <a:rPr lang="ar" dirty="0"/>
              <a:t>عندما تقلّ قدرة العائلة على توفير ما هو ملائم من غذاء، ومأوى، وتعليم، ورعاية، يمكن أن يتعرّض الأطفال لخطر جميع أشكال شواغل حماية الطفل. </a:t>
            </a:r>
            <a:r>
              <a:rPr lang="ar" sz="1800" b="0" i="0" u="none" strike="noStrike" dirty="0">
                <a:solidFill>
                  <a:srgbClr val="FFFFFF"/>
                </a:solidFill>
                <a:latin typeface="HelveticaNeue-Roman-Identity-H"/>
              </a:rPr>
              <a:t>ويمكن أن يكون للتدخّلات في مجال التعافي الاقتصادي وسبل كسب الرزق أثر </a:t>
            </a:r>
            <a:r>
              <a:rPr lang="ar-LB" sz="1800" b="0" i="0" u="none" strike="noStrike" dirty="0">
                <a:solidFill>
                  <a:srgbClr val="FFFFFF"/>
                </a:solidFill>
                <a:latin typeface="HelveticaNeue-Roman-Identity-H"/>
              </a:rPr>
              <a:t>حمائي</a:t>
            </a:r>
            <a:r>
              <a:rPr lang="ar" sz="1800" b="0" i="0" u="none" strike="noStrike" dirty="0">
                <a:solidFill>
                  <a:srgbClr val="FFFFFF"/>
                </a:solidFill>
                <a:latin typeface="HelveticaNeue-Roman-Identity-H"/>
              </a:rPr>
              <a:t> مهم على الأطفال: فاحتمالية قيام الأسر باتّخاذ خيارات مؤذية للأطفال عند محاولتها تلبية احتياجاتهم الغذائية، تنخفض عندما يكون الدخل ثابتًا.  </a:t>
            </a:r>
            <a:endParaRPr lang="en-US" dirty="0"/>
          </a:p>
          <a:p>
            <a:pPr marL="171450" lvl="0" indent="-171450" algn="r" rtl="1">
              <a:spcBef>
                <a:spcPts val="0"/>
              </a:spcBef>
              <a:spcAft>
                <a:spcPts val="0"/>
              </a:spcAft>
              <a:buFont typeface="Arial" panose="020B0604020202020204" pitchFamily="34" charset="0"/>
              <a:buChar char="•"/>
            </a:pPr>
            <a:r>
              <a:rPr lang="ar" b="1" dirty="0"/>
              <a:t>الرمز:</a:t>
            </a:r>
            <a:r>
              <a:rPr lang="ar" dirty="0"/>
              <a:t> التركيز على استهداف مقدّمي الرعاية و</a:t>
            </a:r>
            <a:r>
              <a:rPr lang="ar" u="sng" dirty="0"/>
              <a:t>الأطفال في سن العمل</a:t>
            </a:r>
            <a:r>
              <a:rPr lang="ar" u="none" dirty="0"/>
              <a:t> </a:t>
            </a:r>
            <a:r>
              <a:rPr lang="ar-LB" u="none" dirty="0"/>
              <a:t>الأكبر سنًا </a:t>
            </a:r>
            <a:r>
              <a:rPr lang="ar" dirty="0"/>
              <a:t>من خلال تدخّلات التعافي الاقتصادي وسبل كسب الرزق  </a:t>
            </a:r>
            <a:r>
              <a:rPr lang="ar" i="0" dirty="0">
                <a:solidFill>
                  <a:schemeClr val="bg2"/>
                </a:solidFill>
                <a:hlinkClick r:id="rId3">
                  <a:extLst>
                    <a:ext uri="{A12FA001-AC4F-418D-AE19-62706E023703}">
                      <ahyp:hlinkClr xmlns:ahyp="http://schemas.microsoft.com/office/drawing/2018/hyperlinkcolor" val="tx"/>
                    </a:ext>
                  </a:extLst>
                </a:hlinkClick>
              </a:rPr>
              <a:t>[</a:t>
            </a:r>
            <a:r>
              <a:rPr lang="ar" dirty="0">
                <a:latin typeface="Arial"/>
                <a:ea typeface="Arial"/>
                <a:cs typeface="Arial"/>
                <a:sym typeface="Arial"/>
              </a:rPr>
              <a:t>←</a:t>
            </a:r>
            <a:r>
              <a:rPr lang="ar" i="0" dirty="0">
                <a:solidFill>
                  <a:schemeClr val="bg2"/>
                </a:solidFill>
              </a:rPr>
              <a:t> </a:t>
            </a:r>
            <a:r>
              <a:rPr lang="ar" i="0" dirty="0"/>
              <a:t>رمز المراهقون</a:t>
            </a:r>
            <a:r>
              <a:rPr lang="ar" i="0" dirty="0">
                <a:latin typeface="Arial"/>
                <a:ea typeface="Arial"/>
                <a:cs typeface="Arial"/>
                <a:sym typeface="Arial"/>
              </a:rPr>
              <a:t>].</a:t>
            </a:r>
            <a:r>
              <a:rPr lang="ar" i="0" dirty="0"/>
              <a:t>  </a:t>
            </a:r>
            <a:r>
              <a:rPr lang="ar" dirty="0"/>
              <a:t>يجب </a:t>
            </a:r>
            <a:r>
              <a:rPr lang="ar-LB" dirty="0"/>
              <a:t>أن نفكر</a:t>
            </a:r>
            <a:r>
              <a:rPr lang="ar" dirty="0"/>
              <a:t> في القوالب النمطية التقليدية والعوائق المتعلّقة بالنوع الاجتماعي أو الأعراف الثقافية، التي تحيط بالعمل الملائم للأنواع الاجتماعية أو المجموعات (وارتباطها بالتبعية الاقتصادية للآخرين، والاستبعاد من الوظائف الرسمية، وبيئات العمل الاستغلالية وغير الرسمية، والعلاقات المسيئة...) </a:t>
            </a:r>
          </a:p>
          <a:p>
            <a:pPr marL="171450" lvl="0" indent="-171450" algn="r" rtl="1">
              <a:spcBef>
                <a:spcPts val="0"/>
              </a:spcBef>
              <a:spcAft>
                <a:spcPts val="0"/>
              </a:spcAft>
              <a:buFont typeface="Arial" panose="020B0604020202020204" pitchFamily="34" charset="0"/>
              <a:buChar char="•"/>
            </a:pPr>
            <a:r>
              <a:rPr lang="ar" dirty="0"/>
              <a:t>شجّعوا الجهات الفاعلة في مجال حماية الطفل على أن يقرأوا بتمعّن الإرشادات المتعلّقة بسبل كسب الرزق الموجودة في المعايير الدنيا للتعافي الاقتصادي. https://handbook.spherestandards.org/en/sphere/#ch001 </a:t>
            </a:r>
            <a:endParaRPr lang="fr-FR" dirty="0">
              <a:solidFill>
                <a:schemeClr val="bg2"/>
              </a:solidFill>
              <a:latin typeface="Arial"/>
              <a:ea typeface="Arial"/>
              <a:cs typeface="Arial"/>
              <a:sym typeface="Arial"/>
            </a:endParaRPr>
          </a:p>
          <a:p>
            <a:pPr marL="0" lvl="0" indent="0" algn="r" rtl="1">
              <a:spcBef>
                <a:spcPts val="0"/>
              </a:spcBef>
              <a:spcAft>
                <a:spcPts val="0"/>
              </a:spcAft>
              <a:buNone/>
            </a:pPr>
            <a:endParaRPr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latin typeface="Arial"/>
                <a:ea typeface="Arial"/>
                <a:cs typeface="Arial"/>
                <a:sym typeface="Arial"/>
              </a:rPr>
              <a:t>المعيار 23: التعليم و</a:t>
            </a:r>
            <a:r>
              <a:rPr lang="ar" b="1" dirty="0"/>
              <a:t>حماية الطفل</a:t>
            </a:r>
            <a:endParaRPr lang="en-US" b="1" dirty="0">
              <a:latin typeface="Arial"/>
              <a:ea typeface="Arial"/>
              <a:cs typeface="Arial"/>
              <a:sym typeface="Arial"/>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يترك النقص في الوصول إلى التعليم آثارًا سلبية مباشرة على رفاه الأطفال ونموّهم. </a:t>
            </a:r>
            <a:r>
              <a:rPr lang="ar-LB" dirty="0"/>
              <a:t>ف</a:t>
            </a:r>
            <a:r>
              <a:rPr lang="ar" dirty="0"/>
              <a:t>يواجه الأطفال غير الملتحقين بالمدارس مخاطر أكبر تتعلّق بحماية الطفل. </a:t>
            </a:r>
            <a:r>
              <a:rPr lang="ar-LB" dirty="0"/>
              <a:t>و</a:t>
            </a:r>
            <a:r>
              <a:rPr lang="ar" dirty="0"/>
              <a:t>يمكن للشواغل المتعلّقة بحماية الطفل أن تمنع الأطفال من الوصول إلى التعليم أو يمكنها أن تسبّب انخفاضًا في النتائج التعليمية. إنّ الجهات الفاعلة في مجالَي التعليم وحماية الطفل تستهدف الأطفال الملتحقين و/أو غير الملتحقين بالمدارس/التعليم النظامي، لذلك، فإنّ معظم الأنشطة تتمّ بصورة مشتركة. </a:t>
            </a:r>
          </a:p>
          <a:p>
            <a:pPr algn="r" rtl="1">
              <a:buFont typeface="Arial" panose="020B0604020202020204" pitchFamily="34" charset="0"/>
              <a:buChar char="•"/>
            </a:pPr>
            <a:r>
              <a:rPr lang="ar" dirty="0"/>
              <a:t>يوضح هذا المعيار كيف يمكن للجهات الفاعلة في مجالَي التعليم وحماية الطفل العمل معًا بصورة أكثر منهجية، مبنية على التكامل، لدعم رفاه </a:t>
            </a:r>
            <a:r>
              <a:rPr lang="ar-LB" dirty="0"/>
              <a:t>الأطفال</a:t>
            </a:r>
            <a:r>
              <a:rPr lang="ar" dirty="0"/>
              <a:t>. </a:t>
            </a:r>
            <a:r>
              <a:rPr lang="ar" sz="1200" b="0" i="0" u="none" strike="noStrike" dirty="0">
                <a:solidFill>
                  <a:srgbClr val="FFFFFF"/>
                </a:solidFill>
                <a:latin typeface="HelveticaNeue-Roman-Identity-H"/>
              </a:rPr>
              <a:t>يجب أن تتماشى المنهجيات الملائمة (مثل المنهجيات التشاركية، والشاملة، والمراعية للت</a:t>
            </a:r>
            <a:r>
              <a:rPr lang="ar-LB" sz="1200" b="0" i="0" u="none" strike="noStrike" dirty="0">
                <a:solidFill>
                  <a:srgbClr val="FFFFFF"/>
                </a:solidFill>
                <a:latin typeface="HelveticaNeue-Roman-Identity-H"/>
              </a:rPr>
              <a:t>ربية الوالدية</a:t>
            </a:r>
            <a:r>
              <a:rPr lang="ar" sz="1200" b="0" i="0" u="none" strike="noStrike" dirty="0">
                <a:solidFill>
                  <a:srgbClr val="FFFFFF"/>
                </a:solidFill>
                <a:latin typeface="HelveticaNeue-Roman-Identity-H"/>
              </a:rPr>
              <a:t> الإيجابي</a:t>
            </a:r>
            <a:r>
              <a:rPr lang="ar-LB" sz="1200" b="0" i="0" u="none" strike="noStrike" dirty="0">
                <a:solidFill>
                  <a:srgbClr val="FFFFFF"/>
                </a:solidFill>
                <a:latin typeface="HelveticaNeue-Roman-Identity-H"/>
              </a:rPr>
              <a:t>ة</a:t>
            </a:r>
            <a:r>
              <a:rPr lang="ar" sz="1200" b="0" i="0" u="none" strike="noStrike" dirty="0">
                <a:solidFill>
                  <a:srgbClr val="FFFFFF"/>
                </a:solidFill>
                <a:latin typeface="HelveticaNeue-Roman-Identity-H"/>
              </a:rPr>
              <a:t> وللنوع الاجتماعي) مع المعايير الدنيا في مجالَي حماية الطفل والتعليم، ويجب تكييفها داخل البلد. </a:t>
            </a:r>
            <a:endParaRPr lang="en-US" sz="1200" b="0" i="0" u="none" strike="noStrike" baseline="0" dirty="0">
              <a:solidFill>
                <a:schemeClr val="dk1"/>
              </a:solidFill>
              <a:latin typeface="Calibri"/>
            </a:endParaRPr>
          </a:p>
          <a:p>
            <a:pPr algn="r" rtl="1">
              <a:buFont typeface="Arial" panose="020B0604020202020204" pitchFamily="34" charset="0"/>
              <a:buChar char="•"/>
            </a:pPr>
            <a:r>
              <a:rPr lang="ar" sz="1800" b="0" i="0" u="none" strike="noStrike" dirty="0">
                <a:solidFill>
                  <a:srgbClr val="FFFFFF"/>
                </a:solidFill>
                <a:latin typeface="HelveticaNeue-Roman-Identity-H"/>
              </a:rPr>
              <a:t>يجب أن تهدف مراكز التعلّم إلى استيفاء “معايير السلامة” التي يتمّ تحديدها داخل البلد والتي يمكن أن تشتمل على: البنية التحتية التي توفّر الأمان والسلامة، والمواقع التي تمّ تنظيفها من الذخائر المتفجّرة، والمرافق الملائمة، والمساحات الكافية، وإمكانية الوصول (في مراكز التعلّم وحولها)، والبيئة الدامجة (في ما يتعلّق بالموقع، والنوع الاجتماعي، واللغة، والعرق، والدين، وبيئة التعلم). </a:t>
            </a:r>
          </a:p>
          <a:p>
            <a:pPr algn="r" rtl="1">
              <a:buFont typeface="Arial" panose="020B0604020202020204" pitchFamily="34" charset="0"/>
              <a:buChar char="•"/>
            </a:pPr>
            <a:r>
              <a:rPr lang="ar" dirty="0"/>
              <a:t>لإرشادات التعليم المتعمّقة، الرجوع إلى المعايير الدنيا للشبكة المشتركة لوكالات التعليم في حالات الطوارئ.</a:t>
            </a:r>
          </a:p>
          <a:p>
            <a:pPr algn="r" rtl="1">
              <a:buFont typeface="Arial" panose="020B0604020202020204" pitchFamily="34" charset="0"/>
              <a:buChar char="•"/>
            </a:pPr>
            <a:r>
              <a:rPr lang="ar" dirty="0"/>
              <a:t>جميع الإجراءات الأساسية في هذا المعيار تنطبق على الجهات الفاعلة في القطاعَين.</a:t>
            </a:r>
            <a:endParaRPr lang="en-US" b="1" dirty="0">
              <a:latin typeface="Arial"/>
              <a:cs typeface="Arial"/>
              <a:sym typeface="Arial"/>
            </a:endParaRPr>
          </a:p>
          <a:p>
            <a:pPr marL="0" lvl="0" indent="0" algn="r" rtl="1">
              <a:spcBef>
                <a:spcPts val="0"/>
              </a:spcBef>
              <a:spcAft>
                <a:spcPts val="0"/>
              </a:spcAft>
              <a:buNone/>
            </a:pPr>
            <a:endParaRPr lang="en-US" i="0"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 i="0" dirty="0"/>
              <a:t>[للميسّرين: في حال توفّرت لكم بضع دقائق، حاولوا إدخال بعض المتعة إلى الجلسة! فهذا يساعد المشاركين على الشعور بالارتياح تجاه الدليل نفسه. قد لا يتسنّى لكم الوقت للقيام بجميع الأنشطة المقترَحة في هذا العرض.] </a:t>
            </a:r>
            <a:endParaRPr lang="en-US" i="0" dirty="0"/>
          </a:p>
          <a:p>
            <a:pPr marL="0" lvl="0" indent="0" algn="r" rtl="1">
              <a:spcBef>
                <a:spcPts val="0"/>
              </a:spcBef>
              <a:spcAft>
                <a:spcPts val="0"/>
              </a:spcAft>
              <a:buFont typeface="Arial" panose="020B0604020202020204" pitchFamily="34" charset="0"/>
              <a:buNone/>
            </a:pPr>
            <a:r>
              <a:rPr lang="ar" b="1" dirty="0">
                <a:latin typeface="Arial"/>
                <a:ea typeface="Arial"/>
                <a:cs typeface="Arial"/>
                <a:sym typeface="Arial"/>
              </a:rPr>
              <a:t>إطلاق المناقشة: </a:t>
            </a:r>
            <a:r>
              <a:rPr lang="ar" dirty="0">
                <a:latin typeface="Arial"/>
                <a:ea typeface="Arial"/>
                <a:cs typeface="Arial"/>
                <a:sym typeface="Arial"/>
              </a:rPr>
              <a:t>←</a:t>
            </a:r>
            <a:r>
              <a:rPr lang="ar-LB" dirty="0">
                <a:latin typeface="Arial"/>
                <a:ea typeface="Arial"/>
                <a:cs typeface="Arial"/>
                <a:sym typeface="Arial"/>
              </a:rPr>
              <a:t> </a:t>
            </a:r>
            <a:r>
              <a:rPr lang="ar" dirty="0"/>
              <a:t>ناقشوا الروابط بين </a:t>
            </a:r>
            <a:r>
              <a:rPr lang="ar-LB" dirty="0"/>
              <a:t>سياقات</a:t>
            </a:r>
            <a:r>
              <a:rPr lang="ar" dirty="0"/>
              <a:t> التعليم والوقاية/الصون/المراهقون/اللاجئون وتفشّي الأمراض المعدية، من خلال النظر إلى </a:t>
            </a:r>
            <a:r>
              <a:rPr lang="ar" b="1" dirty="0"/>
              <a:t>الرموز</a:t>
            </a:r>
            <a:r>
              <a:rPr lang="ar" dirty="0"/>
              <a:t> في المعيار 23 من الدليل.</a:t>
            </a:r>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3605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i="0" dirty="0"/>
          </a:p>
          <a:p>
            <a:pPr marL="0" lvl="0" indent="0" algn="r" rtl="1">
              <a:spcBef>
                <a:spcPts val="0"/>
              </a:spcBef>
              <a:spcAft>
                <a:spcPts val="0"/>
              </a:spcAft>
              <a:buNone/>
            </a:pPr>
            <a:r>
              <a:rPr lang="ar" i="0" dirty="0"/>
              <a:t>إقرأوا بصوت عالٍ</a:t>
            </a:r>
            <a:endParaRPr i="0" dirty="0"/>
          </a:p>
          <a:p>
            <a:pPr marL="0" lvl="0" indent="0" algn="r" rtl="1">
              <a:spcBef>
                <a:spcPts val="0"/>
              </a:spcBef>
              <a:spcAft>
                <a:spcPts val="0"/>
              </a:spcAft>
              <a:buNone/>
            </a:pPr>
            <a:endParaRPr i="0" dirty="0"/>
          </a:p>
          <a:p>
            <a:pPr marL="0" marR="0" lvl="0" indent="0" algn="r" rtl="1">
              <a:lnSpc>
                <a:spcPct val="100000"/>
              </a:lnSpc>
              <a:spcBef>
                <a:spcPts val="0"/>
              </a:spcBef>
              <a:spcAft>
                <a:spcPts val="0"/>
              </a:spcAft>
              <a:buClr>
                <a:schemeClr val="dk1"/>
              </a:buClr>
              <a:buSzPts val="1200"/>
              <a:buFont typeface="Calibri"/>
              <a:buNone/>
            </a:pPr>
            <a:r>
              <a:rPr lang="ar" i="0" dirty="0"/>
              <a:t>[في ما يلي النقاط الأساسية في كلّ معيار.  يمكنكم اختيار معيار أساسي واحد أو معيارَين أساسيَين اثنَين من كلّ ركيزة، وذلك بحسب </a:t>
            </a:r>
            <a:r>
              <a:rPr lang="ar-LB" i="0" dirty="0"/>
              <a:t>المشاركين معكم</a:t>
            </a:r>
            <a:r>
              <a:rPr lang="ar" i="0" dirty="0"/>
              <a:t>، أو مجالات اهتمامه</a:t>
            </a:r>
            <a:r>
              <a:rPr lang="ar-LB" i="0" dirty="0"/>
              <a:t>م</a:t>
            </a:r>
            <a:r>
              <a:rPr lang="ar" i="0" dirty="0"/>
              <a:t> المحدّدة، أو أولويات برامجكم، أو سياقكم، أو الوقت المتاح لكم في التيسير.]</a:t>
            </a:r>
            <a:endParaRPr i="0" dirty="0"/>
          </a:p>
          <a:p>
            <a:pPr marL="0" lvl="0" indent="0" algn="r" rtl="1">
              <a:spcBef>
                <a:spcPts val="0"/>
              </a:spcBef>
              <a:spcAft>
                <a:spcPts val="0"/>
              </a:spcAft>
              <a:buNone/>
            </a:pPr>
            <a:endParaRP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latin typeface="Arial"/>
                <a:ea typeface="Arial"/>
                <a:cs typeface="Arial"/>
                <a:sym typeface="Arial"/>
              </a:rPr>
              <a:t>المعيار 24: الصحّة و</a:t>
            </a:r>
            <a:r>
              <a:rPr lang="ar" b="1" dirty="0"/>
              <a:t>حماية الطفل</a:t>
            </a:r>
          </a:p>
          <a:p>
            <a:pPr marL="171450" lvl="0" indent="-171450" algn="r" rtl="1">
              <a:spcBef>
                <a:spcPts val="0"/>
              </a:spcBef>
              <a:spcAft>
                <a:spcPts val="0"/>
              </a:spcAft>
              <a:buFont typeface="Arial" panose="020B0604020202020204" pitchFamily="34" charset="0"/>
              <a:buChar char="•"/>
            </a:pPr>
            <a:r>
              <a:rPr lang="ar" dirty="0"/>
              <a:t>إنّ دعم صحّة الأطفال يزيد من عوامل حمايتهم، فيما دعم حماية الطفل من شأنه أن، ويجب أن، يؤدّي إلى تحسين صحّة الأطفال الجسدية ورفاههم. والنهج المتكامل للصحّة وحماية الطفل هو النهج الذي يكون: آمنًا؛ وحاميًا؛ وشاملاً؛ ومنهجيًا؛ وتكميليًا؛ وصالحًا لجميع القطاعات؛ وتشاركيًا</a:t>
            </a:r>
          </a:p>
          <a:p>
            <a:pPr marL="171450" lvl="0" indent="-171450" algn="r" rtl="1">
              <a:spcBef>
                <a:spcPts val="0"/>
              </a:spcBef>
              <a:spcAft>
                <a:spcPts val="0"/>
              </a:spcAft>
              <a:buFont typeface="Arial" panose="020B0604020202020204" pitchFamily="34" charset="0"/>
              <a:buChar char="•"/>
            </a:pPr>
            <a:r>
              <a:rPr lang="ar" sz="1800" b="0" i="0" u="none" strike="noStrike" dirty="0">
                <a:solidFill>
                  <a:srgbClr val="FFFFFF"/>
                </a:solidFill>
                <a:latin typeface="HelveticaNeue-Roman-Identity-H"/>
              </a:rPr>
              <a:t>يجب تدريب العاملين في مجال الرعاية الصحّية على تحديد الأطفال المتضرّرين من </a:t>
            </a:r>
            <a:r>
              <a:rPr lang="ar-LB" sz="1800" b="0" i="0" u="none" strike="noStrike" dirty="0">
                <a:solidFill>
                  <a:srgbClr val="FFFFFF"/>
                </a:solidFill>
                <a:latin typeface="HelveticaNeue-Roman-Identity-H"/>
              </a:rPr>
              <a:t>أشكال </a:t>
            </a:r>
            <a:r>
              <a:rPr lang="ar" sz="1800" b="0" i="0" u="none" strike="noStrike" dirty="0">
                <a:solidFill>
                  <a:srgbClr val="FFFFFF"/>
                </a:solidFill>
                <a:latin typeface="HelveticaNeue-Roman-Identity-H"/>
              </a:rPr>
              <a:t>الإساءة، أو الإهمال، أو الاستغلال، أو العنف (بما في ذلك علاماتها الجسدية، والنفسية، والعاطفية)</a:t>
            </a:r>
          </a:p>
          <a:p>
            <a:pPr marL="171450" lvl="0" indent="-171450" algn="r" rtl="1">
              <a:spcBef>
                <a:spcPts val="0"/>
              </a:spcBef>
              <a:spcAft>
                <a:spcPts val="0"/>
              </a:spcAft>
              <a:buFont typeface="Arial" panose="020B0604020202020204" pitchFamily="34" charset="0"/>
              <a:buChar char="•"/>
            </a:pPr>
            <a:r>
              <a:rPr lang="ar" sz="1800" b="0" i="0" u="none" strike="noStrike" dirty="0">
                <a:latin typeface="HelveticaNeue-Light-Identity-H"/>
              </a:rPr>
              <a:t>من المهم تنفيذ إجراءات وخدمات وعمليات تواصل يسهل الوصول إليها، وتراعي الصدمات، وتكون صديقة للطفل، عند قبول الأطفال ومعالجتهم وإخراجهم من المراكز الطبية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b="0" dirty="0"/>
              <a:t>الرموز: </a:t>
            </a:r>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 dirty="0"/>
              <a:t>يجب أن يشمل النهج المتكامل للصحّة وحماية الطفل نظام تنسيق للسماح ببروتوكولات تضمن الإحالة الآمنة والسرية، وتبادل المعلومات بين القطاعَين </a:t>
            </a:r>
            <a:r>
              <a:rPr lang="ar" i="0" dirty="0"/>
              <a:t>[</a:t>
            </a:r>
            <a:r>
              <a:rPr lang="ar" dirty="0">
                <a:latin typeface="Arial"/>
                <a:ea typeface="Arial"/>
                <a:cs typeface="Arial"/>
                <a:sym typeface="Arial"/>
              </a:rPr>
              <a:t>←</a:t>
            </a:r>
            <a:r>
              <a:rPr lang="ar-LB" dirty="0">
                <a:latin typeface="Arial"/>
                <a:ea typeface="Arial"/>
                <a:cs typeface="Arial"/>
                <a:sym typeface="Arial"/>
              </a:rPr>
              <a:t> </a:t>
            </a:r>
            <a:r>
              <a:rPr lang="ar" i="0" dirty="0">
                <a:latin typeface="Arial"/>
                <a:ea typeface="Arial"/>
                <a:cs typeface="Arial"/>
                <a:sym typeface="Arial"/>
              </a:rPr>
              <a:t>رمز </a:t>
            </a:r>
            <a:r>
              <a:rPr lang="ar" b="1" i="0" dirty="0">
                <a:latin typeface="Arial"/>
                <a:ea typeface="Arial"/>
                <a:cs typeface="Arial"/>
                <a:sym typeface="Arial"/>
              </a:rPr>
              <a:t>إدارة الحالات</a:t>
            </a:r>
            <a:r>
              <a:rPr lang="ar" i="0" dirty="0">
                <a:latin typeface="Arial"/>
                <a:ea typeface="Arial"/>
                <a:cs typeface="Arial"/>
                <a:sym typeface="Arial"/>
              </a:rPr>
              <a:t>].</a:t>
            </a:r>
            <a:r>
              <a:rPr lang="ar" i="0" dirty="0"/>
              <a:t>  </a:t>
            </a:r>
            <a:endParaRPr lang="fr-FR" i="0" dirty="0"/>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 b="0" dirty="0"/>
              <a:t>الكثير من الروابط مع </a:t>
            </a:r>
            <a:r>
              <a:rPr lang="ar" b="1" dirty="0"/>
              <a:t>الوقاية</a:t>
            </a:r>
            <a:r>
              <a:rPr lang="ar" b="0" dirty="0"/>
              <a:t>، بما في ذلك الشواغل، والمبادئ، والنُهُج، كي يتسنّى للجهات الفاعلة أن تقوم بشكل صحيح بعمليات الوقاية من حالات حماية الطفل، و/أو تحديدها، و/أو التخفيف من حدّتها، و</a:t>
            </a:r>
            <a:r>
              <a:rPr lang="ar-LB" b="0" dirty="0"/>
              <a:t>أن </a:t>
            </a:r>
            <a:r>
              <a:rPr lang="ar" b="0" dirty="0"/>
              <a:t>تتجنّب انفصال العائلات خلال عمليات الإحالة والقبول.  </a:t>
            </a:r>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 dirty="0"/>
              <a:t>وهذا المعيار مهم بشكل خاص في حالة </a:t>
            </a:r>
            <a:r>
              <a:rPr lang="ar" b="1" dirty="0"/>
              <a:t>تفشّي الأمراض المُعدية</a:t>
            </a:r>
            <a:r>
              <a:rPr lang="ar" b="0" dirty="0"/>
              <a:t>!</a:t>
            </a:r>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 dirty="0"/>
              <a:t>شجّعوا الجهات الفاعلة في مجال حماية الطفل على أن يقرأوا بتمعّن الإرشادات المتعلّقة بالصحّة الموجودة في معايير اسفير: HSPapp or https://handbook.spherestandards.org/en/sphere/#ch009</a:t>
            </a:r>
            <a:endParaRPr lang="en-US" b="0" dirty="0"/>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endParaRPr lang="en-US" b="1" dirty="0">
              <a:latin typeface="Arial"/>
              <a:ea typeface="Arial"/>
              <a:cs typeface="Arial"/>
              <a:sym typeface="Arial"/>
            </a:endParaRPr>
          </a:p>
          <a:p>
            <a:pPr marL="0" lvl="0" indent="0" algn="r" rtl="1">
              <a:spcBef>
                <a:spcPts val="0"/>
              </a:spcBef>
              <a:spcAft>
                <a:spcPts val="0"/>
              </a:spcAft>
              <a:buNone/>
            </a:pPr>
            <a:endParaRPr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latin typeface="Arial"/>
                <a:ea typeface="Arial"/>
                <a:cs typeface="Arial"/>
                <a:sym typeface="Arial"/>
              </a:rPr>
              <a:t>المعيار 25: التغذية و</a:t>
            </a:r>
            <a:r>
              <a:rPr lang="ar" b="1" dirty="0"/>
              <a:t>حماية الطفل</a:t>
            </a:r>
          </a:p>
          <a:p>
            <a:pPr marL="171450" lvl="0" indent="-171450" algn="r" rtl="1">
              <a:spcBef>
                <a:spcPts val="0"/>
              </a:spcBef>
              <a:spcAft>
                <a:spcPts val="0"/>
              </a:spcAft>
              <a:buFont typeface="Arial" panose="020B0604020202020204" pitchFamily="34" charset="0"/>
              <a:buChar char="•"/>
            </a:pPr>
            <a:r>
              <a:rPr lang="ar" dirty="0"/>
              <a:t>غالبًا ما يزداد أيّ خلل في التغذية سوءًا في أوقات الأزمة، عندما يكافح مقدّمو الرعاية لتأمين لقمة العيش، والدخل، والرعاية الصحّية لعائلاتهم. وقد يزداد احتمال </a:t>
            </a:r>
            <a:r>
              <a:rPr lang="ar" b="1" dirty="0"/>
              <a:t>الانفصال العائلي</a:t>
            </a:r>
            <a:r>
              <a:rPr lang="ar" dirty="0"/>
              <a:t>. فالأطفال أو مقدّمو الرعاية قد يغادرون للعثور على عمل مدفوع الأجر، بما في ذلك العمل الخطير. وقد يتسرّب الأطفال من المدرسة ويفقدون دعم الأقران. وقد تضع العائلات أطفالها في مؤسّسات الرعاية السكنية، حتّى يتمكن هؤلاء الأطفال من الوصول إلى الغذاء.</a:t>
            </a:r>
          </a:p>
          <a:p>
            <a:pPr marL="171450" lvl="0" indent="-171450" algn="r" rtl="1">
              <a:spcBef>
                <a:spcPts val="0"/>
              </a:spcBef>
              <a:spcAft>
                <a:spcPts val="0"/>
              </a:spcAft>
              <a:buFont typeface="Arial" panose="020B0604020202020204" pitchFamily="34" charset="0"/>
              <a:buChar char="•"/>
            </a:pPr>
            <a:r>
              <a:rPr lang="ar" dirty="0">
                <a:effectLst/>
                <a:latin typeface="Arial" panose="020B0604020202020204" pitchFamily="34" charset="0"/>
              </a:rPr>
              <a:t>يستهدف قطاعا التغذية وحماية الطفل مجموعات متشابهة تكون قابلة للتعرّض للأذى بشكل خاص: الأسر التي يرأسها طفل؛ الأطفال المفتقرون إلى الرعاية الوالدية أو المنفصلون عن عائلاتهم؛ الأمّهات الحوامل والمرضعات دون 18 سنة؛ الأطفال من ذوي الإعاقة؛ الأطفال الذين يُظهِرون علامات عن الإساءة الجسدية أو الجنسية؛ الأطفال الذين يُظهِرون علامات عن الضيق النفسي؛ الأطفال الموجودون تحت رعاية أهل/أوصياء </a:t>
            </a:r>
            <a:r>
              <a:rPr lang="ar" i="0" dirty="0">
                <a:effectLst/>
                <a:latin typeface="Arial" panose="020B0604020202020204" pitchFamily="34" charset="0"/>
              </a:rPr>
              <a:t>يعانون من الضيق النفسي؛ الأطفال الموجودون تحت رعاية أهل/أوصياء غير قادرين على رعايتهم؛ إلخ. </a:t>
            </a:r>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 i="0" dirty="0"/>
              <a:t>[</a:t>
            </a:r>
            <a:r>
              <a:rPr lang="ar" dirty="0">
                <a:latin typeface="Arial"/>
                <a:ea typeface="Arial"/>
                <a:cs typeface="Arial"/>
                <a:sym typeface="Arial"/>
              </a:rPr>
              <a:t>←</a:t>
            </a:r>
            <a:r>
              <a:rPr lang="ar-LB" dirty="0">
                <a:latin typeface="Arial"/>
                <a:ea typeface="Arial"/>
                <a:cs typeface="Arial"/>
                <a:sym typeface="Arial"/>
              </a:rPr>
              <a:t> </a:t>
            </a:r>
            <a:r>
              <a:rPr lang="ar" i="0" dirty="0">
                <a:latin typeface="Arial"/>
                <a:ea typeface="Arial"/>
                <a:cs typeface="Arial"/>
                <a:sym typeface="Arial"/>
              </a:rPr>
              <a:t>رمز </a:t>
            </a:r>
            <a:r>
              <a:rPr lang="ar" b="1" i="0" dirty="0">
                <a:latin typeface="Arial"/>
                <a:ea typeface="Arial"/>
                <a:cs typeface="Arial"/>
                <a:sym typeface="Arial"/>
              </a:rPr>
              <a:t>المراهقون/الأطفال الرضّع</a:t>
            </a:r>
            <a:r>
              <a:rPr lang="ar" i="0" dirty="0">
                <a:latin typeface="Arial"/>
                <a:ea typeface="Arial"/>
                <a:cs typeface="Arial"/>
                <a:sym typeface="Arial"/>
              </a:rPr>
              <a:t>]</a:t>
            </a:r>
            <a:r>
              <a:rPr lang="ar" i="0" dirty="0"/>
              <a:t> يُظهِر الروابط في وضع البرامج: دعم تغذية الأطفال الرضّع والأطفال الصغار؛ دروس في الرضاعة ومجموعات دعم أقران للحوامل و</a:t>
            </a:r>
            <a:r>
              <a:rPr lang="ar" i="0" u="sng" dirty="0"/>
              <a:t>المراهقات</a:t>
            </a:r>
            <a:r>
              <a:rPr lang="ar" i="0" dirty="0"/>
              <a:t> </a:t>
            </a:r>
            <a:endParaRPr lang="en-US" i="0" dirty="0"/>
          </a:p>
          <a:p>
            <a:pPr marL="171450" lvl="0" indent="-171450" algn="r" rtl="1">
              <a:spcBef>
                <a:spcPts val="0"/>
              </a:spcBef>
              <a:spcAft>
                <a:spcPts val="0"/>
              </a:spcAft>
              <a:buFont typeface="Arial" panose="020B0604020202020204" pitchFamily="34" charset="0"/>
              <a:buChar char="•"/>
            </a:pPr>
            <a:r>
              <a:rPr lang="ar" dirty="0"/>
              <a:t>ثمّة فرص كثيرة لدمج النُهُج، بما في ذلك:</a:t>
            </a:r>
          </a:p>
          <a:p>
            <a:pPr algn="r" rtl="1">
              <a:buFont typeface="Arial" panose="020B0604020202020204" pitchFamily="34" charset="0"/>
              <a:buChar char="•"/>
            </a:pPr>
            <a:r>
              <a:rPr lang="ar" dirty="0">
                <a:solidFill>
                  <a:srgbClr val="5F7085"/>
                </a:solidFill>
                <a:effectLst/>
              </a:rPr>
              <a:t>إدارة الحالات المشتركة؛ </a:t>
            </a:r>
          </a:p>
          <a:p>
            <a:pPr algn="r" rtl="1">
              <a:buFont typeface="Arial" panose="020B0604020202020204" pitchFamily="34" charset="0"/>
              <a:buChar char="•"/>
            </a:pPr>
            <a:r>
              <a:rPr lang="ar" sz="1800" b="0" i="0" u="none" strike="noStrike" dirty="0">
                <a:solidFill>
                  <a:srgbClr val="FFFFFF"/>
                </a:solidFill>
                <a:latin typeface="HelveticaNeue-Roman-Identity-H"/>
              </a:rPr>
              <a:t>إحالة الأطفال المحتاجين إلى خدمات، إلى المرافق الصحّية ومراكز التغذية </a:t>
            </a:r>
            <a:endParaRPr lang="en-US" dirty="0">
              <a:solidFill>
                <a:srgbClr val="5F7085"/>
              </a:solidFill>
              <a:effectLst/>
            </a:endParaRPr>
          </a:p>
          <a:p>
            <a:pPr algn="r" rtl="1">
              <a:buFont typeface="Arial" panose="020B0604020202020204" pitchFamily="34" charset="0"/>
              <a:buChar char="•"/>
            </a:pPr>
            <a:r>
              <a:rPr lang="ar" dirty="0">
                <a:solidFill>
                  <a:srgbClr val="5F7085"/>
                </a:solidFill>
                <a:effectLst/>
              </a:rPr>
              <a:t>الدعم الشامل للخدمات التي يمكن الوصول إليها؛ </a:t>
            </a:r>
          </a:p>
          <a:p>
            <a:pPr algn="r" rtl="1">
              <a:buFont typeface="Arial" panose="020B0604020202020204" pitchFamily="34" charset="0"/>
              <a:buChar char="•"/>
            </a:pPr>
            <a:r>
              <a:rPr lang="ar" dirty="0">
                <a:solidFill>
                  <a:srgbClr val="5F7085"/>
                </a:solidFill>
                <a:effectLst/>
              </a:rPr>
              <a:t>تشجيع الرعاية والحضانة الملائمتَين </a:t>
            </a:r>
          </a:p>
          <a:p>
            <a:pPr algn="r" rtl="1">
              <a:buFont typeface="Arial" panose="020B0604020202020204" pitchFamily="34" charset="0"/>
              <a:buChar char="•"/>
            </a:pPr>
            <a:r>
              <a:rPr lang="ar" sz="1800" b="0" i="0" u="none" strike="noStrike" dirty="0">
                <a:solidFill>
                  <a:srgbClr val="FFFFFF"/>
                </a:solidFill>
                <a:latin typeface="HelveticaNeue-Roman-Identity-H"/>
              </a:rPr>
              <a:t>مرجعيات التنسيق في مجال حماية الطفل في مراكز التغذية التكميلية أو العلاجية</a:t>
            </a:r>
            <a:endParaRPr lang="en-US" dirty="0">
              <a:solidFill>
                <a:srgbClr val="5F7085"/>
              </a:solidFill>
              <a:effectLst/>
            </a:endParaRPr>
          </a:p>
          <a:p>
            <a:pPr algn="r" rtl="1">
              <a:buFont typeface="Arial" panose="020B0604020202020204" pitchFamily="34" charset="0"/>
              <a:buChar char="•"/>
            </a:pPr>
            <a:r>
              <a:rPr lang="ar" dirty="0">
                <a:solidFill>
                  <a:srgbClr val="5F7085"/>
                </a:solidFill>
                <a:effectLst/>
              </a:rPr>
              <a:t>برامج مشتركة مع التغذية العلاجية أو التكميلية أو الشاملة، والتربية الوالدية الإيجابية؛ </a:t>
            </a:r>
          </a:p>
          <a:p>
            <a:pPr algn="r" rtl="1">
              <a:buFont typeface="Arial" panose="020B0604020202020204" pitchFamily="34" charset="0"/>
              <a:buChar char="•"/>
            </a:pPr>
            <a:r>
              <a:rPr lang="ar" dirty="0">
                <a:solidFill>
                  <a:srgbClr val="5F7085"/>
                </a:solidFill>
                <a:effectLst/>
              </a:rPr>
              <a:t>مساحات متعدّدة الاستخدامات تلبّي احتياجات كلا القطاعَين. </a:t>
            </a:r>
          </a:p>
          <a:p>
            <a:pPr marL="0" lvl="0" indent="0" algn="r" rtl="1">
              <a:spcBef>
                <a:spcPts val="0"/>
              </a:spcBef>
              <a:spcAft>
                <a:spcPts val="0"/>
              </a:spcAft>
              <a:buFont typeface="Arial" panose="020B0604020202020204" pitchFamily="34" charset="0"/>
              <a:buNone/>
            </a:pPr>
            <a:endParaRPr lang="en-US" b="1" dirty="0">
              <a:latin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شجّعوا الجهات الفاعلة في مجال حماية الطفل على أن يقرأوا بتمعّن الإرشادات المتعلّقة بالأمن الغذائي</a:t>
            </a:r>
            <a:r>
              <a:rPr lang="ar-LB" dirty="0"/>
              <a:t>/التغذية</a:t>
            </a:r>
            <a:r>
              <a:rPr lang="ar" dirty="0"/>
              <a:t> الموجودة في معايير اسفير: HSPapp or https://handbook.spherestandards.org/en/sphere/#ch007</a:t>
            </a:r>
            <a:endParaRPr lang="en-US" b="0" dirty="0"/>
          </a:p>
          <a:p>
            <a:pPr marL="171450" lvl="0" indent="-171450" algn="r" rtl="1">
              <a:spcBef>
                <a:spcPts val="0"/>
              </a:spcBef>
              <a:spcAft>
                <a:spcPts val="0"/>
              </a:spcAft>
              <a:buFont typeface="Arial" panose="020B0604020202020204" pitchFamily="34" charset="0"/>
              <a:buChar char="•"/>
            </a:pPr>
            <a:endParaRPr dirty="0">
              <a:latin typeface="Arial"/>
              <a:ea typeface="Arial"/>
              <a:cs typeface="Arial"/>
              <a:sym typeface="Arial"/>
            </a:endParaRPr>
          </a:p>
          <a:p>
            <a:pPr marL="0" lvl="0" indent="0" algn="r" rtl="1">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36225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lt1"/>
              </a:buClr>
              <a:buSzPts val="3600"/>
              <a:buFont typeface="Helvetica Neue"/>
              <a:buNone/>
              <a:defRPr sz="36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400"/>
              <a:buNone/>
              <a:defRPr sz="2400">
                <a:solidFill>
                  <a:schemeClr val="dk1"/>
                </a:solidFill>
              </a:defRPr>
            </a:lvl1pPr>
            <a:lvl2pPr marL="914400" lvl="1" indent="-228600" algn="r" rtl="1">
              <a:lnSpc>
                <a:spcPct val="90000"/>
              </a:lnSpc>
              <a:spcBef>
                <a:spcPts val="500"/>
              </a:spcBef>
              <a:spcAft>
                <a:spcPts val="0"/>
              </a:spcAft>
              <a:buClr>
                <a:schemeClr val="accent3"/>
              </a:buClr>
              <a:buSzPts val="2400"/>
              <a:buNone/>
              <a:defRPr>
                <a:solidFill>
                  <a:schemeClr val="dk1"/>
                </a:solidFill>
              </a:defRPr>
            </a:lvl2pPr>
            <a:lvl3pPr marL="1371600" lvl="2" indent="-228600" algn="r" rtl="1">
              <a:lnSpc>
                <a:spcPct val="90000"/>
              </a:lnSpc>
              <a:spcBef>
                <a:spcPts val="500"/>
              </a:spcBef>
              <a:spcAft>
                <a:spcPts val="0"/>
              </a:spcAft>
              <a:buClr>
                <a:schemeClr val="accent3"/>
              </a:buClr>
              <a:buSzPts val="2000"/>
              <a:buNone/>
              <a:defRPr>
                <a:solidFill>
                  <a:schemeClr val="dk1"/>
                </a:solidFill>
              </a:defRPr>
            </a:lvl3pPr>
            <a:lvl4pPr marL="1828800" lvl="3" indent="-228600" algn="r" rtl="1">
              <a:lnSpc>
                <a:spcPct val="90000"/>
              </a:lnSpc>
              <a:spcBef>
                <a:spcPts val="500"/>
              </a:spcBef>
              <a:spcAft>
                <a:spcPts val="0"/>
              </a:spcAft>
              <a:buClr>
                <a:schemeClr val="accent3"/>
              </a:buClr>
              <a:buSzPts val="1800"/>
              <a:buNone/>
              <a:defRPr>
                <a:solidFill>
                  <a:schemeClr val="dk1"/>
                </a:solidFill>
              </a:defRPr>
            </a:lvl4pPr>
            <a:lvl5pPr marL="2286000" lvl="4" indent="-228600" algn="r" rtl="1">
              <a:lnSpc>
                <a:spcPct val="90000"/>
              </a:lnSpc>
              <a:spcBef>
                <a:spcPts val="500"/>
              </a:spcBef>
              <a:spcAft>
                <a:spcPts val="0"/>
              </a:spcAft>
              <a:buClr>
                <a:schemeClr val="accent3"/>
              </a:buClr>
              <a:buSzPts val="1800"/>
              <a:buNone/>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200"/>
              <a:buFont typeface="Helvetica Neue"/>
              <a:buNone/>
              <a:defRPr sz="32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rtlCol="1"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extLst>
      <p:ext uri="{BB962C8B-B14F-4D97-AF65-F5344CB8AC3E}">
        <p14:creationId xmlns:p14="http://schemas.microsoft.com/office/powerpoint/2010/main" val="17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rtlCol="1"/>
          <a:lstStyle>
            <a:lvl1pPr algn="r" rtl="1">
              <a:defRPr b="1">
                <a:solidFill>
                  <a:srgbClr val="415E7C"/>
                </a:solidFill>
              </a:defRPr>
            </a:lvl1pPr>
          </a:lstStyle>
          <a:p>
            <a:pPr rtl="1"/>
            <a:r>
              <a:rPr lang="ar"/>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1"/>
            <a:lstStyle/>
            <a:p>
              <a:pPr rtl="1"/>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1"/>
            <a:lstStyle/>
            <a:p>
              <a:pPr rtl="1"/>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1"/>
            <a:lstStyle/>
            <a:p>
              <a:pPr rtl="1"/>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1"/>
            <a:lstStyle/>
            <a:p>
              <a:pPr rtl="1"/>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1"/>
            <a:lstStyle/>
            <a:p>
              <a:pPr rtl="1"/>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1"/>
            <a:lstStyle/>
            <a:p>
              <a:pPr rtl="1"/>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1"/>
            <a:lstStyle/>
            <a:p>
              <a:pPr rtl="1"/>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1"/>
            <a:lstStyle/>
            <a:p>
              <a:pPr rtl="1"/>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1"/>
            <a:lstStyle/>
            <a:p>
              <a:pPr rtl="1"/>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1"/>
            <a:lstStyle/>
            <a:p>
              <a:pPr rtl="1"/>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1"/>
            <a:lstStyle/>
            <a:p>
              <a:pPr rtl="1"/>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1"/>
            <a:lstStyle/>
            <a:p>
              <a:pPr rtl="1"/>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1"/>
            <a:lstStyle/>
            <a:p>
              <a:pPr rtl="1"/>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1"/>
            <a:lstStyle/>
            <a:p>
              <a:pPr rtl="1"/>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1"/>
            <a:lstStyle/>
            <a:p>
              <a:pPr rtl="1"/>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1"/>
            <a:lstStyle/>
            <a:p>
              <a:pPr rtl="1"/>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1"/>
            <a:lstStyle/>
            <a:p>
              <a:pPr rtl="1"/>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1"/>
            <a:lstStyle/>
            <a:p>
              <a:pPr rtl="1"/>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1"/>
            <a:lstStyle/>
            <a:p>
              <a:pPr rtl="1"/>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1"/>
            <a:lstStyle/>
            <a:p>
              <a:pPr rtl="1"/>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1"/>
            <a:lstStyle/>
            <a:p>
              <a:pPr rtl="1"/>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1"/>
            <a:lstStyle/>
            <a:p>
              <a:pPr rtl="1"/>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1"/>
            <a:lstStyle/>
            <a:p>
              <a:pPr rtl="1"/>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1"/>
            <a:lstStyle/>
            <a:p>
              <a:pPr rtl="1"/>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1"/>
            <a:lstStyle/>
            <a:p>
              <a:pPr rtl="1"/>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1"/>
            <a:lstStyle/>
            <a:p>
              <a:pPr rtl="1"/>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1"/>
            <a:lstStyle/>
            <a:p>
              <a:pPr rtl="1"/>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1"/>
            <a:lstStyle/>
            <a:p>
              <a:pPr rtl="1"/>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1"/>
            <a:lstStyle/>
            <a:p>
              <a:pPr rtl="1"/>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1"/>
            <a:lstStyle/>
            <a:p>
              <a:pPr rtl="1"/>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1"/>
            <a:lstStyle/>
            <a:p>
              <a:pPr rtl="1"/>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1"/>
            <a:lstStyle/>
            <a:p>
              <a:pPr rtl="1"/>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rtlCol="1" anchor="b">
            <a:normAutofit/>
          </a:bodyPr>
          <a:lstStyle>
            <a:lvl1pPr algn="r" rtl="1">
              <a:defRPr sz="5000" b="1">
                <a:solidFill>
                  <a:srgbClr val="415E7C"/>
                </a:solidFill>
              </a:defRPr>
            </a:lvl1pPr>
          </a:lstStyle>
          <a:p>
            <a:pPr rtl="1"/>
            <a:r>
              <a:rPr lang="ar"/>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rtlCol="1"/>
          <a:lstStyle>
            <a:lvl1pPr marL="0" indent="0" algn="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1"/>
            <a:lstStyle/>
            <a:p>
              <a:pPr rtl="1"/>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1"/>
            <a:lstStyle/>
            <a:p>
              <a:pPr rtl="1"/>
              <a:endParaRPr/>
            </a:p>
          </p:txBody>
        </p:sp>
      </p:grpSp>
      <p:pic>
        <p:nvPicPr>
          <p:cNvPr id="4" name="Imagen 3">
            <a:extLst>
              <a:ext uri="{FF2B5EF4-FFF2-40B4-BE49-F238E27FC236}">
                <a16:creationId xmlns:a16="http://schemas.microsoft.com/office/drawing/2014/main" id="{4A4DB48B-525E-C6AF-AD21-3BBA16D833BA}"/>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3774085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3544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1"/>
              </a:buClr>
              <a:buSzPts val="3600"/>
              <a:buFont typeface="Helvetica Neue"/>
              <a:buNone/>
              <a:defRPr sz="3600" b="1">
                <a:solidFill>
                  <a:schemeClr val="accen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800"/>
              <a:buNone/>
              <a:defRPr b="1">
                <a:solidFill>
                  <a:schemeClr val="accent3"/>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4"/>
              </a:buClr>
              <a:buSzPts val="3600"/>
              <a:buFont typeface="Helvetica Neue"/>
              <a:buNone/>
              <a:defRPr sz="3600" b="1">
                <a:solidFill>
                  <a:schemeClr val="accent4"/>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2"/>
              </a:buClr>
              <a:buSzPts val="2400"/>
              <a:buChar char="•"/>
              <a:defRPr/>
            </a:lvl2pPr>
            <a:lvl3pPr marL="1371600" lvl="2" indent="-355600" algn="r" rtl="1">
              <a:lnSpc>
                <a:spcPct val="90000"/>
              </a:lnSpc>
              <a:spcBef>
                <a:spcPts val="500"/>
              </a:spcBef>
              <a:spcAft>
                <a:spcPts val="0"/>
              </a:spcAft>
              <a:buClr>
                <a:schemeClr val="accent2"/>
              </a:buClr>
              <a:buSzPts val="2000"/>
              <a:buChar char="•"/>
              <a:defRPr/>
            </a:lvl3pPr>
            <a:lvl4pPr marL="1828800" lvl="3" indent="-342900" algn="r" rtl="1">
              <a:lnSpc>
                <a:spcPct val="90000"/>
              </a:lnSpc>
              <a:spcBef>
                <a:spcPts val="500"/>
              </a:spcBef>
              <a:spcAft>
                <a:spcPts val="0"/>
              </a:spcAft>
              <a:buClr>
                <a:schemeClr val="accent2"/>
              </a:buClr>
              <a:buSzPts val="1800"/>
              <a:buChar char="•"/>
              <a:defRPr/>
            </a:lvl4pPr>
            <a:lvl5pPr marL="2286000" lvl="4" indent="-342900" algn="r" rtl="1">
              <a:lnSpc>
                <a:spcPct val="90000"/>
              </a:lnSpc>
              <a:spcBef>
                <a:spcPts val="500"/>
              </a:spcBef>
              <a:spcAft>
                <a:spcPts val="0"/>
              </a:spcAft>
              <a:buClr>
                <a:schemeClr val="accent2"/>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2"/>
              </a:buClr>
              <a:buSzPts val="2800"/>
              <a:buChar char="•"/>
              <a:defRPr>
                <a:solidFill>
                  <a:schemeClr val="dk1"/>
                </a:solidFill>
              </a:defRPr>
            </a:lvl1pPr>
            <a:lvl2pPr marL="914400" lvl="1" indent="-381000" algn="r" rtl="1">
              <a:lnSpc>
                <a:spcPct val="90000"/>
              </a:lnSpc>
              <a:spcBef>
                <a:spcPts val="500"/>
              </a:spcBef>
              <a:spcAft>
                <a:spcPts val="0"/>
              </a:spcAft>
              <a:buClr>
                <a:schemeClr val="accent2"/>
              </a:buClr>
              <a:buSzPts val="2400"/>
              <a:buChar char="•"/>
              <a:defRPr>
                <a:solidFill>
                  <a:schemeClr val="dk1"/>
                </a:solidFill>
              </a:defRPr>
            </a:lvl2pPr>
            <a:lvl3pPr marL="1371600" lvl="2" indent="-355600" algn="r" rtl="1">
              <a:lnSpc>
                <a:spcPct val="90000"/>
              </a:lnSpc>
              <a:spcBef>
                <a:spcPts val="500"/>
              </a:spcBef>
              <a:spcAft>
                <a:spcPts val="0"/>
              </a:spcAft>
              <a:buClr>
                <a:schemeClr val="accent2"/>
              </a:buClr>
              <a:buSzPts val="2000"/>
              <a:buChar char="•"/>
              <a:defRPr>
                <a:solidFill>
                  <a:schemeClr val="dk1"/>
                </a:solidFill>
              </a:defRPr>
            </a:lvl3pPr>
            <a:lvl4pPr marL="1828800" lvl="3" indent="-342900" algn="r" rtl="1">
              <a:lnSpc>
                <a:spcPct val="90000"/>
              </a:lnSpc>
              <a:spcBef>
                <a:spcPts val="500"/>
              </a:spcBef>
              <a:spcAft>
                <a:spcPts val="0"/>
              </a:spcAft>
              <a:buClr>
                <a:schemeClr val="accent2"/>
              </a:buClr>
              <a:buSzPts val="1800"/>
              <a:buChar char="•"/>
              <a:defRPr>
                <a:solidFill>
                  <a:schemeClr val="dk1"/>
                </a:solidFill>
              </a:defRPr>
            </a:lvl4pPr>
            <a:lvl5pPr marL="2286000" lvl="4" indent="-342900" algn="r" rtl="1">
              <a:lnSpc>
                <a:spcPct val="90000"/>
              </a:lnSpc>
              <a:spcBef>
                <a:spcPts val="500"/>
              </a:spcBef>
              <a:spcAft>
                <a:spcPts val="0"/>
              </a:spcAft>
              <a:buClr>
                <a:schemeClr val="accent2"/>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1" anchor="ctr" anchorCtr="0">
            <a:normAutofit/>
          </a:bodyPr>
          <a:lstStyle>
            <a:lvl1pPr marR="0" lvl="0" algn="r" rtl="1">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pPr rtl="1"/>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1"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81" r:id="rId16"/>
    <p:sldLayoutId id="2147483683" r:id="rId17"/>
    <p:sldLayoutId id="2147483684" r:id="rId18"/>
    <p:sldLayoutId id="2147483686" r:id="rId19"/>
    <p:sldLayoutId id="2147483687" r:id="rId20"/>
    <p:sldLayoutId id="2147483688" r:id="rId21"/>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34.jp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4.jpeg"/><Relationship Id="rId4" Type="http://schemas.openxmlformats.org/officeDocument/2006/relationships/image" Target="../media/image43.gif"/></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7.jpg"/><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3.jpg"/><Relationship Id="rId5" Type="http://schemas.openxmlformats.org/officeDocument/2006/relationships/image" Target="../media/image14.jp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359002" y="200134"/>
            <a:ext cx="8080398"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3"/>
              </a:buClr>
              <a:buSzPts val="3200"/>
              <a:buFont typeface="Helvetica Neue"/>
              <a:buNone/>
            </a:pPr>
            <a:r>
              <a:rPr lang="ar" sz="4300" kern="1200" dirty="0">
                <a:latin typeface="Calibri" panose="020F0502020204030204" pitchFamily="34" charset="0"/>
                <a:ea typeface="+mj-ea"/>
                <a:cs typeface="Calibri" panose="020F0502020204030204" pitchFamily="34" charset="0"/>
                <a:sym typeface="Arial"/>
              </a:rPr>
              <a:t>الركيزة 4: وصف المعايير</a:t>
            </a:r>
            <a:endParaRPr sz="4300" dirty="0">
              <a:latin typeface="Calibri" panose="020F0502020204030204" pitchFamily="34" charset="0"/>
              <a:cs typeface="Calibri" panose="020F0502020204030204" pitchFamily="34" charset="0"/>
            </a:endParaRPr>
          </a:p>
        </p:txBody>
      </p:sp>
      <p:sp>
        <p:nvSpPr>
          <p:cNvPr id="330" name="Google Shape;330;p15"/>
          <p:cNvSpPr txBox="1">
            <a:spLocks noGrp="1"/>
          </p:cNvSpPr>
          <p:nvPr>
            <p:ph sz="half" idx="1"/>
          </p:nvPr>
        </p:nvSpPr>
        <p:spPr>
          <a:xfrm>
            <a:off x="6914454" y="1859312"/>
            <a:ext cx="4880260" cy="2367199"/>
          </a:xfrm>
          <a:prstGeom prst="rect">
            <a:avLst/>
          </a:prstGeom>
          <a:noFill/>
          <a:ln>
            <a:noFill/>
          </a:ln>
        </p:spPr>
        <p:txBody>
          <a:bodyPr spcFirstLastPara="1" wrap="square" lIns="91425" tIns="45700" rIns="91425" bIns="45700" rtlCol="1" anchor="t" anchorCtr="0">
            <a:noAutofit/>
          </a:bodyPr>
          <a:lstStyle/>
          <a:p>
            <a:pPr marL="0" lvl="0" indent="0" rtl="1">
              <a:lnSpc>
                <a:spcPct val="90000"/>
              </a:lnSpc>
              <a:spcBef>
                <a:spcPts val="0"/>
              </a:spcBef>
              <a:spcAft>
                <a:spcPts val="0"/>
              </a:spcAft>
              <a:buClr>
                <a:schemeClr val="accent3"/>
              </a:buClr>
              <a:buSzPct val="100000"/>
              <a:buNone/>
            </a:pPr>
            <a:r>
              <a:rPr lang="ar" b="1" dirty="0">
                <a:solidFill>
                  <a:schemeClr val="bg2"/>
                </a:solidFill>
                <a:latin typeface="Calibri" panose="020F0502020204030204" pitchFamily="34" charset="0"/>
                <a:cs typeface="Calibri" panose="020F0502020204030204" pitchFamily="34" charset="0"/>
              </a:rPr>
              <a:t>المعيار 26: المياه، والصرف الصحّي، والنظافة وحماية الطفل</a:t>
            </a:r>
            <a:endParaRPr lang="en-US" dirty="0">
              <a:solidFill>
                <a:schemeClr val="bg2"/>
              </a:solidFill>
              <a:latin typeface="Calibri" panose="020F0502020204030204" pitchFamily="34" charset="0"/>
              <a:cs typeface="Calibri" panose="020F0502020204030204" pitchFamily="34" charset="0"/>
            </a:endParaRPr>
          </a:p>
          <a:p>
            <a:pPr marL="0" lvl="0" indent="0" algn="l" rtl="1">
              <a:lnSpc>
                <a:spcPct val="90000"/>
              </a:lnSpc>
              <a:spcBef>
                <a:spcPts val="0"/>
              </a:spcBef>
              <a:spcAft>
                <a:spcPts val="0"/>
              </a:spcAft>
              <a:buClr>
                <a:schemeClr val="accent3"/>
              </a:buClr>
              <a:buSzPct val="100000"/>
              <a:buNone/>
            </a:pPr>
            <a:endParaRPr lang="en-US" dirty="0">
              <a:solidFill>
                <a:schemeClr val="bg2"/>
              </a:solidFill>
              <a:latin typeface="Calibri" panose="020F0502020204030204" pitchFamily="34" charset="0"/>
              <a:cs typeface="Calibri" panose="020F0502020204030204" pitchFamily="34" charset="0"/>
            </a:endParaRPr>
          </a:p>
          <a:p>
            <a:pPr marL="342900" indent="-342900" rtl="1">
              <a:spcBef>
                <a:spcPts val="0"/>
              </a:spcBef>
              <a:buClr>
                <a:schemeClr val="accent3"/>
              </a:buClr>
              <a:buSzPct val="100000"/>
            </a:pPr>
            <a:r>
              <a:rPr lang="ar" dirty="0">
                <a:solidFill>
                  <a:schemeClr val="bg2"/>
                </a:solidFill>
                <a:latin typeface="Calibri" panose="020F0502020204030204" pitchFamily="34" charset="0"/>
                <a:cs typeface="Calibri" panose="020F0502020204030204" pitchFamily="34" charset="0"/>
              </a:rPr>
              <a:t>تكييف ممارسات</a:t>
            </a:r>
            <a:r>
              <a:rPr lang="ar-LB" dirty="0">
                <a:solidFill>
                  <a:schemeClr val="bg2"/>
                </a:solidFill>
                <a:latin typeface="Calibri" panose="020F0502020204030204" pitchFamily="34" charset="0"/>
                <a:cs typeface="Calibri" panose="020F0502020204030204" pitchFamily="34" charset="0"/>
              </a:rPr>
              <a:t> </a:t>
            </a:r>
            <a:r>
              <a:rPr lang="ar" dirty="0">
                <a:solidFill>
                  <a:schemeClr val="bg2"/>
                </a:solidFill>
                <a:latin typeface="Calibri" panose="020F0502020204030204" pitchFamily="34" charset="0"/>
                <a:cs typeface="Calibri" panose="020F0502020204030204" pitchFamily="34" charset="0"/>
              </a:rPr>
              <a:t>المياه والصرف الصحّي والنظافة، وخدماته</a:t>
            </a:r>
            <a:r>
              <a:rPr lang="ar-LB" dirty="0">
                <a:solidFill>
                  <a:schemeClr val="bg2"/>
                </a:solidFill>
                <a:latin typeface="Calibri" panose="020F0502020204030204" pitchFamily="34" charset="0"/>
                <a:cs typeface="Calibri" panose="020F0502020204030204" pitchFamily="34" charset="0"/>
              </a:rPr>
              <a:t>ا</a:t>
            </a:r>
            <a:r>
              <a:rPr lang="ar" dirty="0">
                <a:solidFill>
                  <a:schemeClr val="bg2"/>
                </a:solidFill>
                <a:latin typeface="Calibri" panose="020F0502020204030204" pitchFamily="34" charset="0"/>
                <a:cs typeface="Calibri" panose="020F0502020204030204" pitchFamily="34" charset="0"/>
              </a:rPr>
              <a:t>، ومرافقه</a:t>
            </a:r>
            <a:r>
              <a:rPr lang="ar-LB" dirty="0">
                <a:solidFill>
                  <a:schemeClr val="bg2"/>
                </a:solidFill>
                <a:latin typeface="Calibri" panose="020F0502020204030204" pitchFamily="34" charset="0"/>
                <a:cs typeface="Calibri" panose="020F0502020204030204" pitchFamily="34" charset="0"/>
              </a:rPr>
              <a:t>ا</a:t>
            </a:r>
            <a:r>
              <a:rPr lang="ar" dirty="0">
                <a:solidFill>
                  <a:schemeClr val="bg2"/>
                </a:solidFill>
                <a:latin typeface="Calibri" panose="020F0502020204030204" pitchFamily="34" charset="0"/>
                <a:cs typeface="Calibri" panose="020F0502020204030204" pitchFamily="34" charset="0"/>
              </a:rPr>
              <a:t>، وتدخّلاته</a:t>
            </a:r>
            <a:r>
              <a:rPr lang="ar-LB" dirty="0">
                <a:solidFill>
                  <a:schemeClr val="bg2"/>
                </a:solidFill>
                <a:latin typeface="Calibri" panose="020F0502020204030204" pitchFamily="34" charset="0"/>
                <a:cs typeface="Calibri" panose="020F0502020204030204" pitchFamily="34" charset="0"/>
              </a:rPr>
              <a:t>ا</a:t>
            </a:r>
            <a:r>
              <a:rPr lang="ar" dirty="0">
                <a:solidFill>
                  <a:schemeClr val="bg2"/>
                </a:solidFill>
                <a:latin typeface="Calibri" panose="020F0502020204030204" pitchFamily="34" charset="0"/>
                <a:cs typeface="Calibri" panose="020F0502020204030204" pitchFamily="34" charset="0"/>
              </a:rPr>
              <a:t> لتناسب احتياجات الأطفال </a:t>
            </a: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3019550" y="1374743"/>
            <a:ext cx="3553359" cy="2176177"/>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spcBef>
                <a:spcPts val="0"/>
              </a:spcBef>
              <a:buClr>
                <a:schemeClr val="accent3"/>
              </a:buClr>
              <a:buSzPct val="100000"/>
              <a:buNone/>
            </a:pPr>
            <a:r>
              <a:rPr lang="ar" b="1" dirty="0">
                <a:solidFill>
                  <a:schemeClr val="bg2"/>
                </a:solidFill>
                <a:latin typeface="Calibri" panose="020F0502020204030204" pitchFamily="34" charset="0"/>
                <a:cs typeface="Calibri" panose="020F0502020204030204" pitchFamily="34" charset="0"/>
              </a:rPr>
              <a:t>المعيار 27: المأوى وحماية الطفل</a:t>
            </a:r>
            <a:endParaRPr lang="en-US" dirty="0">
              <a:solidFill>
                <a:schemeClr val="bg2"/>
              </a:solidFill>
              <a:latin typeface="Calibri" panose="020F0502020204030204" pitchFamily="34" charset="0"/>
              <a:cs typeface="Calibri" panose="020F0502020204030204" pitchFamily="34" charset="0"/>
            </a:endParaRPr>
          </a:p>
          <a:p>
            <a:pPr indent="-457200" rtl="1">
              <a:buClr>
                <a:schemeClr val="accent3"/>
              </a:buClr>
              <a:buSzPct val="100000"/>
            </a:pPr>
            <a:r>
              <a:rPr lang="ar" dirty="0">
                <a:solidFill>
                  <a:schemeClr val="bg2"/>
                </a:solidFill>
                <a:latin typeface="Calibri" panose="020F0502020204030204" pitchFamily="34" charset="0"/>
                <a:cs typeface="Calibri" panose="020F0502020204030204" pitchFamily="34" charset="0"/>
              </a:rPr>
              <a:t>إدخال معايير السلامة، والرفاه، والخصوصية في تدخّلات المأوى والمستوطنات البشرية </a:t>
            </a:r>
          </a:p>
          <a:p>
            <a:pPr indent="-457200" rtl="1">
              <a:buClr>
                <a:schemeClr val="accent3"/>
              </a:buClr>
              <a:buSzPct val="100000"/>
            </a:pPr>
            <a:endParaRPr lang="fr-FR" sz="2400" dirty="0">
              <a:solidFill>
                <a:schemeClr val="bg2"/>
              </a:solidFill>
            </a:endParaRPr>
          </a:p>
          <a:p>
            <a:pPr indent="-457200" rtl="1">
              <a:buClr>
                <a:schemeClr val="accent3"/>
              </a:buClr>
              <a:buSzPct val="100000"/>
            </a:pPr>
            <a:endParaRPr lang="en-US" sz="2400" dirty="0">
              <a:solidFill>
                <a:schemeClr val="bg2"/>
              </a:solidFill>
            </a:endParaRPr>
          </a:p>
        </p:txBody>
      </p:sp>
      <p:sp>
        <p:nvSpPr>
          <p:cNvPr id="11" name="Google Shape;330;p15">
            <a:extLst>
              <a:ext uri="{FF2B5EF4-FFF2-40B4-BE49-F238E27FC236}">
                <a16:creationId xmlns:a16="http://schemas.microsoft.com/office/drawing/2014/main" id="{477E5F83-B358-480A-8C19-1F8101F22F3F}"/>
              </a:ext>
            </a:extLst>
          </p:cNvPr>
          <p:cNvSpPr txBox="1">
            <a:spLocks/>
          </p:cNvSpPr>
          <p:nvPr/>
        </p:nvSpPr>
        <p:spPr>
          <a:xfrm>
            <a:off x="6522721" y="4560126"/>
            <a:ext cx="5355282" cy="2367199"/>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spcBef>
                <a:spcPts val="0"/>
              </a:spcBef>
              <a:buClr>
                <a:schemeClr val="accent3"/>
              </a:buClr>
              <a:buSzPct val="100000"/>
              <a:buFont typeface="Arial"/>
              <a:buNone/>
            </a:pPr>
            <a:r>
              <a:rPr lang="ar" b="1" dirty="0">
                <a:solidFill>
                  <a:schemeClr val="bg2"/>
                </a:solidFill>
                <a:latin typeface="Calibri" panose="020F0502020204030204" pitchFamily="34" charset="0"/>
                <a:cs typeface="Calibri" panose="020F0502020204030204" pitchFamily="34" charset="0"/>
              </a:rPr>
              <a:t>المعيار 28: إدارة المخيّمات وحماية الطفل</a:t>
            </a:r>
          </a:p>
          <a:p>
            <a:pPr marL="342900" indent="-342900" rtl="1">
              <a:spcBef>
                <a:spcPts val="0"/>
              </a:spcBef>
              <a:buClr>
                <a:schemeClr val="accent3"/>
              </a:buClr>
              <a:buSzPct val="100000"/>
            </a:pPr>
            <a:r>
              <a:rPr lang="ar" dirty="0">
                <a:solidFill>
                  <a:schemeClr val="bg2"/>
                </a:solidFill>
                <a:latin typeface="Calibri" panose="020F0502020204030204" pitchFamily="34" charset="0"/>
                <a:cs typeface="Calibri" panose="020F0502020204030204" pitchFamily="34" charset="0"/>
              </a:rPr>
              <a:t>إمكانية الوصول إلى المساعدات المنقذة للأرواح وخدمات الحماية</a:t>
            </a:r>
          </a:p>
          <a:p>
            <a:pPr marL="342900" indent="-342900" rtl="1">
              <a:spcBef>
                <a:spcPts val="0"/>
              </a:spcBef>
              <a:buClr>
                <a:schemeClr val="accent3"/>
              </a:buClr>
              <a:buSzPct val="100000"/>
            </a:pPr>
            <a:r>
              <a:rPr lang="ar" dirty="0">
                <a:solidFill>
                  <a:schemeClr val="bg2"/>
                </a:solidFill>
                <a:latin typeface="Calibri" panose="020F0502020204030204" pitchFamily="34" charset="0"/>
                <a:cs typeface="Calibri" panose="020F0502020204030204" pitchFamily="34" charset="0"/>
              </a:rPr>
              <a:t>مشاركة الأطفال</a:t>
            </a:r>
          </a:p>
          <a:p>
            <a:pPr marL="342900" indent="-342900" rtl="1">
              <a:spcBef>
                <a:spcPts val="0"/>
              </a:spcBef>
              <a:buClr>
                <a:schemeClr val="accent3"/>
              </a:buClr>
              <a:buSzPct val="100000"/>
            </a:pPr>
            <a:r>
              <a:rPr lang="ar" dirty="0">
                <a:solidFill>
                  <a:schemeClr val="bg2"/>
                </a:solidFill>
                <a:latin typeface="Calibri" panose="020F0502020204030204" pitchFamily="34" charset="0"/>
                <a:cs typeface="Calibri" panose="020F0502020204030204" pitchFamily="34" charset="0"/>
              </a:rPr>
              <a:t>رصد وإحالة الحوادث المتعلّقة بالأمان والسلامة</a:t>
            </a:r>
            <a:endParaRPr lang="en-US" dirty="0">
              <a:solidFill>
                <a:schemeClr val="bg2"/>
              </a:solidFill>
              <a:latin typeface="Calibri" panose="020F0502020204030204" pitchFamily="34" charset="0"/>
              <a:cs typeface="Calibri" panose="020F0502020204030204" pitchFamily="34" charset="0"/>
            </a:endParaRPr>
          </a:p>
          <a:p>
            <a:pPr marL="342900" indent="-342900" rtl="1">
              <a:spcBef>
                <a:spcPts val="0"/>
              </a:spcBef>
              <a:buClr>
                <a:schemeClr val="accent3"/>
              </a:buClr>
              <a:buSzPct val="100000"/>
            </a:pPr>
            <a:endParaRPr lang="en-US" sz="2400" dirty="0">
              <a:solidFill>
                <a:schemeClr val="bg2"/>
              </a:solidFill>
            </a:endParaRPr>
          </a:p>
          <a:p>
            <a:pPr marL="0" indent="0" rtl="1">
              <a:spcBef>
                <a:spcPts val="0"/>
              </a:spcBef>
              <a:buClr>
                <a:schemeClr val="accent3"/>
              </a:buClr>
              <a:buSzPct val="100000"/>
              <a:buNone/>
            </a:pPr>
            <a:endParaRPr lang="en-US" sz="2400" dirty="0">
              <a:solidFill>
                <a:schemeClr val="bg2"/>
              </a:solidFill>
            </a:endParaRPr>
          </a:p>
          <a:p>
            <a:pPr marL="342900" indent="-342900" rtl="1">
              <a:spcBef>
                <a:spcPts val="0"/>
              </a:spcBef>
              <a:buClr>
                <a:schemeClr val="accent3"/>
              </a:buClr>
              <a:buSzPct val="100000"/>
            </a:pPr>
            <a:endParaRPr lang="en-US" sz="2400" dirty="0">
              <a:solidFill>
                <a:schemeClr val="bg2"/>
              </a:solidFill>
            </a:endParaRPr>
          </a:p>
        </p:txBody>
      </p:sp>
      <p:sp>
        <p:nvSpPr>
          <p:cNvPr id="12" name="ZoneTexte 11">
            <a:extLst>
              <a:ext uri="{FF2B5EF4-FFF2-40B4-BE49-F238E27FC236}">
                <a16:creationId xmlns:a16="http://schemas.microsoft.com/office/drawing/2014/main" id="{D1F04340-E02D-4FAB-B777-20DDB3B1F3F6}"/>
              </a:ext>
            </a:extLst>
          </p:cNvPr>
          <p:cNvSpPr txBox="1"/>
          <p:nvPr/>
        </p:nvSpPr>
        <p:spPr>
          <a:xfrm>
            <a:off x="3019550" y="3423823"/>
            <a:ext cx="3429478"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marL="0" indent="0" rtl="1">
              <a:buClr>
                <a:schemeClr val="accent3"/>
              </a:buClr>
              <a:buSzPct val="100000"/>
              <a:buNone/>
            </a:pPr>
            <a:r>
              <a:rPr lang="ar" sz="2400" dirty="0">
                <a:solidFill>
                  <a:schemeClr val="bg2"/>
                </a:solidFill>
              </a:rPr>
              <a:t>البيئات المعيشية الآمنة = الكرامة، والأمان، وسبل كسب الرزق</a:t>
            </a:r>
          </a:p>
          <a:p>
            <a:pPr marL="0" indent="0" rtl="1">
              <a:spcBef>
                <a:spcPts val="0"/>
              </a:spcBef>
              <a:buClr>
                <a:schemeClr val="accent3"/>
              </a:buClr>
              <a:buSzPct val="100000"/>
              <a:buNone/>
            </a:pPr>
            <a:r>
              <a:rPr lang="ar" sz="2400" dirty="0">
                <a:solidFill>
                  <a:schemeClr val="bg2"/>
                </a:solidFill>
              </a:rPr>
              <a:t>المأوى الملائم = الأمان، والحماية، وإمكانية الوصول</a:t>
            </a:r>
            <a:endParaRPr lang="en-US" sz="2400" dirty="0">
              <a:solidFill>
                <a:schemeClr val="bg2"/>
              </a:solidFill>
            </a:endParaRPr>
          </a:p>
        </p:txBody>
      </p:sp>
      <p:pic>
        <p:nvPicPr>
          <p:cNvPr id="3" name="Image 2">
            <a:extLst>
              <a:ext uri="{FF2B5EF4-FFF2-40B4-BE49-F238E27FC236}">
                <a16:creationId xmlns:a16="http://schemas.microsoft.com/office/drawing/2014/main" id="{5DB84546-0CDB-46BF-8ED4-6BD5D7861C15}"/>
              </a:ext>
            </a:extLst>
          </p:cNvPr>
          <p:cNvPicPr>
            <a:picLocks noChangeAspect="1"/>
          </p:cNvPicPr>
          <p:nvPr/>
        </p:nvPicPr>
        <p:blipFill>
          <a:blip r:embed="rId3"/>
          <a:stretch>
            <a:fillRect/>
          </a:stretch>
        </p:blipFill>
        <p:spPr>
          <a:xfrm>
            <a:off x="7558537" y="2326819"/>
            <a:ext cx="698848" cy="689006"/>
          </a:xfrm>
          <a:prstGeom prst="rect">
            <a:avLst/>
          </a:prstGeom>
        </p:spPr>
      </p:pic>
      <p:pic>
        <p:nvPicPr>
          <p:cNvPr id="5" name="Image 4">
            <a:extLst>
              <a:ext uri="{FF2B5EF4-FFF2-40B4-BE49-F238E27FC236}">
                <a16:creationId xmlns:a16="http://schemas.microsoft.com/office/drawing/2014/main" id="{12550A95-600A-4B74-9A6B-B36E6D664FAA}"/>
              </a:ext>
            </a:extLst>
          </p:cNvPr>
          <p:cNvPicPr>
            <a:picLocks noChangeAspect="1"/>
          </p:cNvPicPr>
          <p:nvPr/>
        </p:nvPicPr>
        <p:blipFill>
          <a:blip r:embed="rId4"/>
          <a:stretch>
            <a:fillRect/>
          </a:stretch>
        </p:blipFill>
        <p:spPr>
          <a:xfrm>
            <a:off x="8147415" y="2266539"/>
            <a:ext cx="598072" cy="747589"/>
          </a:xfrm>
          <a:prstGeom prst="rect">
            <a:avLst/>
          </a:prstGeom>
        </p:spPr>
      </p:pic>
      <p:pic>
        <p:nvPicPr>
          <p:cNvPr id="8" name="Image 7">
            <a:extLst>
              <a:ext uri="{FF2B5EF4-FFF2-40B4-BE49-F238E27FC236}">
                <a16:creationId xmlns:a16="http://schemas.microsoft.com/office/drawing/2014/main" id="{4B1F5716-4223-44F0-BB32-D2CFBE0F641D}"/>
              </a:ext>
            </a:extLst>
          </p:cNvPr>
          <p:cNvPicPr>
            <a:picLocks noChangeAspect="1"/>
          </p:cNvPicPr>
          <p:nvPr/>
        </p:nvPicPr>
        <p:blipFill>
          <a:blip r:embed="rId5"/>
          <a:stretch>
            <a:fillRect/>
          </a:stretch>
        </p:blipFill>
        <p:spPr>
          <a:xfrm>
            <a:off x="3112246" y="5569969"/>
            <a:ext cx="724412" cy="632423"/>
          </a:xfrm>
          <a:prstGeom prst="rect">
            <a:avLst/>
          </a:prstGeom>
        </p:spPr>
      </p:pic>
      <p:pic>
        <p:nvPicPr>
          <p:cNvPr id="14" name="Image 13">
            <a:extLst>
              <a:ext uri="{FF2B5EF4-FFF2-40B4-BE49-F238E27FC236}">
                <a16:creationId xmlns:a16="http://schemas.microsoft.com/office/drawing/2014/main" id="{C771AB85-6E48-48F7-83DD-023A62A703AC}"/>
              </a:ext>
            </a:extLst>
          </p:cNvPr>
          <p:cNvPicPr>
            <a:picLocks noChangeAspect="1"/>
          </p:cNvPicPr>
          <p:nvPr/>
        </p:nvPicPr>
        <p:blipFill>
          <a:blip r:embed="rId3"/>
          <a:stretch>
            <a:fillRect/>
          </a:stretch>
        </p:blipFill>
        <p:spPr>
          <a:xfrm>
            <a:off x="3747957" y="5569969"/>
            <a:ext cx="698848" cy="689006"/>
          </a:xfrm>
          <a:prstGeom prst="rect">
            <a:avLst/>
          </a:prstGeom>
        </p:spPr>
      </p:pic>
      <p:pic>
        <p:nvPicPr>
          <p:cNvPr id="15" name="Image 14">
            <a:extLst>
              <a:ext uri="{FF2B5EF4-FFF2-40B4-BE49-F238E27FC236}">
                <a16:creationId xmlns:a16="http://schemas.microsoft.com/office/drawing/2014/main" id="{CC8AF127-0640-4D2A-9BDE-16754B4A3C0E}"/>
              </a:ext>
            </a:extLst>
          </p:cNvPr>
          <p:cNvPicPr>
            <a:picLocks noChangeAspect="1"/>
          </p:cNvPicPr>
          <p:nvPr/>
        </p:nvPicPr>
        <p:blipFill>
          <a:blip r:embed="rId3"/>
          <a:stretch>
            <a:fillRect/>
          </a:stretch>
        </p:blipFill>
        <p:spPr>
          <a:xfrm>
            <a:off x="6615417" y="5569969"/>
            <a:ext cx="698848" cy="689006"/>
          </a:xfrm>
          <a:prstGeom prst="rect">
            <a:avLst/>
          </a:prstGeom>
        </p:spPr>
      </p:pic>
      <p:pic>
        <p:nvPicPr>
          <p:cNvPr id="13" name="Picture 12">
            <a:extLst>
              <a:ext uri="{FF2B5EF4-FFF2-40B4-BE49-F238E27FC236}">
                <a16:creationId xmlns:a16="http://schemas.microsoft.com/office/drawing/2014/main" id="{7F4C80B7-9902-4216-BF8E-F2D97C04D4AC}"/>
              </a:ext>
            </a:extLst>
          </p:cNvPr>
          <p:cNvPicPr>
            <a:picLocks noChangeAspect="1"/>
          </p:cNvPicPr>
          <p:nvPr/>
        </p:nvPicPr>
        <p:blipFill>
          <a:blip r:embed="rId6"/>
          <a:stretch>
            <a:fillRect/>
          </a:stretch>
        </p:blipFill>
        <p:spPr>
          <a:xfrm>
            <a:off x="-1" y="-2712"/>
            <a:ext cx="3019551" cy="6860712"/>
          </a:xfrm>
          <a:prstGeom prst="rect">
            <a:avLst/>
          </a:prstGeom>
        </p:spPr>
      </p:pic>
    </p:spTree>
    <p:extLst>
      <p:ext uri="{BB962C8B-B14F-4D97-AF65-F5344CB8AC3E}">
        <p14:creationId xmlns:p14="http://schemas.microsoft.com/office/powerpoint/2010/main" val="51076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P spid="11" grpId="0" build="p"/>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4</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4</a:t>
            </a:r>
            <a:r>
              <a:rPr lang="ar" dirty="0"/>
              <a:t> </a:t>
            </a:r>
            <a:endParaRPr lang="en-GB" dirty="0"/>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4</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F4C2-8B97-FC9F-5540-4960A12A7E70}"/>
              </a:ext>
            </a:extLst>
          </p:cNvPr>
          <p:cNvSpPr>
            <a:spLocks noGrp="1"/>
          </p:cNvSpPr>
          <p:nvPr>
            <p:ph type="title"/>
          </p:nvPr>
        </p:nvSpPr>
        <p:spPr>
          <a:xfrm>
            <a:off x="3019693" y="780654"/>
            <a:ext cx="6652310" cy="1325563"/>
          </a:xfrm>
        </p:spPr>
        <p:txBody>
          <a:bodyPr>
            <a:normAutofit fontScale="90000"/>
          </a:bodyPr>
          <a:lstStyle/>
          <a:p>
            <a:r>
              <a:rPr lang="ar-LB" dirty="0"/>
              <a:t>التحسين معًا</a:t>
            </a:r>
            <a:br>
              <a:rPr lang="ar-LB" dirty="0"/>
            </a:br>
            <a:br>
              <a:rPr lang="ar-LB" dirty="0"/>
            </a:br>
            <a:r>
              <a:rPr lang="ar-LB" sz="1800" dirty="0">
                <a:cs typeface="+mj-cs"/>
              </a:rPr>
              <a:t>استكشفوا الموارد الأساسية في كل قطاع إنساني، بما في ذلك الإرشادات السهلة الاستخدام للعمل في جميع القطاعات من أجل حماية الأطفال ورفاههم، من المعايير الدنيا لحماية االطفل في العمل الإنساني.</a:t>
            </a:r>
            <a:br>
              <a:rPr lang="ar-LB" sz="1800" dirty="0">
                <a:cs typeface="+mj-cs"/>
              </a:rPr>
            </a:br>
            <a:br>
              <a:rPr lang="ar-LB" sz="1800" dirty="0">
                <a:cs typeface="+mj-cs"/>
              </a:rPr>
            </a:br>
            <a:r>
              <a:rPr lang="ar-LB" sz="1800" dirty="0">
                <a:cs typeface="+mj-cs"/>
              </a:rPr>
              <a:t>مقدمة للعمل في جميع القطاعات</a:t>
            </a:r>
            <a:br>
              <a:rPr lang="ar-LB" sz="1800" dirty="0">
                <a:cs typeface="+mj-cs"/>
              </a:rPr>
            </a:br>
            <a:br>
              <a:rPr lang="ar-LB" sz="1800" dirty="0">
                <a:cs typeface="+mj-cs"/>
              </a:rPr>
            </a:br>
            <a:r>
              <a:rPr lang="ar-LB" sz="1800" dirty="0">
                <a:cs typeface="+mj-cs"/>
              </a:rPr>
              <a:t>أنقروا على الأزرار لاستكشاف الموارد في كل قطاع</a:t>
            </a:r>
            <a:br>
              <a:rPr lang="ar-LB" sz="1800" dirty="0">
                <a:cs typeface="+mj-cs"/>
              </a:rPr>
            </a:br>
            <a:br>
              <a:rPr lang="ar-LB" sz="1800" dirty="0">
                <a:cs typeface="+mj-cs"/>
              </a:rPr>
            </a:br>
            <a:endParaRPr lang="en-CA" sz="1800" dirty="0"/>
          </a:p>
        </p:txBody>
      </p:sp>
      <p:pic>
        <p:nvPicPr>
          <p:cNvPr id="3" name="Google Shape;214;g13546dbc3ea_0_8" descr="Imagen que contiene persona, murciélago, sostener, béisbol&#10;&#10;Descripción generada automáticamente">
            <a:extLst>
              <a:ext uri="{FF2B5EF4-FFF2-40B4-BE49-F238E27FC236}">
                <a16:creationId xmlns:a16="http://schemas.microsoft.com/office/drawing/2014/main" id="{B82D05F5-2ADD-8C5E-7C5C-8B33B399203B}"/>
              </a:ext>
            </a:extLst>
          </p:cNvPr>
          <p:cNvPicPr preferRelativeResize="0"/>
          <p:nvPr/>
        </p:nvPicPr>
        <p:blipFill rotWithShape="1">
          <a:blip r:embed="rId3">
            <a:alphaModFix/>
          </a:blip>
          <a:srcRect l="-3768" r="5129"/>
          <a:stretch/>
        </p:blipFill>
        <p:spPr>
          <a:xfrm>
            <a:off x="9672003" y="134521"/>
            <a:ext cx="2519997" cy="3311714"/>
          </a:xfrm>
          <a:prstGeom prst="rect">
            <a:avLst/>
          </a:prstGeom>
          <a:noFill/>
          <a:ln>
            <a:noFill/>
          </a:ln>
        </p:spPr>
      </p:pic>
      <p:pic>
        <p:nvPicPr>
          <p:cNvPr id="6" name="Google Shape;212;g13546dbc3ea_0_8">
            <a:extLst>
              <a:ext uri="{FF2B5EF4-FFF2-40B4-BE49-F238E27FC236}">
                <a16:creationId xmlns:a16="http://schemas.microsoft.com/office/drawing/2014/main" id="{49A99165-B6C0-04C5-7A22-7168A31F0F84}"/>
              </a:ext>
            </a:extLst>
          </p:cNvPr>
          <p:cNvPicPr preferRelativeResize="0"/>
          <p:nvPr/>
        </p:nvPicPr>
        <p:blipFill>
          <a:blip r:embed="rId4"/>
          <a:srcRect l="5888" r="5888"/>
          <a:stretch/>
        </p:blipFill>
        <p:spPr>
          <a:xfrm>
            <a:off x="8880033" y="4678389"/>
            <a:ext cx="3311967" cy="2111632"/>
          </a:xfrm>
          <a:prstGeom prst="rect">
            <a:avLst/>
          </a:prstGeom>
          <a:noFill/>
          <a:ln>
            <a:noFill/>
          </a:ln>
        </p:spPr>
      </p:pic>
      <p:sp>
        <p:nvSpPr>
          <p:cNvPr id="8" name="TextBox 7">
            <a:extLst>
              <a:ext uri="{FF2B5EF4-FFF2-40B4-BE49-F238E27FC236}">
                <a16:creationId xmlns:a16="http://schemas.microsoft.com/office/drawing/2014/main" id="{EB65CB94-7AE8-A77A-1697-D89132659CF6}"/>
              </a:ext>
            </a:extLst>
          </p:cNvPr>
          <p:cNvSpPr txBox="1"/>
          <p:nvPr/>
        </p:nvSpPr>
        <p:spPr>
          <a:xfrm>
            <a:off x="3600991" y="4155169"/>
            <a:ext cx="8133540" cy="523220"/>
          </a:xfrm>
          <a:prstGeom prst="rect">
            <a:avLst/>
          </a:prstGeom>
          <a:noFill/>
        </p:spPr>
        <p:txBody>
          <a:bodyPr wrap="square">
            <a:spAutoFit/>
          </a:bodyPr>
          <a:lstStyle/>
          <a:p>
            <a:r>
              <a:rPr lang="en-CA" sz="2800" b="1" dirty="0">
                <a:solidFill>
                  <a:schemeClr val="accent2"/>
                </a:solidFill>
              </a:rPr>
              <a:t>https://alliancecpha.org/en/workingtogether</a:t>
            </a:r>
          </a:p>
        </p:txBody>
      </p:sp>
      <p:pic>
        <p:nvPicPr>
          <p:cNvPr id="9" name="Picture 8">
            <a:extLst>
              <a:ext uri="{FF2B5EF4-FFF2-40B4-BE49-F238E27FC236}">
                <a16:creationId xmlns:a16="http://schemas.microsoft.com/office/drawing/2014/main" id="{E88D4B35-8B67-4756-A2AD-EED8D8302E38}"/>
              </a:ext>
            </a:extLst>
          </p:cNvPr>
          <p:cNvPicPr>
            <a:picLocks noChangeAspect="1"/>
          </p:cNvPicPr>
          <p:nvPr/>
        </p:nvPicPr>
        <p:blipFill>
          <a:blip r:embed="rId5"/>
          <a:stretch>
            <a:fillRect/>
          </a:stretch>
        </p:blipFill>
        <p:spPr>
          <a:xfrm>
            <a:off x="111175" y="4155168"/>
            <a:ext cx="3489816" cy="2237639"/>
          </a:xfrm>
          <a:prstGeom prst="rect">
            <a:avLst/>
          </a:prstGeom>
        </p:spPr>
      </p:pic>
      <p:graphicFrame>
        <p:nvGraphicFramePr>
          <p:cNvPr id="5" name="Table 6">
            <a:extLst>
              <a:ext uri="{FF2B5EF4-FFF2-40B4-BE49-F238E27FC236}">
                <a16:creationId xmlns:a16="http://schemas.microsoft.com/office/drawing/2014/main" id="{38751839-2595-48D9-839A-A3BDFDF23BDB}"/>
              </a:ext>
            </a:extLst>
          </p:cNvPr>
          <p:cNvGraphicFramePr>
            <a:graphicFrameLocks noGrp="1"/>
          </p:cNvGraphicFramePr>
          <p:nvPr>
            <p:extLst>
              <p:ext uri="{D42A27DB-BD31-4B8C-83A1-F6EECF244321}">
                <p14:modId xmlns:p14="http://schemas.microsoft.com/office/powerpoint/2010/main" val="2158478561"/>
              </p:ext>
            </p:extLst>
          </p:nvPr>
        </p:nvGraphicFramePr>
        <p:xfrm>
          <a:off x="3019693" y="2671809"/>
          <a:ext cx="6652310" cy="1483360"/>
        </p:xfrm>
        <a:graphic>
          <a:graphicData uri="http://schemas.openxmlformats.org/drawingml/2006/table">
            <a:tbl>
              <a:tblPr firstRow="1" bandRow="1">
                <a:tableStyleId>{5C22544A-7EE6-4342-B048-85BDC9FD1C3A}</a:tableStyleId>
              </a:tblPr>
              <a:tblGrid>
                <a:gridCol w="3326155">
                  <a:extLst>
                    <a:ext uri="{9D8B030D-6E8A-4147-A177-3AD203B41FA5}">
                      <a16:colId xmlns:a16="http://schemas.microsoft.com/office/drawing/2014/main" val="2010282569"/>
                    </a:ext>
                  </a:extLst>
                </a:gridCol>
                <a:gridCol w="3326155">
                  <a:extLst>
                    <a:ext uri="{9D8B030D-6E8A-4147-A177-3AD203B41FA5}">
                      <a16:colId xmlns:a16="http://schemas.microsoft.com/office/drawing/2014/main" val="568925808"/>
                    </a:ext>
                  </a:extLst>
                </a:gridCol>
              </a:tblGrid>
              <a:tr h="370840">
                <a:tc>
                  <a:txBody>
                    <a:bodyPr/>
                    <a:lstStyle/>
                    <a:p>
                      <a:r>
                        <a:rPr lang="ar-LB" dirty="0"/>
                        <a:t>سبل كسب الرزق وحماية الطفل</a:t>
                      </a:r>
                      <a:endParaRPr lang="en-US" dirty="0"/>
                    </a:p>
                  </a:txBody>
                  <a:tcPr/>
                </a:tc>
                <a:tc>
                  <a:txBody>
                    <a:bodyPr/>
                    <a:lstStyle/>
                    <a:p>
                      <a:r>
                        <a:rPr lang="ar-LB" dirty="0"/>
                        <a:t>الأمن الغذائي وحماية الطفل</a:t>
                      </a:r>
                      <a:endParaRPr lang="en-US" dirty="0"/>
                    </a:p>
                  </a:txBody>
                  <a:tcPr/>
                </a:tc>
                <a:extLst>
                  <a:ext uri="{0D108BD9-81ED-4DB2-BD59-A6C34878D82A}">
                    <a16:rowId xmlns:a16="http://schemas.microsoft.com/office/drawing/2014/main" val="3896857270"/>
                  </a:ext>
                </a:extLst>
              </a:tr>
              <a:tr h="370840">
                <a:tc>
                  <a:txBody>
                    <a:bodyPr/>
                    <a:lstStyle/>
                    <a:p>
                      <a:r>
                        <a:rPr lang="ar-LB" dirty="0"/>
                        <a:t>الصحة وحماية الطفل</a:t>
                      </a:r>
                      <a:endParaRPr lang="en-US" dirty="0"/>
                    </a:p>
                  </a:txBody>
                  <a:tcPr/>
                </a:tc>
                <a:tc>
                  <a:txBody>
                    <a:bodyPr/>
                    <a:lstStyle/>
                    <a:p>
                      <a:r>
                        <a:rPr lang="ar-LB" dirty="0"/>
                        <a:t>التعليم وحماية الطفل</a:t>
                      </a:r>
                      <a:endParaRPr lang="en-US" dirty="0"/>
                    </a:p>
                  </a:txBody>
                  <a:tcPr/>
                </a:tc>
                <a:extLst>
                  <a:ext uri="{0D108BD9-81ED-4DB2-BD59-A6C34878D82A}">
                    <a16:rowId xmlns:a16="http://schemas.microsoft.com/office/drawing/2014/main" val="4011054105"/>
                  </a:ext>
                </a:extLst>
              </a:tr>
              <a:tr h="370840">
                <a:tc>
                  <a:txBody>
                    <a:bodyPr/>
                    <a:lstStyle/>
                    <a:p>
                      <a:r>
                        <a:rPr lang="ar-LB" dirty="0"/>
                        <a:t>المياه، والصرف الصحي، والنظافة، وحماية الطفل</a:t>
                      </a:r>
                      <a:endParaRPr lang="en-US" dirty="0"/>
                    </a:p>
                  </a:txBody>
                  <a:tcPr/>
                </a:tc>
                <a:tc>
                  <a:txBody>
                    <a:bodyPr/>
                    <a:lstStyle/>
                    <a:p>
                      <a:r>
                        <a:rPr lang="ar-LB" dirty="0"/>
                        <a:t>التغذية وحماية الطفل</a:t>
                      </a:r>
                      <a:endParaRPr lang="en-US" dirty="0"/>
                    </a:p>
                  </a:txBody>
                  <a:tcPr/>
                </a:tc>
                <a:extLst>
                  <a:ext uri="{0D108BD9-81ED-4DB2-BD59-A6C34878D82A}">
                    <a16:rowId xmlns:a16="http://schemas.microsoft.com/office/drawing/2014/main" val="303397254"/>
                  </a:ext>
                </a:extLst>
              </a:tr>
              <a:tr h="370840">
                <a:tc>
                  <a:txBody>
                    <a:bodyPr/>
                    <a:lstStyle/>
                    <a:p>
                      <a:r>
                        <a:rPr lang="ar-LB" dirty="0"/>
                        <a:t>إدارة المخيّمات وحماية الطفل</a:t>
                      </a:r>
                      <a:endParaRPr lang="en-US" dirty="0"/>
                    </a:p>
                  </a:txBody>
                  <a:tcPr/>
                </a:tc>
                <a:tc>
                  <a:txBody>
                    <a:bodyPr/>
                    <a:lstStyle/>
                    <a:p>
                      <a:r>
                        <a:rPr lang="ar-LB" dirty="0"/>
                        <a:t>المأوى والمستوطنات البشرية وحماية الطفل</a:t>
                      </a:r>
                      <a:endParaRPr lang="en-US" dirty="0"/>
                    </a:p>
                  </a:txBody>
                  <a:tcPr/>
                </a:tc>
                <a:extLst>
                  <a:ext uri="{0D108BD9-81ED-4DB2-BD59-A6C34878D82A}">
                    <a16:rowId xmlns:a16="http://schemas.microsoft.com/office/drawing/2014/main" val="2831865890"/>
                  </a:ext>
                </a:extLst>
              </a:tr>
            </a:tbl>
          </a:graphicData>
        </a:graphic>
      </p:graphicFrame>
    </p:spTree>
    <p:extLst>
      <p:ext uri="{BB962C8B-B14F-4D97-AF65-F5344CB8AC3E}">
        <p14:creationId xmlns:p14="http://schemas.microsoft.com/office/powerpoint/2010/main" val="339404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680802" y="1367983"/>
            <a:ext cx="7819731" cy="5268792"/>
          </a:xfrm>
          <a:prstGeom prst="rect">
            <a:avLst/>
          </a:prstGeom>
          <a:noFill/>
          <a:ln>
            <a:noFill/>
          </a:ln>
        </p:spPr>
        <p:txBody>
          <a:bodyPr spcFirstLastPara="1" wrap="square" lIns="91425" tIns="45700" rIns="91425" bIns="45700" rtlCol="1" anchor="t" anchorCtr="0">
            <a:noAutofit/>
          </a:bodyPr>
          <a:lstStyle/>
          <a:p>
            <a:pPr marL="0" lvl="0" indent="0" rtl="1">
              <a:spcAft>
                <a:spcPts val="1200"/>
              </a:spcAft>
              <a:buSzPts val="2800"/>
              <a:buNone/>
            </a:pPr>
            <a:r>
              <a:rPr lang="ar" sz="2400" dirty="0"/>
              <a:t>على موقع التحالف الإلكتروني</a:t>
            </a:r>
          </a:p>
          <a:p>
            <a:pPr marL="985838" lvl="1" indent="-312738" rtl="1">
              <a:buFont typeface="Wingdings" pitchFamily="2" charset="2"/>
              <a:buChar char="Ø"/>
            </a:pPr>
            <a:r>
              <a:rPr lang="ar" sz="1600" dirty="0"/>
              <a:t>نسخة PDF</a:t>
            </a:r>
          </a:p>
          <a:p>
            <a:pPr marL="985838" lvl="1" indent="-312738" rtl="1">
              <a:buFont typeface="Wingdings" pitchFamily="2" charset="2"/>
              <a:buChar char="Ø"/>
            </a:pPr>
            <a:r>
              <a:rPr lang="ar" sz="1600" dirty="0"/>
              <a:t>ملف مواد الإحاطة والتنفيذ </a:t>
            </a:r>
          </a:p>
          <a:p>
            <a:pPr marL="985838" lvl="1" indent="-312738" rtl="1">
              <a:buFont typeface="Wingdings" pitchFamily="2" charset="2"/>
              <a:buChar char="Ø"/>
            </a:pPr>
            <a:r>
              <a:rPr lang="ar" sz="1600" dirty="0"/>
              <a:t>ملخّص من 25 صفحة </a:t>
            </a:r>
          </a:p>
          <a:p>
            <a:pPr marL="985838" lvl="1" indent="-312738" rtl="1">
              <a:buFont typeface="Wingdings" pitchFamily="2" charset="2"/>
              <a:buChar char="Ø"/>
            </a:pPr>
            <a:r>
              <a:rPr lang="ar" sz="1600" dirty="0"/>
              <a:t>دورة تدريبية إلكترونية </a:t>
            </a:r>
          </a:p>
          <a:p>
            <a:pPr marL="985838" lvl="1" indent="-312738" rtl="1">
              <a:buFont typeface="Wingdings" pitchFamily="2" charset="2"/>
              <a:buChar char="Ø"/>
            </a:pPr>
            <a:r>
              <a:rPr lang="ar" sz="1600" dirty="0"/>
              <a:t>أفلام فيديو على قناة يوتيوب</a:t>
            </a:r>
          </a:p>
          <a:p>
            <a:pPr marL="985838" lvl="1" indent="-312738" rtl="1">
              <a:buFont typeface="Wingdings" pitchFamily="2" charset="2"/>
              <a:buChar char="Ø"/>
            </a:pPr>
            <a:r>
              <a:rPr lang="ar" sz="1600" dirty="0"/>
              <a:t>معرض للمعايير مع رسومات</a:t>
            </a:r>
          </a:p>
          <a:p>
            <a:pPr marL="9525" lvl="1" indent="0"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rtl="1">
              <a:spcBef>
                <a:spcPts val="1200"/>
              </a:spcBef>
              <a:buNone/>
              <a:tabLst>
                <a:tab pos="703263" algn="l"/>
              </a:tabLst>
            </a:pPr>
            <a:r>
              <a:rPr lang="ar" sz="2400" dirty="0"/>
              <a:t>على الموقع الإلكتروني الخاص بشراكة المعايير الإنسانية  </a:t>
            </a:r>
          </a:p>
          <a:p>
            <a:pPr marL="985838" lvl="1" indent="-322263" rtl="1">
              <a:buFont typeface="Wingdings" pitchFamily="2" charset="2"/>
              <a:buChar char="Ø"/>
            </a:pPr>
            <a:r>
              <a:rPr lang="ar" sz="1600" dirty="0"/>
              <a:t>نسخة تفاعلية على شبكة الإنترنت </a:t>
            </a:r>
          </a:p>
          <a:p>
            <a:pPr marL="985838" lvl="1" indent="-322263" rtl="1">
              <a:buFont typeface="Wingdings" pitchFamily="2" charset="2"/>
              <a:buChar char="Ø"/>
            </a:pPr>
            <a:r>
              <a:rPr lang="ar" sz="1600" dirty="0"/>
              <a:t>تطبيق شراكة المعايير الإنسانية للهواتف المحمولة والحواسيب اللوحية </a:t>
            </a:r>
          </a:p>
          <a:p>
            <a:pPr marL="0" indent="0" rtl="1">
              <a:spcBef>
                <a:spcPts val="1200"/>
              </a:spcBef>
              <a:buSzPts val="2800"/>
              <a:buNone/>
              <a:tabLst>
                <a:tab pos="663575" algn="l"/>
              </a:tabLst>
            </a:pPr>
            <a:r>
              <a:rPr lang="ar" sz="1600" dirty="0">
                <a:solidFill>
                  <a:srgbClr val="00B0F0"/>
                </a:solidFill>
              </a:rPr>
              <a:t>	👉  www.HumanitarianStandardsPartnership.org</a:t>
            </a:r>
          </a:p>
          <a:p>
            <a:pPr marL="0" lvl="0" indent="0" algn="l"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8305800" cy="1325563"/>
          </a:xfrm>
        </p:spPr>
        <p:txBody>
          <a:bodyPr rtlCol="1"/>
          <a:lstStyle/>
          <a:p>
            <a:pP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8" y="2055812"/>
            <a:ext cx="5968539"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spcBef>
                <a:spcPts val="0"/>
              </a:spcBef>
              <a:buChar char="●"/>
            </a:pPr>
            <a:r>
              <a:rPr lang="ar-LB" sz="2600" dirty="0">
                <a:solidFill>
                  <a:schemeClr val="bg2"/>
                </a:solidFill>
              </a:rPr>
              <a:t>التكييف وفقاً للسياق لتسهيل التبنّي المحلي</a:t>
            </a:r>
          </a:p>
          <a:p>
            <a:pPr marL="0" lvl="0" indent="0" algn="l" rtl="1">
              <a:spcBef>
                <a:spcPts val="1000"/>
              </a:spcBef>
              <a:spcAft>
                <a:spcPts val="0"/>
              </a:spcAft>
              <a:buNone/>
            </a:pPr>
            <a:endParaRPr sz="2600" dirty="0">
              <a:solidFill>
                <a:schemeClr val="bg2"/>
              </a:solidFill>
            </a:endParaRPr>
          </a:p>
          <a:p>
            <a:pPr marL="228600" lvl="0" indent="-228600"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rtl="1">
              <a:spcBef>
                <a:spcPts val="0"/>
              </a:spcBef>
              <a:spcAft>
                <a:spcPts val="0"/>
              </a:spcAft>
              <a:buSzPts val="2600"/>
              <a:buNone/>
            </a:pPr>
            <a:endParaRPr lang="ar-LB" sz="2600" dirty="0">
              <a:solidFill>
                <a:schemeClr val="bg2"/>
              </a:solidFill>
            </a:endParaRPr>
          </a:p>
          <a:p>
            <a:pPr marL="444500" lvl="1" indent="0"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rtl="1">
              <a:spcBef>
                <a:spcPts val="0"/>
              </a:spcBef>
              <a:spcAft>
                <a:spcPts val="0"/>
              </a:spcAft>
              <a:buSzPts val="2600"/>
              <a:buNone/>
            </a:pPr>
            <a:endParaRPr dirty="0">
              <a:solidFill>
                <a:schemeClr val="bg2"/>
              </a:solidFill>
            </a:endParaRPr>
          </a:p>
          <a:p>
            <a:pPr marL="228600" lvl="0" indent="-50800" algn="l" rtl="1">
              <a:lnSpc>
                <a:spcPct val="90000"/>
              </a:lnSpc>
              <a:spcBef>
                <a:spcPts val="1000"/>
              </a:spcBef>
              <a:spcAft>
                <a:spcPts val="0"/>
              </a:spcAft>
              <a:buClr>
                <a:schemeClr val="accent1"/>
              </a:buClr>
              <a:buSzPts val="2800"/>
              <a:buNone/>
            </a:pPr>
            <a:endParaRPr dirty="0">
              <a:solidFill>
                <a:schemeClr val="bg2"/>
              </a:solidFill>
            </a:endParaRPr>
          </a:p>
        </p:txBody>
      </p:sp>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3"/>
          <a:srcRect/>
          <a:stretch/>
        </p:blipFill>
        <p:spPr>
          <a:xfrm>
            <a:off x="586632" y="1373213"/>
            <a:ext cx="2588829" cy="3576766"/>
          </a:xfrm>
          <a:prstGeom prst="rect">
            <a:avLst/>
          </a:prstGeom>
        </p:spPr>
      </p:pic>
      <p:pic>
        <p:nvPicPr>
          <p:cNvPr id="5" name="Picture 4">
            <a:extLst>
              <a:ext uri="{FF2B5EF4-FFF2-40B4-BE49-F238E27FC236}">
                <a16:creationId xmlns:a16="http://schemas.microsoft.com/office/drawing/2014/main" id="{27C61DCE-F227-45D0-A1BF-F9B3A11736CF}"/>
              </a:ext>
            </a:extLst>
          </p:cNvPr>
          <p:cNvPicPr>
            <a:picLocks noChangeAspect="1"/>
          </p:cNvPicPr>
          <p:nvPr/>
        </p:nvPicPr>
        <p:blipFill>
          <a:blip r:embed="rId4"/>
          <a:stretch>
            <a:fillRect/>
          </a:stretch>
        </p:blipFill>
        <p:spPr>
          <a:xfrm>
            <a:off x="9492337" y="188180"/>
            <a:ext cx="2481072" cy="2606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6093280" y="1646791"/>
            <a:ext cx="609872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46dbc3ea_0_8"/>
          <p:cNvSpPr txBox="1">
            <a:spLocks noGrp="1"/>
          </p:cNvSpPr>
          <p:nvPr>
            <p:ph type="title"/>
          </p:nvPr>
        </p:nvSpPr>
        <p:spPr>
          <a:xfrm>
            <a:off x="1787857" y="596384"/>
            <a:ext cx="7110816"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None/>
            </a:pPr>
            <a:r>
              <a:rPr lang="ar-LB" dirty="0"/>
              <a:t>العمل معًا </a:t>
            </a:r>
            <a:endParaRPr dirty="0"/>
          </a:p>
        </p:txBody>
      </p:sp>
      <p:sp>
        <p:nvSpPr>
          <p:cNvPr id="209" name="Google Shape;209;g13546dbc3ea_0_8"/>
          <p:cNvSpPr txBox="1">
            <a:spLocks noGrp="1"/>
          </p:cNvSpPr>
          <p:nvPr>
            <p:ph type="body" idx="1"/>
          </p:nvPr>
        </p:nvSpPr>
        <p:spPr>
          <a:xfrm>
            <a:off x="1828800" y="2326105"/>
            <a:ext cx="9835376" cy="2724678"/>
          </a:xfrm>
          <a:prstGeom prst="rect">
            <a:avLst/>
          </a:prstGeom>
          <a:noFill/>
          <a:ln>
            <a:noFill/>
          </a:ln>
        </p:spPr>
        <p:txBody>
          <a:bodyPr spcFirstLastPara="1" wrap="square" lIns="91425" tIns="45700" rIns="91425" bIns="45700" anchor="t" anchorCtr="0">
            <a:normAutofit/>
          </a:bodyPr>
          <a:lstStyle/>
          <a:p>
            <a:pPr marL="685800" lvl="0" indent="-457200">
              <a:lnSpc>
                <a:spcPct val="90000"/>
              </a:lnSpc>
              <a:spcBef>
                <a:spcPts val="1000"/>
              </a:spcBef>
              <a:spcAft>
                <a:spcPts val="0"/>
              </a:spcAft>
              <a:buSzPct val="108108"/>
              <a:buFont typeface="Arial" panose="020B0604020202020204" pitchFamily="34" charset="0"/>
              <a:buChar char="•"/>
            </a:pPr>
            <a:r>
              <a:rPr lang="ar-LB" dirty="0"/>
              <a:t> الاحتياجات المتداخلة للأطفال</a:t>
            </a:r>
          </a:p>
          <a:p>
            <a:pPr marL="685800" lvl="0" indent="-457200">
              <a:lnSpc>
                <a:spcPct val="90000"/>
              </a:lnSpc>
              <a:spcBef>
                <a:spcPts val="1000"/>
              </a:spcBef>
              <a:spcAft>
                <a:spcPts val="0"/>
              </a:spcAft>
              <a:buSzPct val="108108"/>
              <a:buFont typeface="Arial" panose="020B0604020202020204" pitchFamily="34" charset="0"/>
              <a:buChar char="•"/>
            </a:pPr>
            <a:r>
              <a:rPr lang="ar-LB" dirty="0"/>
              <a:t>المسؤولية الجماعية = المكانة المركزية للحماية</a:t>
            </a:r>
          </a:p>
          <a:p>
            <a:pPr marL="685800" lvl="0" indent="-457200">
              <a:lnSpc>
                <a:spcPct val="90000"/>
              </a:lnSpc>
              <a:spcBef>
                <a:spcPts val="1000"/>
              </a:spcBef>
              <a:spcAft>
                <a:spcPts val="0"/>
              </a:spcAft>
              <a:buSzPct val="108108"/>
              <a:buFont typeface="Arial" panose="020B0604020202020204" pitchFamily="34" charset="0"/>
              <a:buChar char="•"/>
            </a:pPr>
            <a:r>
              <a:rPr lang="ar-LB" dirty="0"/>
              <a:t>الأثر ذو الجودة الأعلى</a:t>
            </a:r>
          </a:p>
          <a:p>
            <a:pPr marL="685800" lvl="0" indent="-457200">
              <a:lnSpc>
                <a:spcPct val="90000"/>
              </a:lnSpc>
              <a:spcBef>
                <a:spcPts val="1000"/>
              </a:spcBef>
              <a:spcAft>
                <a:spcPts val="0"/>
              </a:spcAft>
              <a:buSzPct val="108108"/>
              <a:buFont typeface="Arial" panose="020B0604020202020204" pitchFamily="34" charset="0"/>
              <a:buChar char="•"/>
            </a:pPr>
            <a:endParaRPr dirty="0"/>
          </a:p>
        </p:txBody>
      </p:sp>
      <p:pic>
        <p:nvPicPr>
          <p:cNvPr id="3" name="Picture 2">
            <a:extLst>
              <a:ext uri="{FF2B5EF4-FFF2-40B4-BE49-F238E27FC236}">
                <a16:creationId xmlns:a16="http://schemas.microsoft.com/office/drawing/2014/main" id="{F276EF25-3DA3-4700-9648-E74A09BE82C5}"/>
              </a:ext>
            </a:extLst>
          </p:cNvPr>
          <p:cNvPicPr>
            <a:picLocks noChangeAspect="1"/>
          </p:cNvPicPr>
          <p:nvPr/>
        </p:nvPicPr>
        <p:blipFill>
          <a:blip r:embed="rId3"/>
          <a:stretch>
            <a:fillRect/>
          </a:stretch>
        </p:blipFill>
        <p:spPr>
          <a:xfrm>
            <a:off x="2049938" y="4761223"/>
            <a:ext cx="3293327" cy="1106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2096942" y="323056"/>
            <a:ext cx="9229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accent5"/>
              </a:buClr>
              <a:buSzPts val="3000"/>
              <a:buFont typeface="Helvetica Neue"/>
              <a:buNone/>
            </a:pPr>
            <a:r>
              <a:rPr lang="ar-LB" dirty="0">
                <a:latin typeface="Calibri" panose="020F0502020204030204" pitchFamily="34" charset="0"/>
                <a:cs typeface="Calibri" panose="020F0502020204030204" pitchFamily="34" charset="0"/>
              </a:rPr>
              <a:t>معايير خاصة بالقطاعات</a:t>
            </a:r>
            <a:endParaRPr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C89F0379-5E2D-41C7-8AAF-FD6F6E0A7C2F}"/>
              </a:ext>
            </a:extLst>
          </p:cNvPr>
          <p:cNvPicPr>
            <a:picLocks noChangeAspect="1"/>
          </p:cNvPicPr>
          <p:nvPr/>
        </p:nvPicPr>
        <p:blipFill>
          <a:blip r:embed="rId3"/>
          <a:stretch>
            <a:fillRect/>
          </a:stretch>
        </p:blipFill>
        <p:spPr>
          <a:xfrm>
            <a:off x="8675275" y="2642074"/>
            <a:ext cx="2651316" cy="1573851"/>
          </a:xfrm>
          <a:prstGeom prst="rect">
            <a:avLst/>
          </a:prstGeom>
        </p:spPr>
      </p:pic>
      <p:pic>
        <p:nvPicPr>
          <p:cNvPr id="6" name="Image 5">
            <a:extLst>
              <a:ext uri="{FF2B5EF4-FFF2-40B4-BE49-F238E27FC236}">
                <a16:creationId xmlns:a16="http://schemas.microsoft.com/office/drawing/2014/main" id="{5BF030AC-6EC9-4ED6-AB79-E243A54CC824}"/>
              </a:ext>
            </a:extLst>
          </p:cNvPr>
          <p:cNvPicPr>
            <a:picLocks noChangeAspect="1"/>
          </p:cNvPicPr>
          <p:nvPr/>
        </p:nvPicPr>
        <p:blipFill>
          <a:blip r:embed="rId4"/>
          <a:stretch>
            <a:fillRect/>
          </a:stretch>
        </p:blipFill>
        <p:spPr>
          <a:xfrm>
            <a:off x="6879912" y="5085236"/>
            <a:ext cx="1060042" cy="1325563"/>
          </a:xfrm>
          <a:prstGeom prst="rect">
            <a:avLst/>
          </a:prstGeom>
        </p:spPr>
      </p:pic>
      <p:pic>
        <p:nvPicPr>
          <p:cNvPr id="9" name="Image 8">
            <a:extLst>
              <a:ext uri="{FF2B5EF4-FFF2-40B4-BE49-F238E27FC236}">
                <a16:creationId xmlns:a16="http://schemas.microsoft.com/office/drawing/2014/main" id="{9B426358-DE7B-4E83-AC15-1692A4F3CDE4}"/>
              </a:ext>
            </a:extLst>
          </p:cNvPr>
          <p:cNvPicPr>
            <a:picLocks noChangeAspect="1"/>
          </p:cNvPicPr>
          <p:nvPr/>
        </p:nvPicPr>
        <p:blipFill>
          <a:blip r:embed="rId5"/>
          <a:stretch>
            <a:fillRect/>
          </a:stretch>
        </p:blipFill>
        <p:spPr>
          <a:xfrm>
            <a:off x="4465339" y="3457731"/>
            <a:ext cx="1058232" cy="1503362"/>
          </a:xfrm>
          <a:prstGeom prst="rect">
            <a:avLst/>
          </a:prstGeom>
        </p:spPr>
      </p:pic>
      <p:pic>
        <p:nvPicPr>
          <p:cNvPr id="11" name="Image 10">
            <a:extLst>
              <a:ext uri="{FF2B5EF4-FFF2-40B4-BE49-F238E27FC236}">
                <a16:creationId xmlns:a16="http://schemas.microsoft.com/office/drawing/2014/main" id="{697123C6-3B77-4236-A380-44C5025C6E8D}"/>
              </a:ext>
            </a:extLst>
          </p:cNvPr>
          <p:cNvPicPr>
            <a:picLocks noChangeAspect="1"/>
          </p:cNvPicPr>
          <p:nvPr/>
        </p:nvPicPr>
        <p:blipFill>
          <a:blip r:embed="rId6"/>
          <a:stretch>
            <a:fillRect/>
          </a:stretch>
        </p:blipFill>
        <p:spPr>
          <a:xfrm>
            <a:off x="2429605" y="1648619"/>
            <a:ext cx="1087122" cy="1628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1552354" y="104907"/>
            <a:ext cx="9565943"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5"/>
              </a:buClr>
              <a:buSzPts val="3000"/>
              <a:buFont typeface="Helvetica Neue"/>
              <a:buNone/>
            </a:pPr>
            <a:r>
              <a:rPr lang="ar" dirty="0">
                <a:latin typeface="Calibri" panose="020F0502020204030204" pitchFamily="34" charset="0"/>
                <a:cs typeface="Calibri" panose="020F0502020204030204" pitchFamily="34" charset="0"/>
              </a:rPr>
              <a:t>الركيزة 4: النُهُج</a:t>
            </a:r>
            <a:endParaRPr dirty="0">
              <a:latin typeface="Calibri" panose="020F0502020204030204" pitchFamily="34" charset="0"/>
              <a:cs typeface="Calibri" panose="020F0502020204030204" pitchFamily="34" charset="0"/>
            </a:endParaRPr>
          </a:p>
        </p:txBody>
      </p:sp>
      <p:sp>
        <p:nvSpPr>
          <p:cNvPr id="7" name="Google Shape;404;p19">
            <a:extLst>
              <a:ext uri="{FF2B5EF4-FFF2-40B4-BE49-F238E27FC236}">
                <a16:creationId xmlns:a16="http://schemas.microsoft.com/office/drawing/2014/main" id="{234815C3-C855-40D5-9CF2-410A68E9B841}"/>
              </a:ext>
            </a:extLst>
          </p:cNvPr>
          <p:cNvSpPr txBox="1">
            <a:spLocks/>
          </p:cNvSpPr>
          <p:nvPr/>
        </p:nvSpPr>
        <p:spPr>
          <a:xfrm>
            <a:off x="1736059" y="1648619"/>
            <a:ext cx="9565943" cy="4351338"/>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rtl="1">
              <a:buFont typeface="Arial"/>
              <a:buNone/>
            </a:pPr>
            <a:endParaRPr lang="en-US" dirty="0">
              <a:solidFill>
                <a:schemeClr val="bg2"/>
              </a:solidFill>
            </a:endParaRPr>
          </a:p>
          <a:p>
            <a:pPr marL="50800" indent="0" rtl="1">
              <a:buNone/>
            </a:pPr>
            <a:endParaRPr lang="en-US" dirty="0">
              <a:solidFill>
                <a:schemeClr val="bg2"/>
              </a:solidFill>
            </a:endParaRPr>
          </a:p>
          <a:p>
            <a:pPr marL="50800" indent="0" rtl="1">
              <a:buNone/>
            </a:pPr>
            <a:endParaRPr lang="en-US" dirty="0">
              <a:solidFill>
                <a:schemeClr val="bg2"/>
              </a:solidFill>
            </a:endParaRPr>
          </a:p>
        </p:txBody>
      </p:sp>
      <p:graphicFrame>
        <p:nvGraphicFramePr>
          <p:cNvPr id="5" name="الجدول 7">
            <a:extLst>
              <a:ext uri="{FF2B5EF4-FFF2-40B4-BE49-F238E27FC236}">
                <a16:creationId xmlns:a16="http://schemas.microsoft.com/office/drawing/2014/main" id="{07C3C681-FF8B-DC45-84A0-9ABC8AF8227B}"/>
              </a:ext>
            </a:extLst>
          </p:cNvPr>
          <p:cNvGraphicFramePr>
            <a:graphicFrameLocks noGrp="1"/>
          </p:cNvGraphicFramePr>
          <p:nvPr>
            <p:extLst>
              <p:ext uri="{D42A27DB-BD31-4B8C-83A1-F6EECF244321}">
                <p14:modId xmlns:p14="http://schemas.microsoft.com/office/powerpoint/2010/main" val="1809093843"/>
              </p:ext>
            </p:extLst>
          </p:nvPr>
        </p:nvGraphicFramePr>
        <p:xfrm>
          <a:off x="1736059" y="1211239"/>
          <a:ext cx="10110530" cy="1806254"/>
        </p:xfrm>
        <a:graphic>
          <a:graphicData uri="http://schemas.openxmlformats.org/drawingml/2006/table">
            <a:tbl>
              <a:tblPr firstRow="1" bandRow="1">
                <a:tableStyleId>{5C22544A-7EE6-4342-B048-85BDC9FD1C3A}</a:tableStyleId>
              </a:tblPr>
              <a:tblGrid>
                <a:gridCol w="2629112">
                  <a:extLst>
                    <a:ext uri="{9D8B030D-6E8A-4147-A177-3AD203B41FA5}">
                      <a16:colId xmlns:a16="http://schemas.microsoft.com/office/drawing/2014/main" val="1065799688"/>
                    </a:ext>
                  </a:extLst>
                </a:gridCol>
                <a:gridCol w="2819400">
                  <a:extLst>
                    <a:ext uri="{9D8B030D-6E8A-4147-A177-3AD203B41FA5}">
                      <a16:colId xmlns:a16="http://schemas.microsoft.com/office/drawing/2014/main" val="3864510167"/>
                    </a:ext>
                  </a:extLst>
                </a:gridCol>
                <a:gridCol w="3058886">
                  <a:extLst>
                    <a:ext uri="{9D8B030D-6E8A-4147-A177-3AD203B41FA5}">
                      <a16:colId xmlns:a16="http://schemas.microsoft.com/office/drawing/2014/main" val="3007618142"/>
                    </a:ext>
                  </a:extLst>
                </a:gridCol>
                <a:gridCol w="1603132">
                  <a:extLst>
                    <a:ext uri="{9D8B030D-6E8A-4147-A177-3AD203B41FA5}">
                      <a16:colId xmlns:a16="http://schemas.microsoft.com/office/drawing/2014/main" val="1566498090"/>
                    </a:ext>
                  </a:extLst>
                </a:gridCol>
              </a:tblGrid>
              <a:tr h="648014">
                <a:tc>
                  <a:txBody>
                    <a:bodyPr/>
                    <a:lstStyle/>
                    <a:p>
                      <a:pPr rtl="1"/>
                      <a:r>
                        <a:rPr lang="ar" dirty="0"/>
                        <a:t>الاعتبارات </a:t>
                      </a:r>
                    </a:p>
                  </a:txBody>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dirty="0"/>
                        <a:t>الهدف</a:t>
                      </a:r>
                    </a:p>
                    <a:p>
                      <a:pPr rtl="1"/>
                      <a:endParaRPr lang="ar" dirty="0"/>
                    </a:p>
                  </a:txBody>
                  <a:tcPr/>
                </a:tc>
                <a:tc>
                  <a:txBody>
                    <a:bodyPr/>
                    <a:lstStyle/>
                    <a:p>
                      <a:pPr rtl="1"/>
                      <a:r>
                        <a:rPr lang="ar" dirty="0"/>
                        <a:t>انخراط القطاعات</a:t>
                      </a:r>
                      <a:r>
                        <a:rPr lang="ar-LB" dirty="0"/>
                        <a:t> </a:t>
                      </a:r>
                      <a:endParaRPr lang="ar" dirty="0"/>
                    </a:p>
                  </a:txBody>
                  <a:tcPr/>
                </a:tc>
                <a:tc>
                  <a:txBody>
                    <a:bodyPr/>
                    <a:lstStyle/>
                    <a:p>
                      <a:pPr rtl="1"/>
                      <a:r>
                        <a:rPr lang="ar" dirty="0"/>
                        <a:t>النهج</a:t>
                      </a:r>
                    </a:p>
                  </a:txBody>
                  <a:tcPr/>
                </a:tc>
                <a:extLst>
                  <a:ext uri="{0D108BD9-81ED-4DB2-BD59-A6C34878D82A}">
                    <a16:rowId xmlns:a16="http://schemas.microsoft.com/office/drawing/2014/main" val="4190486628"/>
                  </a:ext>
                </a:extLst>
              </a:tr>
              <a:tr h="108783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sz="1400" dirty="0"/>
                        <a:t>* تطبيق الإجراءات الأساسية في المعايير الدنيا لحماية الطفل </a:t>
                      </a:r>
                      <a:r>
                        <a:rPr lang="ar-LB" sz="1400" dirty="0"/>
                        <a:t>وتكييفها وفقًا ل</a:t>
                      </a:r>
                      <a:r>
                        <a:rPr lang="ar" sz="1400" dirty="0"/>
                        <a:t>لسياق </a:t>
                      </a:r>
                      <a:r>
                        <a:rPr lang="ar-LB" sz="1400" dirty="0"/>
                        <a:t>  </a:t>
                      </a:r>
                    </a:p>
                    <a:p>
                      <a:pPr rtl="1"/>
                      <a:endParaRPr lang="ar" sz="1800" b="1" dirty="0">
                        <a:solidFill>
                          <a:schemeClr val="bg2"/>
                        </a:solidFill>
                      </a:endParaRPr>
                    </a:p>
                  </a:txBody>
                  <a:tcPr>
                    <a:solidFill>
                      <a:schemeClr val="bg2">
                        <a:lumMod val="25000"/>
                        <a:lumOff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sz="1400" b="0" i="0" u="none" strike="noStrike" cap="none" dirty="0">
                          <a:solidFill>
                            <a:schemeClr val="dk1"/>
                          </a:solidFill>
                          <a:effectLst/>
                          <a:latin typeface="+mn-lt"/>
                          <a:ea typeface="+mn-ea"/>
                          <a:cs typeface="+mn-cs"/>
                          <a:sym typeface="Arial"/>
                        </a:rPr>
                        <a:t>تعزيز البيئة الآمنة والكريمة </a:t>
                      </a:r>
                      <a:r>
                        <a:rPr lang="ar-LB" sz="1400" b="0" i="0" u="none" strike="noStrike" cap="none" dirty="0">
                          <a:solidFill>
                            <a:schemeClr val="dk1"/>
                          </a:solidFill>
                          <a:effectLst/>
                          <a:latin typeface="+mn-lt"/>
                          <a:ea typeface="+mn-ea"/>
                          <a:cs typeface="+mn-cs"/>
                          <a:sym typeface="Arial"/>
                        </a:rPr>
                        <a:t>والحمائية</a:t>
                      </a:r>
                      <a:r>
                        <a:rPr lang="ar" sz="1400" b="0" i="0" u="none" strike="noStrike" cap="none" dirty="0">
                          <a:solidFill>
                            <a:schemeClr val="dk1"/>
                          </a:solidFill>
                          <a:effectLst/>
                          <a:latin typeface="+mn-lt"/>
                          <a:ea typeface="+mn-ea"/>
                          <a:cs typeface="+mn-cs"/>
                          <a:sym typeface="Arial"/>
                        </a:rPr>
                        <a:t>، وتحسين أثر الاستجابة بكاملها من خلال تطبيق مبدأ عدم إلحاق الأذى وأخذ زمام المبادرة في الحد من المخاطر والأذى.</a:t>
                      </a:r>
                      <a:endParaRPr lang="en-GB" dirty="0"/>
                    </a:p>
                    <a:p>
                      <a:pPr rtl="1"/>
                      <a:endParaRPr lang="en-GB" dirty="0"/>
                    </a:p>
                  </a:txBody>
                  <a:tcPr>
                    <a:solidFill>
                      <a:schemeClr val="bg2">
                        <a:lumMod val="25000"/>
                        <a:lumOff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sz="1400" b="0" i="0" u="none" strike="noStrike" cap="none" dirty="0">
                          <a:solidFill>
                            <a:schemeClr val="dk1"/>
                          </a:solidFill>
                          <a:effectLst/>
                          <a:latin typeface="+mn-lt"/>
                          <a:ea typeface="+mn-ea"/>
                          <a:cs typeface="+mn-cs"/>
                          <a:sym typeface="Arial"/>
                        </a:rPr>
                        <a:t>خاص بالقطاع: الإجراءات المتّخذة ضمن قطاع محدّد</a:t>
                      </a:r>
                      <a:r>
                        <a:rPr lang="ar-LB" sz="1400" b="0" i="0" u="none" strike="noStrike" cap="none" dirty="0">
                          <a:solidFill>
                            <a:schemeClr val="dk1"/>
                          </a:solidFill>
                          <a:effectLst/>
                          <a:latin typeface="+mn-lt"/>
                          <a:ea typeface="+mn-ea"/>
                          <a:cs typeface="+mn-cs"/>
                          <a:sym typeface="Arial"/>
                        </a:rPr>
                        <a:t> </a:t>
                      </a:r>
                    </a:p>
                    <a:p>
                      <a:pPr rtl="1"/>
                      <a:endParaRPr lang="en-GB" dirty="0"/>
                    </a:p>
                  </a:txBody>
                  <a:tcPr>
                    <a:solidFill>
                      <a:schemeClr val="bg2">
                        <a:lumMod val="25000"/>
                        <a:lumOff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sz="1400" b="1" dirty="0">
                          <a:solidFill>
                            <a:schemeClr val="bg2"/>
                          </a:solidFill>
                        </a:rPr>
                        <a:t>التعميم</a:t>
                      </a:r>
                    </a:p>
                    <a:p>
                      <a:pPr rtl="1"/>
                      <a:endParaRPr lang="ar" dirty="0"/>
                    </a:p>
                  </a:txBody>
                  <a:tcPr>
                    <a:solidFill>
                      <a:schemeClr val="bg2">
                        <a:lumMod val="25000"/>
                        <a:lumOff val="75000"/>
                      </a:schemeClr>
                    </a:solidFill>
                  </a:tcPr>
                </a:tc>
                <a:extLst>
                  <a:ext uri="{0D108BD9-81ED-4DB2-BD59-A6C34878D82A}">
                    <a16:rowId xmlns:a16="http://schemas.microsoft.com/office/drawing/2014/main" val="1491600312"/>
                  </a:ext>
                </a:extLst>
              </a:tr>
            </a:tbl>
          </a:graphicData>
        </a:graphic>
      </p:graphicFrame>
      <p:graphicFrame>
        <p:nvGraphicFramePr>
          <p:cNvPr id="6" name="الجدول 7">
            <a:extLst>
              <a:ext uri="{FF2B5EF4-FFF2-40B4-BE49-F238E27FC236}">
                <a16:creationId xmlns:a16="http://schemas.microsoft.com/office/drawing/2014/main" id="{A125DF21-FAF5-4FCD-9C82-3C09FF4084CB}"/>
              </a:ext>
            </a:extLst>
          </p:cNvPr>
          <p:cNvGraphicFramePr>
            <a:graphicFrameLocks noGrp="1"/>
          </p:cNvGraphicFramePr>
          <p:nvPr>
            <p:extLst>
              <p:ext uri="{D42A27DB-BD31-4B8C-83A1-F6EECF244321}">
                <p14:modId xmlns:p14="http://schemas.microsoft.com/office/powerpoint/2010/main" val="3152052196"/>
              </p:ext>
            </p:extLst>
          </p:nvPr>
        </p:nvGraphicFramePr>
        <p:xfrm>
          <a:off x="1736059" y="5029173"/>
          <a:ext cx="10110530" cy="1158240"/>
        </p:xfrm>
        <a:graphic>
          <a:graphicData uri="http://schemas.openxmlformats.org/drawingml/2006/table">
            <a:tbl>
              <a:tblPr firstRow="1" bandRow="1">
                <a:tableStyleId>{5C22544A-7EE6-4342-B048-85BDC9FD1C3A}</a:tableStyleId>
              </a:tblPr>
              <a:tblGrid>
                <a:gridCol w="2618227">
                  <a:extLst>
                    <a:ext uri="{9D8B030D-6E8A-4147-A177-3AD203B41FA5}">
                      <a16:colId xmlns:a16="http://schemas.microsoft.com/office/drawing/2014/main" val="1065799688"/>
                    </a:ext>
                  </a:extLst>
                </a:gridCol>
                <a:gridCol w="2830285">
                  <a:extLst>
                    <a:ext uri="{9D8B030D-6E8A-4147-A177-3AD203B41FA5}">
                      <a16:colId xmlns:a16="http://schemas.microsoft.com/office/drawing/2014/main" val="3864510167"/>
                    </a:ext>
                  </a:extLst>
                </a:gridCol>
                <a:gridCol w="3037115">
                  <a:extLst>
                    <a:ext uri="{9D8B030D-6E8A-4147-A177-3AD203B41FA5}">
                      <a16:colId xmlns:a16="http://schemas.microsoft.com/office/drawing/2014/main" val="3007618142"/>
                    </a:ext>
                  </a:extLst>
                </a:gridCol>
                <a:gridCol w="1624903">
                  <a:extLst>
                    <a:ext uri="{9D8B030D-6E8A-4147-A177-3AD203B41FA5}">
                      <a16:colId xmlns:a16="http://schemas.microsoft.com/office/drawing/2014/main" val="1566498090"/>
                    </a:ext>
                  </a:extLst>
                </a:gridCol>
              </a:tblGrid>
              <a:tr h="0">
                <a:tc>
                  <a:txBody>
                    <a:bodyPr/>
                    <a:lstStyle/>
                    <a:p>
                      <a:pPr rtl="1"/>
                      <a:r>
                        <a:rPr lang="ar" sz="1400" b="0" dirty="0">
                          <a:solidFill>
                            <a:schemeClr val="tx1"/>
                          </a:solidFill>
                        </a:rPr>
                        <a:t>* الحاجة إلى بعض التخطيط المشترك + تحقيق التنسيق المتوقّع بين قطاع حماية الطفل والقطاعات الأخرى + التدريب + إجراءات العمل المعيارية </a:t>
                      </a:r>
                      <a:endParaRPr lang="ar" sz="1400" b="1" dirty="0">
                        <a:solidFill>
                          <a:schemeClr val="bg2"/>
                        </a:solidFill>
                      </a:endParaRPr>
                    </a:p>
                  </a:txBody>
                  <a:tcPr>
                    <a:solidFill>
                      <a:schemeClr val="bg2">
                        <a:lumMod val="25000"/>
                        <a:lumOff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sz="1400" b="0" i="0" u="none" strike="noStrike" cap="none" dirty="0">
                          <a:solidFill>
                            <a:schemeClr val="dk1"/>
                          </a:solidFill>
                          <a:effectLst/>
                          <a:latin typeface="+mn-lt"/>
                          <a:ea typeface="+mn-ea"/>
                          <a:cs typeface="+mn-cs"/>
                          <a:sym typeface="Arial"/>
                        </a:rPr>
                        <a:t>تحقيق نتيجة الحماية إلى جانب النتائج المتعلّقة بالقطاعات الأخرى، وفي الوقت نفسه، السعي إلى تحقيق الاستخدام الأمثل للموارد، وإمكانيات الوصول، والقدرة التشغيلية، إلخ. </a:t>
                      </a:r>
                      <a:endParaRPr lang="en-GB" dirty="0"/>
                    </a:p>
                    <a:p>
                      <a:pPr rtl="1"/>
                      <a:endParaRPr lang="en-GB" dirty="0"/>
                    </a:p>
                  </a:txBody>
                  <a:tcPr>
                    <a:solidFill>
                      <a:schemeClr val="bg2">
                        <a:lumMod val="25000"/>
                        <a:lumOff val="75000"/>
                      </a:schemeClr>
                    </a:solidFill>
                  </a:tcPr>
                </a:tc>
                <a:tc>
                  <a:txBody>
                    <a:bodyPr/>
                    <a:lstStyle/>
                    <a:p>
                      <a:pPr rtl="1"/>
                      <a:r>
                        <a:rPr lang="ar" sz="1400" b="0" i="0" u="none" strike="noStrike" cap="none" dirty="0">
                          <a:solidFill>
                            <a:schemeClr val="dk1"/>
                          </a:solidFill>
                          <a:effectLst/>
                          <a:latin typeface="+mn-lt"/>
                          <a:ea typeface="+mn-ea"/>
                          <a:cs typeface="+mn-cs"/>
                          <a:sym typeface="Arial"/>
                        </a:rPr>
                        <a:t>تحافظ القطاعات على أهدافها القطاعية الخاصة بها، وتشترك في الوقت نفسه في التخطيط </a:t>
                      </a:r>
                      <a:r>
                        <a:rPr lang="ar-LB" sz="1400" b="0" i="0" u="none" strike="noStrike" cap="none" dirty="0">
                          <a:solidFill>
                            <a:schemeClr val="dk1"/>
                          </a:solidFill>
                          <a:effectLst/>
                          <a:latin typeface="+mn-lt"/>
                          <a:ea typeface="+mn-ea"/>
                          <a:cs typeface="+mn-cs"/>
                          <a:sym typeface="Arial"/>
                        </a:rPr>
                        <a:t>والتنفيذ </a:t>
                      </a:r>
                      <a:r>
                        <a:rPr lang="ar" sz="1400" b="0" i="0" u="none" strike="noStrike" cap="none" dirty="0">
                          <a:solidFill>
                            <a:schemeClr val="dk1"/>
                          </a:solidFill>
                          <a:effectLst/>
                          <a:latin typeface="+mn-lt"/>
                          <a:ea typeface="+mn-ea"/>
                          <a:cs typeface="+mn-cs"/>
                          <a:sym typeface="Arial"/>
                        </a:rPr>
                        <a:t>المشترك</a:t>
                      </a:r>
                      <a:r>
                        <a:rPr lang="ar-LB" sz="1400" b="0" i="0" u="none" strike="noStrike" cap="none" dirty="0">
                          <a:solidFill>
                            <a:schemeClr val="dk1"/>
                          </a:solidFill>
                          <a:effectLst/>
                          <a:latin typeface="+mn-lt"/>
                          <a:ea typeface="+mn-ea"/>
                          <a:cs typeface="+mn-cs"/>
                          <a:sym typeface="Arial"/>
                        </a:rPr>
                        <a:t>َين</a:t>
                      </a:r>
                      <a:r>
                        <a:rPr lang="ar" sz="1400" b="0" i="0" u="none" strike="noStrike" cap="none" dirty="0">
                          <a:solidFill>
                            <a:schemeClr val="dk1"/>
                          </a:solidFill>
                          <a:effectLst/>
                          <a:latin typeface="+mn-lt"/>
                          <a:ea typeface="+mn-ea"/>
                          <a:cs typeface="+mn-cs"/>
                          <a:sym typeface="Arial"/>
                        </a:rPr>
                        <a:t> </a:t>
                      </a:r>
                      <a:r>
                        <a:rPr lang="ar-LB" sz="1400" b="0" i="0" u="none" strike="noStrike" cap="none" dirty="0">
                          <a:solidFill>
                            <a:schemeClr val="dk1"/>
                          </a:solidFill>
                          <a:effectLst/>
                          <a:latin typeface="+mn-lt"/>
                          <a:ea typeface="+mn-ea"/>
                          <a:cs typeface="+mn-cs"/>
                          <a:sym typeface="Arial"/>
                        </a:rPr>
                        <a:t>ل</a:t>
                      </a:r>
                      <a:r>
                        <a:rPr lang="ar" sz="1400" b="0" i="0" u="none" strike="noStrike" cap="none" dirty="0">
                          <a:solidFill>
                            <a:schemeClr val="dk1"/>
                          </a:solidFill>
                          <a:effectLst/>
                          <a:latin typeface="+mn-lt"/>
                          <a:ea typeface="+mn-ea"/>
                          <a:cs typeface="+mn-cs"/>
                          <a:sym typeface="Arial"/>
                        </a:rPr>
                        <a:t>بعض الجوانب المتعلّقة ببرامجها. </a:t>
                      </a:r>
                      <a:endParaRPr lang="en-GB" dirty="0"/>
                    </a:p>
                  </a:txBody>
                  <a:tcPr>
                    <a:solidFill>
                      <a:schemeClr val="bg2">
                        <a:lumMod val="25000"/>
                        <a:lumOff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sz="1400" b="1" dirty="0">
                          <a:solidFill>
                            <a:schemeClr val="bg2"/>
                          </a:solidFill>
                        </a:rPr>
                        <a:t>وضع البرامج المشتركة</a:t>
                      </a:r>
                    </a:p>
                    <a:p>
                      <a:pPr rtl="1"/>
                      <a:endParaRPr lang="ar" b="0" dirty="0">
                        <a:solidFill>
                          <a:schemeClr val="tx1"/>
                        </a:solidFill>
                      </a:endParaRPr>
                    </a:p>
                  </a:txBody>
                  <a:tcPr>
                    <a:solidFill>
                      <a:schemeClr val="bg2">
                        <a:lumMod val="25000"/>
                        <a:lumOff val="75000"/>
                      </a:schemeClr>
                    </a:solidFill>
                  </a:tcPr>
                </a:tc>
                <a:extLst>
                  <a:ext uri="{0D108BD9-81ED-4DB2-BD59-A6C34878D82A}">
                    <a16:rowId xmlns:a16="http://schemas.microsoft.com/office/drawing/2014/main" val="2138569683"/>
                  </a:ext>
                </a:extLst>
              </a:tr>
            </a:tbl>
          </a:graphicData>
        </a:graphic>
      </p:graphicFrame>
      <p:graphicFrame>
        <p:nvGraphicFramePr>
          <p:cNvPr id="8" name="الجدول 7">
            <a:extLst>
              <a:ext uri="{FF2B5EF4-FFF2-40B4-BE49-F238E27FC236}">
                <a16:creationId xmlns:a16="http://schemas.microsoft.com/office/drawing/2014/main" id="{80A52DD8-BB08-4A25-BDAE-C120062DBFED}"/>
              </a:ext>
            </a:extLst>
          </p:cNvPr>
          <p:cNvGraphicFramePr>
            <a:graphicFrameLocks noGrp="1"/>
          </p:cNvGraphicFramePr>
          <p:nvPr>
            <p:extLst>
              <p:ext uri="{D42A27DB-BD31-4B8C-83A1-F6EECF244321}">
                <p14:modId xmlns:p14="http://schemas.microsoft.com/office/powerpoint/2010/main" val="2771559908"/>
              </p:ext>
            </p:extLst>
          </p:nvPr>
        </p:nvGraphicFramePr>
        <p:xfrm>
          <a:off x="1736059" y="3230853"/>
          <a:ext cx="10110530" cy="1798320"/>
        </p:xfrm>
        <a:graphic>
          <a:graphicData uri="http://schemas.openxmlformats.org/drawingml/2006/table">
            <a:tbl>
              <a:tblPr firstRow="1" bandRow="1">
                <a:tableStyleId>{5C22544A-7EE6-4342-B048-85BDC9FD1C3A}</a:tableStyleId>
              </a:tblPr>
              <a:tblGrid>
                <a:gridCol w="2629112">
                  <a:extLst>
                    <a:ext uri="{9D8B030D-6E8A-4147-A177-3AD203B41FA5}">
                      <a16:colId xmlns:a16="http://schemas.microsoft.com/office/drawing/2014/main" val="1065799688"/>
                    </a:ext>
                  </a:extLst>
                </a:gridCol>
                <a:gridCol w="2830286">
                  <a:extLst>
                    <a:ext uri="{9D8B030D-6E8A-4147-A177-3AD203B41FA5}">
                      <a16:colId xmlns:a16="http://schemas.microsoft.com/office/drawing/2014/main" val="3864510167"/>
                    </a:ext>
                  </a:extLst>
                </a:gridCol>
                <a:gridCol w="3048000">
                  <a:extLst>
                    <a:ext uri="{9D8B030D-6E8A-4147-A177-3AD203B41FA5}">
                      <a16:colId xmlns:a16="http://schemas.microsoft.com/office/drawing/2014/main" val="3007618142"/>
                    </a:ext>
                  </a:extLst>
                </a:gridCol>
                <a:gridCol w="1603132">
                  <a:extLst>
                    <a:ext uri="{9D8B030D-6E8A-4147-A177-3AD203B41FA5}">
                      <a16:colId xmlns:a16="http://schemas.microsoft.com/office/drawing/2014/main" val="1566498090"/>
                    </a:ext>
                  </a:extLst>
                </a:gridCol>
              </a:tblGrid>
              <a:tr h="1087835">
                <a:tc>
                  <a:txBody>
                    <a:bodyPr/>
                    <a:lstStyle/>
                    <a:p>
                      <a:pPr rtl="1"/>
                      <a:r>
                        <a:rPr lang="ar" sz="1400" b="0" dirty="0">
                          <a:solidFill>
                            <a:schemeClr val="tx1"/>
                          </a:solidFill>
                        </a:rPr>
                        <a:t>* اعتبارات مشابهة لتلك الموجودة في</a:t>
                      </a:r>
                      <a:r>
                        <a:rPr lang="ar-LB" sz="1400" b="0" dirty="0">
                          <a:solidFill>
                            <a:schemeClr val="tx1"/>
                          </a:solidFill>
                        </a:rPr>
                        <a:t> وضع البرامج </a:t>
                      </a:r>
                      <a:r>
                        <a:rPr lang="ar" sz="1400" b="0" dirty="0">
                          <a:solidFill>
                            <a:schemeClr val="tx1"/>
                          </a:solidFill>
                        </a:rPr>
                        <a:t>المشترك</a:t>
                      </a:r>
                      <a:r>
                        <a:rPr lang="ar-LB" sz="1400" b="0" dirty="0">
                          <a:solidFill>
                            <a:schemeClr val="tx1"/>
                          </a:solidFill>
                        </a:rPr>
                        <a:t>ة</a:t>
                      </a:r>
                      <a:r>
                        <a:rPr lang="ar" sz="1400" b="0" dirty="0">
                          <a:solidFill>
                            <a:schemeClr val="tx1"/>
                          </a:solidFill>
                        </a:rPr>
                        <a:t>، ولكن مع مستويات أعلى من التنسيق</a:t>
                      </a:r>
                      <a:r>
                        <a:rPr lang="ar-LB" sz="1400" b="0" dirty="0">
                          <a:solidFill>
                            <a:schemeClr val="tx1"/>
                          </a:solidFill>
                        </a:rPr>
                        <a:t> والتعاون </a:t>
                      </a:r>
                      <a:endParaRPr lang="ar" sz="1400" b="1" dirty="0">
                        <a:solidFill>
                          <a:schemeClr val="bg2"/>
                        </a:solidFill>
                      </a:endParaRPr>
                    </a:p>
                  </a:txBody>
                  <a:tcPr>
                    <a:solidFill>
                      <a:schemeClr val="bg2">
                        <a:lumMod val="25000"/>
                        <a:lumOff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 sz="1400" b="0" i="0" u="none" strike="noStrike" cap="none" dirty="0">
                          <a:solidFill>
                            <a:schemeClr val="tx1"/>
                          </a:solidFill>
                          <a:effectLst/>
                          <a:latin typeface="+mn-lt"/>
                          <a:ea typeface="+mn-ea"/>
                          <a:cs typeface="+mn-cs"/>
                          <a:sym typeface="Arial"/>
                        </a:rPr>
                        <a:t>تحقيق النتائج الجماعية المتعلّقة بالأطفال من خلال التقييم المشترك المقصود، ووضع الأهداف، والتخطيط، والتنفيذ، والرصد عبر جميع القطاعات.</a:t>
                      </a:r>
                      <a:endParaRPr lang="en-GB" b="0" dirty="0">
                        <a:solidFill>
                          <a:schemeClr val="tx1"/>
                        </a:solidFill>
                      </a:endParaRPr>
                    </a:p>
                    <a:p>
                      <a:pPr rtl="1"/>
                      <a:endParaRPr lang="ar" sz="1400" b="0" i="0" u="none" strike="noStrike" cap="none" dirty="0">
                        <a:solidFill>
                          <a:schemeClr val="dk1"/>
                        </a:solidFill>
                        <a:effectLst/>
                        <a:latin typeface="+mn-lt"/>
                        <a:ea typeface="+mn-ea"/>
                        <a:cs typeface="+mn-cs"/>
                        <a:sym typeface="Arial"/>
                      </a:endParaRPr>
                    </a:p>
                  </a:txBody>
                  <a:tcPr>
                    <a:solidFill>
                      <a:schemeClr val="bg2">
                        <a:lumMod val="25000"/>
                        <a:lumOff val="75000"/>
                      </a:schemeClr>
                    </a:solidFill>
                  </a:tcPr>
                </a:tc>
                <a:tc>
                  <a:txBody>
                    <a:bodyPr/>
                    <a:lstStyle/>
                    <a:p>
                      <a:pPr rtl="1"/>
                      <a:r>
                        <a:rPr lang="ar" sz="1400" b="0" i="0" u="none" strike="noStrike" cap="none" dirty="0">
                          <a:solidFill>
                            <a:schemeClr val="dk1"/>
                          </a:solidFill>
                          <a:effectLst/>
                          <a:latin typeface="+mn-lt"/>
                          <a:ea typeface="+mn-ea"/>
                          <a:cs typeface="+mn-cs"/>
                          <a:sym typeface="Arial"/>
                        </a:rPr>
                        <a:t>تفضيل عمليات التخطيط والتنفيذ والرصد والتقييم الجماعية</a:t>
                      </a:r>
                      <a:r>
                        <a:rPr lang="ar-LB" sz="1400" b="0" i="0" u="none" strike="noStrike" cap="none" dirty="0">
                          <a:solidFill>
                            <a:schemeClr val="dk1"/>
                          </a:solidFill>
                          <a:effectLst/>
                          <a:latin typeface="+mn-lt"/>
                          <a:ea typeface="+mn-ea"/>
                          <a:cs typeface="+mn-cs"/>
                          <a:sym typeface="Arial"/>
                        </a:rPr>
                        <a:t> المتعددة القطاعات</a:t>
                      </a:r>
                      <a:r>
                        <a:rPr lang="ar" sz="1400" b="0" i="0" u="none" strike="noStrike" cap="none" dirty="0">
                          <a:solidFill>
                            <a:schemeClr val="dk1"/>
                          </a:solidFill>
                          <a:effectLst/>
                          <a:latin typeface="+mn-lt"/>
                          <a:ea typeface="+mn-ea"/>
                          <a:cs typeface="+mn-cs"/>
                          <a:sym typeface="Arial"/>
                        </a:rPr>
                        <a:t>، على العمليات الخاصة بكلّ قطاع في هذه المجالات. </a:t>
                      </a:r>
                    </a:p>
                    <a:p>
                      <a:pPr rtl="1"/>
                      <a:endParaRPr lang="en-GB" sz="1400" b="0" i="0" u="none" strike="noStrike" cap="none" dirty="0">
                        <a:solidFill>
                          <a:schemeClr val="dk1"/>
                        </a:solidFill>
                        <a:effectLst/>
                        <a:latin typeface="+mn-lt"/>
                        <a:ea typeface="+mn-ea"/>
                        <a:cs typeface="+mn-cs"/>
                        <a:sym typeface="Arial"/>
                      </a:endParaRPr>
                    </a:p>
                    <a:p>
                      <a:pPr rtl="1"/>
                      <a:r>
                        <a:rPr lang="ar" sz="1400" b="0" i="0" u="none" strike="noStrike" cap="none" dirty="0">
                          <a:solidFill>
                            <a:schemeClr val="dk1"/>
                          </a:solidFill>
                          <a:effectLst/>
                          <a:latin typeface="+mn-lt"/>
                          <a:ea typeface="+mn-ea"/>
                          <a:cs typeface="+mn-cs"/>
                          <a:sym typeface="Arial"/>
                        </a:rPr>
                        <a:t>إنّ الفهم الشامل لرفاه الطفل هو نقطة البداية في العمل، وتشكّل خصوصيات القطاعات المختلفة الوسيلة لتحقيق هذا الهدف.</a:t>
                      </a:r>
                      <a:endParaRPr lang="ar-LB" sz="1400" b="0" i="0" u="none" strike="noStrike" cap="none" dirty="0">
                        <a:solidFill>
                          <a:schemeClr val="dk1"/>
                        </a:solidFill>
                        <a:effectLst/>
                        <a:latin typeface="+mn-lt"/>
                        <a:ea typeface="+mn-ea"/>
                        <a:cs typeface="+mn-cs"/>
                        <a:sym typeface="Arial"/>
                      </a:endParaRPr>
                    </a:p>
                    <a:p>
                      <a:pPr rtl="1"/>
                      <a:endParaRPr lang="en-GB" b="0" dirty="0">
                        <a:solidFill>
                          <a:schemeClr val="tx1"/>
                        </a:solidFill>
                      </a:endParaRPr>
                    </a:p>
                  </a:txBody>
                  <a:tcPr>
                    <a:solidFill>
                      <a:schemeClr val="bg2">
                        <a:lumMod val="25000"/>
                        <a:lumOff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LB" sz="1400" b="1" dirty="0">
                          <a:solidFill>
                            <a:schemeClr val="bg2"/>
                          </a:solidFill>
                        </a:rPr>
                        <a:t>النُهُج المتكاملة</a:t>
                      </a:r>
                      <a:endParaRPr lang="ar" b="0" dirty="0">
                        <a:solidFill>
                          <a:schemeClr val="tx1"/>
                        </a:solidFill>
                      </a:endParaRPr>
                    </a:p>
                  </a:txBody>
                  <a:tcPr>
                    <a:solidFill>
                      <a:schemeClr val="bg2">
                        <a:lumMod val="25000"/>
                        <a:lumOff val="75000"/>
                      </a:schemeClr>
                    </a:solidFill>
                  </a:tcPr>
                </a:tc>
                <a:extLst>
                  <a:ext uri="{0D108BD9-81ED-4DB2-BD59-A6C34878D82A}">
                    <a16:rowId xmlns:a16="http://schemas.microsoft.com/office/drawing/2014/main" val="276082013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574D2-F821-A046-B6F7-AE0B0B2E0EDB}"/>
              </a:ext>
            </a:extLst>
          </p:cNvPr>
          <p:cNvSpPr>
            <a:spLocks noGrp="1"/>
          </p:cNvSpPr>
          <p:nvPr>
            <p:ph type="title"/>
          </p:nvPr>
        </p:nvSpPr>
        <p:spPr>
          <a:xfrm>
            <a:off x="235131" y="1"/>
            <a:ext cx="9779193" cy="1690688"/>
          </a:xfrm>
        </p:spPr>
        <p:txBody>
          <a:bodyPr rtlCol="1"/>
          <a:lstStyle/>
          <a:p>
            <a:pPr rtl="1"/>
            <a:r>
              <a:rPr lang="ar" dirty="0">
                <a:latin typeface="Calibri" panose="020F0502020204030204" pitchFamily="34" charset="0"/>
                <a:cs typeface="Calibri" panose="020F0502020204030204" pitchFamily="34" charset="0"/>
              </a:rPr>
              <a:t>الإجراءات المشتركة لجميع القطاعات</a:t>
            </a:r>
          </a:p>
        </p:txBody>
      </p:sp>
      <p:sp>
        <p:nvSpPr>
          <p:cNvPr id="3" name="Marcador de contenido 2">
            <a:extLst>
              <a:ext uri="{FF2B5EF4-FFF2-40B4-BE49-F238E27FC236}">
                <a16:creationId xmlns:a16="http://schemas.microsoft.com/office/drawing/2014/main" id="{40655091-55E8-DD40-9C9C-861ED09BA2FD}"/>
              </a:ext>
            </a:extLst>
          </p:cNvPr>
          <p:cNvSpPr>
            <a:spLocks noGrp="1"/>
          </p:cNvSpPr>
          <p:nvPr>
            <p:ph sz="half" idx="4294967295"/>
          </p:nvPr>
        </p:nvSpPr>
        <p:spPr>
          <a:xfrm>
            <a:off x="574427" y="1201271"/>
            <a:ext cx="8213132" cy="4624763"/>
          </a:xfrm>
        </p:spPr>
        <p:txBody>
          <a:bodyPr rtlCol="1">
            <a:normAutofit fontScale="92500" lnSpcReduction="10000"/>
          </a:bodyPr>
          <a:lstStyle/>
          <a:p>
            <a:pPr marL="514350" indent="-514350" rtl="1">
              <a:buFont typeface="+mj-lt"/>
              <a:buAutoNum type="arabicPeriod"/>
            </a:pPr>
            <a:r>
              <a:rPr lang="ar" sz="3300" dirty="0">
                <a:latin typeface="Calibri" panose="020F0502020204030204" pitchFamily="34" charset="0"/>
                <a:cs typeface="Calibri" panose="020F0502020204030204" pitchFamily="34" charset="0"/>
              </a:rPr>
              <a:t>دمج </a:t>
            </a:r>
            <a:r>
              <a:rPr lang="ar-LB" sz="3300" dirty="0">
                <a:latin typeface="Calibri" panose="020F0502020204030204" pitchFamily="34" charset="0"/>
                <a:cs typeface="Calibri" panose="020F0502020204030204" pitchFamily="34" charset="0"/>
              </a:rPr>
              <a:t>مسائل</a:t>
            </a:r>
            <a:r>
              <a:rPr lang="ar" sz="3300" dirty="0">
                <a:latin typeface="Calibri" panose="020F0502020204030204" pitchFamily="34" charset="0"/>
                <a:cs typeface="Calibri" panose="020F0502020204030204" pitchFamily="34" charset="0"/>
              </a:rPr>
              <a:t> حماية الطفل في عمليات </a:t>
            </a:r>
            <a:r>
              <a:rPr lang="ar" sz="3300" b="1" dirty="0">
                <a:latin typeface="Calibri" panose="020F0502020204030204" pitchFamily="34" charset="0"/>
                <a:cs typeface="Calibri" panose="020F0502020204030204" pitchFamily="34" charset="0"/>
              </a:rPr>
              <a:t>التقييم</a:t>
            </a:r>
            <a:r>
              <a:rPr lang="ar" sz="3300" dirty="0">
                <a:latin typeface="Calibri" panose="020F0502020204030204" pitchFamily="34" charset="0"/>
                <a:cs typeface="Calibri" panose="020F0502020204030204" pitchFamily="34" charset="0"/>
              </a:rPr>
              <a:t> القطاعية </a:t>
            </a:r>
            <a:r>
              <a:rPr lang="ar-LB" sz="3300" dirty="0">
                <a:latin typeface="Calibri" panose="020F0502020204030204" pitchFamily="34" charset="0"/>
                <a:cs typeface="Calibri" panose="020F0502020204030204" pitchFamily="34" charset="0"/>
              </a:rPr>
              <a:t>والمتعددة</a:t>
            </a:r>
            <a:r>
              <a:rPr lang="ar" sz="3300" dirty="0">
                <a:latin typeface="Calibri" panose="020F0502020204030204" pitchFamily="34" charset="0"/>
                <a:cs typeface="Calibri" panose="020F0502020204030204" pitchFamily="34" charset="0"/>
              </a:rPr>
              <a:t> القطاعات  </a:t>
            </a:r>
          </a:p>
          <a:p>
            <a:pPr marL="514350" indent="-514350" rtl="1">
              <a:buFont typeface="+mj-lt"/>
              <a:buAutoNum type="arabicPeriod"/>
            </a:pPr>
            <a:r>
              <a:rPr lang="ar" sz="3300" dirty="0">
                <a:latin typeface="Calibri" panose="020F0502020204030204" pitchFamily="34" charset="0"/>
                <a:cs typeface="Calibri" panose="020F0502020204030204" pitchFamily="34" charset="0"/>
              </a:rPr>
              <a:t>تقوية </a:t>
            </a:r>
            <a:r>
              <a:rPr lang="ar" sz="3300" b="1" dirty="0">
                <a:latin typeface="Calibri" panose="020F0502020204030204" pitchFamily="34" charset="0"/>
                <a:cs typeface="Calibri" panose="020F0502020204030204" pitchFamily="34" charset="0"/>
              </a:rPr>
              <a:t>قدرات </a:t>
            </a:r>
            <a:r>
              <a:rPr lang="ar" sz="3300" dirty="0">
                <a:latin typeface="Calibri" panose="020F0502020204030204" pitchFamily="34" charset="0"/>
                <a:cs typeface="Calibri" panose="020F0502020204030204" pitchFamily="34" charset="0"/>
              </a:rPr>
              <a:t>الجهات الفاعلة في القطاعات</a:t>
            </a:r>
            <a:r>
              <a:rPr lang="ar-LB" sz="3300" dirty="0">
                <a:latin typeface="Calibri" panose="020F0502020204030204" pitchFamily="34" charset="0"/>
                <a:cs typeface="Calibri" panose="020F0502020204030204" pitchFamily="34" charset="0"/>
              </a:rPr>
              <a:t> من أجل</a:t>
            </a:r>
            <a:endParaRPr lang="ar" sz="3300" dirty="0">
              <a:latin typeface="Calibri" panose="020F0502020204030204" pitchFamily="34" charset="0"/>
              <a:cs typeface="Calibri" panose="020F0502020204030204" pitchFamily="34" charset="0"/>
            </a:endParaRPr>
          </a:p>
          <a:p>
            <a:pPr lvl="1" rtl="1"/>
            <a:r>
              <a:rPr lang="ar" sz="2800" dirty="0">
                <a:latin typeface="Calibri" panose="020F0502020204030204" pitchFamily="34" charset="0"/>
                <a:cs typeface="Calibri" panose="020F0502020204030204" pitchFamily="34" charset="0"/>
              </a:rPr>
              <a:t>تحديد وإحالة الأطفال المعرّضين للخطر، </a:t>
            </a:r>
          </a:p>
          <a:p>
            <a:pPr lvl="1" rtl="1"/>
            <a:r>
              <a:rPr lang="ar" sz="2800" dirty="0">
                <a:latin typeface="Calibri" panose="020F0502020204030204" pitchFamily="34" charset="0"/>
                <a:cs typeface="Calibri" panose="020F0502020204030204" pitchFamily="34" charset="0"/>
              </a:rPr>
              <a:t>ودعم الأطفال الواقعين في الضيق، </a:t>
            </a:r>
          </a:p>
          <a:p>
            <a:pPr lvl="1" rtl="1"/>
            <a:r>
              <a:rPr lang="ar" sz="2800" dirty="0">
                <a:latin typeface="Calibri" panose="020F0502020204030204" pitchFamily="34" charset="0"/>
                <a:cs typeface="Calibri" panose="020F0502020204030204" pitchFamily="34" charset="0"/>
              </a:rPr>
              <a:t>ومنع إلحاق الأذى بالأطفال في برامجها</a:t>
            </a:r>
          </a:p>
          <a:p>
            <a:pPr marL="514350" indent="-514350" rtl="1">
              <a:buFont typeface="+mj-lt"/>
              <a:buAutoNum type="arabicPeriod"/>
            </a:pPr>
            <a:r>
              <a:rPr lang="ar" sz="3300" dirty="0">
                <a:latin typeface="Calibri" panose="020F0502020204030204" pitchFamily="34" charset="0"/>
                <a:cs typeface="Calibri" panose="020F0502020204030204" pitchFamily="34" charset="0"/>
              </a:rPr>
              <a:t>تقوية </a:t>
            </a:r>
            <a:r>
              <a:rPr lang="ar" sz="3300" b="1" dirty="0">
                <a:latin typeface="Calibri" panose="020F0502020204030204" pitchFamily="34" charset="0"/>
                <a:cs typeface="Calibri" panose="020F0502020204030204" pitchFamily="34" charset="0"/>
              </a:rPr>
              <a:t>الآليات </a:t>
            </a:r>
            <a:r>
              <a:rPr lang="ar" sz="3300" dirty="0">
                <a:latin typeface="Calibri" panose="020F0502020204030204" pitchFamily="34" charset="0"/>
                <a:cs typeface="Calibri" panose="020F0502020204030204" pitchFamily="34" charset="0"/>
              </a:rPr>
              <a:t>المشتركة</a:t>
            </a:r>
            <a:r>
              <a:rPr lang="ar" sz="3300" b="1" dirty="0">
                <a:latin typeface="Calibri" panose="020F0502020204030204" pitchFamily="34" charset="0"/>
                <a:cs typeface="Calibri" panose="020F0502020204030204" pitchFamily="34" charset="0"/>
              </a:rPr>
              <a:t> لتشارك المعلومات والرصد </a:t>
            </a:r>
          </a:p>
          <a:p>
            <a:pPr marL="514350" indent="-514350" rtl="1">
              <a:buFont typeface="+mj-lt"/>
              <a:buAutoNum type="arabicPeriod"/>
            </a:pPr>
            <a:r>
              <a:rPr lang="ar" sz="3300" dirty="0">
                <a:latin typeface="Calibri" panose="020F0502020204030204" pitchFamily="34" charset="0"/>
                <a:cs typeface="Calibri" panose="020F0502020204030204" pitchFamily="34" charset="0"/>
              </a:rPr>
              <a:t>تنسيق الفرص من أجل</a:t>
            </a:r>
            <a:r>
              <a:rPr lang="ar" sz="3300" b="1" dirty="0">
                <a:latin typeface="Calibri" panose="020F0502020204030204" pitchFamily="34" charset="0"/>
                <a:cs typeface="Calibri" panose="020F0502020204030204" pitchFamily="34" charset="0"/>
              </a:rPr>
              <a:t> الحوار المجتمعي</a:t>
            </a:r>
            <a:r>
              <a:rPr lang="ar" sz="3300" dirty="0">
                <a:latin typeface="Calibri" panose="020F0502020204030204" pitchFamily="34" charset="0"/>
                <a:cs typeface="Calibri" panose="020F0502020204030204" pitchFamily="34" charset="0"/>
              </a:rPr>
              <a:t> والرسائل المجتمعية</a:t>
            </a:r>
          </a:p>
          <a:p>
            <a:pPr marL="514350" indent="-514350" rtl="1">
              <a:buFont typeface="+mj-lt"/>
              <a:buAutoNum type="arabicPeriod"/>
            </a:pPr>
            <a:r>
              <a:rPr lang="ar" sz="3300" dirty="0">
                <a:latin typeface="Calibri" panose="020F0502020204030204" pitchFamily="34" charset="0"/>
                <a:cs typeface="Calibri" panose="020F0502020204030204" pitchFamily="34" charset="0"/>
              </a:rPr>
              <a:t>تقوية </a:t>
            </a:r>
            <a:r>
              <a:rPr lang="ar" sz="3300" b="1" dirty="0">
                <a:latin typeface="Calibri" panose="020F0502020204030204" pitchFamily="34" charset="0"/>
                <a:cs typeface="Calibri" panose="020F0502020204030204" pitchFamily="34" charset="0"/>
              </a:rPr>
              <a:t>مشاركة الطفل</a:t>
            </a:r>
            <a:r>
              <a:rPr lang="ar" sz="3300" dirty="0">
                <a:latin typeface="Calibri" panose="020F0502020204030204" pitchFamily="34" charset="0"/>
                <a:cs typeface="Calibri" panose="020F0502020204030204" pitchFamily="34" charset="0"/>
              </a:rPr>
              <a:t> طوال دورة البرنامج </a:t>
            </a:r>
          </a:p>
          <a:p>
            <a:pPr marL="514350" indent="-514350" rtl="1">
              <a:buFont typeface="+mj-lt"/>
              <a:buAutoNum type="arabicPeriod"/>
            </a:pPr>
            <a:endParaRPr lang="en-GB" dirty="0"/>
          </a:p>
          <a:p>
            <a:pPr marL="0" indent="0" rtl="1">
              <a:buNone/>
            </a:pPr>
            <a:endParaRPr lang="en-GB" dirty="0"/>
          </a:p>
        </p:txBody>
      </p:sp>
      <p:pic>
        <p:nvPicPr>
          <p:cNvPr id="5" name="Picture 4" descr="الرمز&#10;&#10;Description automatically generated">
            <a:extLst>
              <a:ext uri="{FF2B5EF4-FFF2-40B4-BE49-F238E27FC236}">
                <a16:creationId xmlns:a16="http://schemas.microsoft.com/office/drawing/2014/main" id="{A363A810-F7FB-A94B-A5BF-DC2ADE2653C5}"/>
              </a:ext>
            </a:extLst>
          </p:cNvPr>
          <p:cNvPicPr>
            <a:picLocks noChangeAspect="1"/>
          </p:cNvPicPr>
          <p:nvPr/>
        </p:nvPicPr>
        <p:blipFill>
          <a:blip r:embed="rId3"/>
          <a:stretch>
            <a:fillRect/>
          </a:stretch>
        </p:blipFill>
        <p:spPr>
          <a:xfrm flipH="1">
            <a:off x="8787559" y="1749005"/>
            <a:ext cx="1226765" cy="1339571"/>
          </a:xfrm>
          <a:prstGeom prst="rect">
            <a:avLst/>
          </a:prstGeom>
        </p:spPr>
      </p:pic>
      <p:pic>
        <p:nvPicPr>
          <p:cNvPr id="6" name="Picture 5" descr="الرمز&#10;&#10;Description automatically generated">
            <a:extLst>
              <a:ext uri="{FF2B5EF4-FFF2-40B4-BE49-F238E27FC236}">
                <a16:creationId xmlns:a16="http://schemas.microsoft.com/office/drawing/2014/main" id="{6702B8A7-2F6B-7743-8971-DEDD3F62CF48}"/>
              </a:ext>
            </a:extLst>
          </p:cNvPr>
          <p:cNvPicPr>
            <a:picLocks noChangeAspect="1"/>
          </p:cNvPicPr>
          <p:nvPr/>
        </p:nvPicPr>
        <p:blipFill>
          <a:blip r:embed="rId4"/>
          <a:stretch>
            <a:fillRect/>
          </a:stretch>
        </p:blipFill>
        <p:spPr>
          <a:xfrm>
            <a:off x="9113142" y="3769425"/>
            <a:ext cx="2190959" cy="1339571"/>
          </a:xfrm>
          <a:prstGeom prst="rect">
            <a:avLst/>
          </a:prstGeom>
        </p:spPr>
      </p:pic>
      <p:pic>
        <p:nvPicPr>
          <p:cNvPr id="8" name="Picture 7" descr="الرمز&#10;&#10;Description automatically generated">
            <a:extLst>
              <a:ext uri="{FF2B5EF4-FFF2-40B4-BE49-F238E27FC236}">
                <a16:creationId xmlns:a16="http://schemas.microsoft.com/office/drawing/2014/main" id="{EA4E3C50-D26A-5748-8273-F53E99262E50}"/>
              </a:ext>
            </a:extLst>
          </p:cNvPr>
          <p:cNvPicPr>
            <a:picLocks noChangeAspect="1"/>
          </p:cNvPicPr>
          <p:nvPr/>
        </p:nvPicPr>
        <p:blipFill>
          <a:blip r:embed="rId5"/>
          <a:stretch>
            <a:fillRect/>
          </a:stretch>
        </p:blipFill>
        <p:spPr>
          <a:xfrm>
            <a:off x="10552914" y="1452725"/>
            <a:ext cx="1235633" cy="1788616"/>
          </a:xfrm>
          <a:prstGeom prst="rect">
            <a:avLst/>
          </a:prstGeom>
        </p:spPr>
      </p:pic>
    </p:spTree>
    <p:extLst>
      <p:ext uri="{BB962C8B-B14F-4D97-AF65-F5344CB8AC3E}">
        <p14:creationId xmlns:p14="http://schemas.microsoft.com/office/powerpoint/2010/main" val="16068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2176989" y="244720"/>
            <a:ext cx="7987139"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3"/>
              </a:buClr>
              <a:buSzPts val="3200"/>
              <a:buFont typeface="Helvetica Neue"/>
              <a:buNone/>
            </a:pPr>
            <a:r>
              <a:rPr lang="ar" kern="1200" dirty="0">
                <a:latin typeface="Calibri" panose="020F0502020204030204" pitchFamily="34" charset="0"/>
                <a:ea typeface="+mj-ea"/>
                <a:cs typeface="Calibri" panose="020F0502020204030204" pitchFamily="34" charset="0"/>
                <a:sym typeface="Arial"/>
              </a:rPr>
              <a:t>الركيزة 4: وصف المعايير</a:t>
            </a:r>
            <a:endParaRPr kern="1200" dirty="0">
              <a:latin typeface="Calibri" panose="020F0502020204030204" pitchFamily="34" charset="0"/>
              <a:ea typeface="+mj-ea"/>
              <a:cs typeface="Calibri" panose="020F0502020204030204" pitchFamily="34" charset="0"/>
              <a:sym typeface="Arial"/>
            </a:endParaRPr>
          </a:p>
        </p:txBody>
      </p:sp>
      <p:sp>
        <p:nvSpPr>
          <p:cNvPr id="322" name="Google Shape;322;p14"/>
          <p:cNvSpPr txBox="1">
            <a:spLocks noGrp="1"/>
          </p:cNvSpPr>
          <p:nvPr>
            <p:ph sz="half" idx="1"/>
          </p:nvPr>
        </p:nvSpPr>
        <p:spPr>
          <a:xfrm>
            <a:off x="6694925" y="1271335"/>
            <a:ext cx="4153378" cy="4793957"/>
          </a:xfrm>
          <a:prstGeom prst="rect">
            <a:avLst/>
          </a:prstGeom>
          <a:noFill/>
          <a:ln>
            <a:noFill/>
          </a:ln>
        </p:spPr>
        <p:txBody>
          <a:bodyPr spcFirstLastPara="1" wrap="square" lIns="91425" tIns="45700" rIns="91425" bIns="45700" rtlCol="1" anchor="t" anchorCtr="0">
            <a:noAutofit/>
          </a:bodyPr>
          <a:lstStyle/>
          <a:p>
            <a:pPr marL="0" lvl="0" indent="0" rtl="1">
              <a:lnSpc>
                <a:spcPct val="90000"/>
              </a:lnSpc>
              <a:spcBef>
                <a:spcPts val="0"/>
              </a:spcBef>
              <a:spcAft>
                <a:spcPts val="0"/>
              </a:spcAft>
              <a:buClr>
                <a:schemeClr val="accent3"/>
              </a:buClr>
              <a:buSzPts val="2800"/>
              <a:buNone/>
            </a:pPr>
            <a:r>
              <a:rPr lang="ar" b="1" dirty="0">
                <a:solidFill>
                  <a:schemeClr val="bg2"/>
                </a:solidFill>
                <a:latin typeface="Calibri" panose="020F0502020204030204" pitchFamily="34" charset="0"/>
                <a:cs typeface="Calibri" panose="020F0502020204030204" pitchFamily="34" charset="0"/>
              </a:rPr>
              <a:t>المعيار 21: الأمن الغذائي وحماية الطفل</a:t>
            </a:r>
            <a:endParaRPr lang="en-US" dirty="0">
              <a:solidFill>
                <a:schemeClr val="bg2"/>
              </a:solidFill>
              <a:latin typeface="Calibri" panose="020F0502020204030204" pitchFamily="34" charset="0"/>
              <a:cs typeface="Calibri" panose="020F0502020204030204" pitchFamily="34" charset="0"/>
            </a:endParaRPr>
          </a:p>
          <a:p>
            <a:pPr rtl="1"/>
            <a:r>
              <a:rPr lang="ar" dirty="0">
                <a:solidFill>
                  <a:schemeClr val="bg2"/>
                </a:solidFill>
                <a:latin typeface="Calibri" panose="020F0502020204030204" pitchFamily="34" charset="0"/>
                <a:cs typeface="Calibri" panose="020F0502020204030204" pitchFamily="34" charset="0"/>
              </a:rPr>
              <a:t>النهج المتكامل لتعزيز الرفاه والحماية </a:t>
            </a:r>
          </a:p>
          <a:p>
            <a:pPr rtl="1"/>
            <a:r>
              <a:rPr lang="ar" dirty="0">
                <a:solidFill>
                  <a:schemeClr val="bg2"/>
                </a:solidFill>
                <a:latin typeface="Calibri" panose="020F0502020204030204" pitchFamily="34" charset="0"/>
                <a:cs typeface="Calibri" panose="020F0502020204030204" pitchFamily="34" charset="0"/>
              </a:rPr>
              <a:t>التنسيق والتكامل</a:t>
            </a:r>
            <a:endParaRPr lang="en-US" dirty="0">
              <a:solidFill>
                <a:schemeClr val="bg2"/>
              </a:solidFill>
              <a:latin typeface="Calibri" panose="020F0502020204030204" pitchFamily="34" charset="0"/>
              <a:cs typeface="Calibri" panose="020F0502020204030204" pitchFamily="34" charset="0"/>
            </a:endParaRPr>
          </a:p>
          <a:p>
            <a:pPr marL="0" indent="0" rtl="1">
              <a:spcBef>
                <a:spcPts val="0"/>
              </a:spcBef>
              <a:buClr>
                <a:schemeClr val="accent3"/>
              </a:buClr>
              <a:buNone/>
            </a:pPr>
            <a:endParaRPr lang="en-US" b="1" dirty="0">
              <a:solidFill>
                <a:schemeClr val="bg2"/>
              </a:solidFill>
              <a:latin typeface="Calibri" panose="020F0502020204030204" pitchFamily="34" charset="0"/>
              <a:cs typeface="Calibri" panose="020F0502020204030204" pitchFamily="34" charset="0"/>
            </a:endParaRPr>
          </a:p>
          <a:p>
            <a:pPr marL="0" indent="0" rtl="1">
              <a:spcBef>
                <a:spcPts val="0"/>
              </a:spcBef>
              <a:buClr>
                <a:schemeClr val="accent3"/>
              </a:buClr>
              <a:buNone/>
            </a:pPr>
            <a:r>
              <a:rPr lang="ar" b="1" dirty="0">
                <a:solidFill>
                  <a:schemeClr val="bg2"/>
                </a:solidFill>
                <a:latin typeface="Calibri" panose="020F0502020204030204" pitchFamily="34" charset="0"/>
                <a:cs typeface="Calibri" panose="020F0502020204030204" pitchFamily="34" charset="0"/>
              </a:rPr>
              <a:t>المعيار 22: سبل كسب الرزق وحماية الطفل</a:t>
            </a:r>
          </a:p>
          <a:p>
            <a:pPr marL="342900" indent="-342900" rtl="1">
              <a:spcBef>
                <a:spcPts val="0"/>
              </a:spcBef>
              <a:buClr>
                <a:schemeClr val="accent3"/>
              </a:buClr>
            </a:pPr>
            <a:endParaRPr lang="en-US" dirty="0">
              <a:latin typeface="Calibri" panose="020F0502020204030204" pitchFamily="34" charset="0"/>
              <a:cs typeface="Calibri" panose="020F0502020204030204" pitchFamily="34" charset="0"/>
            </a:endParaRPr>
          </a:p>
          <a:p>
            <a:pPr marL="342900" indent="-342900" rtl="1">
              <a:spcBef>
                <a:spcPts val="0"/>
              </a:spcBef>
              <a:buClr>
                <a:schemeClr val="accent3"/>
              </a:buClr>
            </a:pPr>
            <a:r>
              <a:rPr lang="ar" dirty="0">
                <a:solidFill>
                  <a:schemeClr val="bg2"/>
                </a:solidFill>
                <a:latin typeface="Calibri" panose="020F0502020204030204" pitchFamily="34" charset="0"/>
                <a:cs typeface="Calibri" panose="020F0502020204030204" pitchFamily="34" charset="0"/>
              </a:rPr>
              <a:t>تخفيض استخدام آليات التأقلم الخطيرة أو المؤذية</a:t>
            </a:r>
            <a:endParaRPr lang="en-US" sz="2400" b="1" dirty="0">
              <a:solidFill>
                <a:schemeClr val="bg2"/>
              </a:solidFill>
              <a:latin typeface="Calibri" panose="020F0502020204030204" pitchFamily="34" charset="0"/>
              <a:cs typeface="Calibri" panose="020F0502020204030204" pitchFamily="34" charset="0"/>
            </a:endParaRPr>
          </a:p>
          <a:p>
            <a:pPr marL="0" indent="0" rtl="1">
              <a:spcBef>
                <a:spcPts val="0"/>
              </a:spcBef>
              <a:buClr>
                <a:schemeClr val="accent3"/>
              </a:buClr>
              <a:buNone/>
            </a:pPr>
            <a:endParaRPr lang="en-US" sz="2400" b="1" dirty="0">
              <a:solidFill>
                <a:schemeClr val="bg2"/>
              </a:solidFill>
              <a:latin typeface="+mn-lt"/>
              <a:cs typeface="Calibri" panose="020F0502020204030204" pitchFamily="3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3032745" y="1414878"/>
            <a:ext cx="3212628" cy="4351338"/>
          </a:xfrm>
          <a:prstGeom prst="rect">
            <a:avLst/>
          </a:prstGeom>
          <a:noFill/>
          <a:ln>
            <a:noFill/>
          </a:ln>
        </p:spPr>
        <p:txBody>
          <a:bodyPr spcFirstLastPara="1" wrap="square" lIns="91425" tIns="45700" rIns="91425" bIns="45700" rtlCol="1"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Clr>
                <a:schemeClr val="accent3"/>
              </a:buClr>
              <a:buNone/>
            </a:pPr>
            <a:r>
              <a:rPr lang="ar" b="1" dirty="0">
                <a:solidFill>
                  <a:schemeClr val="bg2"/>
                </a:solidFill>
                <a:latin typeface="Calibri" panose="020F0502020204030204" pitchFamily="34" charset="0"/>
                <a:cs typeface="Calibri" panose="020F0502020204030204" pitchFamily="34" charset="0"/>
              </a:rPr>
              <a:t>المعيار 23: التعليم وحماية الطفل</a:t>
            </a:r>
          </a:p>
          <a:p>
            <a:pPr rtl="1"/>
            <a:r>
              <a:rPr lang="ar-LB" dirty="0">
                <a:solidFill>
                  <a:schemeClr val="bg2"/>
                </a:solidFill>
                <a:latin typeface="Calibri" panose="020F0502020204030204" pitchFamily="34" charset="0"/>
                <a:cs typeface="Calibri" panose="020F0502020204030204" pitchFamily="34" charset="0"/>
              </a:rPr>
              <a:t>نُهُج </a:t>
            </a:r>
            <a:r>
              <a:rPr lang="ar" dirty="0">
                <a:solidFill>
                  <a:schemeClr val="bg2"/>
                </a:solidFill>
                <a:latin typeface="Calibri" panose="020F0502020204030204" pitchFamily="34" charset="0"/>
                <a:cs typeface="Calibri" panose="020F0502020204030204" pitchFamily="34" charset="0"/>
              </a:rPr>
              <a:t>تشاركية، وشاملة، ومراعية للت</a:t>
            </a:r>
            <a:r>
              <a:rPr lang="ar-LB" dirty="0">
                <a:solidFill>
                  <a:schemeClr val="bg2"/>
                </a:solidFill>
                <a:latin typeface="Calibri" panose="020F0502020204030204" pitchFamily="34" charset="0"/>
                <a:cs typeface="Calibri" panose="020F0502020204030204" pitchFamily="34" charset="0"/>
              </a:rPr>
              <a:t>ربية الوالدية</a:t>
            </a:r>
            <a:r>
              <a:rPr lang="ar" dirty="0">
                <a:solidFill>
                  <a:schemeClr val="bg2"/>
                </a:solidFill>
                <a:latin typeface="Calibri" panose="020F0502020204030204" pitchFamily="34" charset="0"/>
                <a:cs typeface="Calibri" panose="020F0502020204030204" pitchFamily="34" charset="0"/>
              </a:rPr>
              <a:t> الإيجابي</a:t>
            </a:r>
            <a:r>
              <a:rPr lang="ar-LB" dirty="0">
                <a:solidFill>
                  <a:schemeClr val="bg2"/>
                </a:solidFill>
                <a:latin typeface="Calibri" panose="020F0502020204030204" pitchFamily="34" charset="0"/>
                <a:cs typeface="Calibri" panose="020F0502020204030204" pitchFamily="34" charset="0"/>
              </a:rPr>
              <a:t>ة</a:t>
            </a:r>
            <a:r>
              <a:rPr lang="ar" dirty="0">
                <a:solidFill>
                  <a:schemeClr val="bg2"/>
                </a:solidFill>
                <a:latin typeface="Calibri" panose="020F0502020204030204" pitchFamily="34" charset="0"/>
                <a:cs typeface="Calibri" panose="020F0502020204030204" pitchFamily="34" charset="0"/>
              </a:rPr>
              <a:t>، ومراعية للنوع الاجتماعي</a:t>
            </a:r>
            <a:endParaRPr lang="es-ES" dirty="0">
              <a:solidFill>
                <a:schemeClr val="bg2"/>
              </a:solidFill>
              <a:latin typeface="Calibri" panose="020F0502020204030204" pitchFamily="34" charset="0"/>
              <a:cs typeface="Calibri" panose="020F0502020204030204" pitchFamily="34" charset="0"/>
            </a:endParaRPr>
          </a:p>
          <a:p>
            <a:pPr rtl="1"/>
            <a:r>
              <a:rPr lang="ar" dirty="0">
                <a:solidFill>
                  <a:schemeClr val="bg2"/>
                </a:solidFill>
                <a:latin typeface="Calibri" panose="020F0502020204030204" pitchFamily="34" charset="0"/>
                <a:cs typeface="Calibri" panose="020F0502020204030204" pitchFamily="34" charset="0"/>
              </a:rPr>
              <a:t>بيئات آمنة ودامجة</a:t>
            </a:r>
            <a:br>
              <a:rPr lang="en-US" sz="2400" dirty="0"/>
            </a:br>
            <a:endParaRPr lang="en-US" sz="2400" dirty="0"/>
          </a:p>
        </p:txBody>
      </p:sp>
      <p:pic>
        <p:nvPicPr>
          <p:cNvPr id="15" name="Image 14">
            <a:extLst>
              <a:ext uri="{FF2B5EF4-FFF2-40B4-BE49-F238E27FC236}">
                <a16:creationId xmlns:a16="http://schemas.microsoft.com/office/drawing/2014/main" id="{EB149F3B-F7EA-42EB-A0F1-3AE990E15B7D}"/>
              </a:ext>
            </a:extLst>
          </p:cNvPr>
          <p:cNvPicPr>
            <a:picLocks noChangeAspect="1"/>
          </p:cNvPicPr>
          <p:nvPr/>
        </p:nvPicPr>
        <p:blipFill>
          <a:blip r:embed="rId3"/>
          <a:stretch>
            <a:fillRect/>
          </a:stretch>
        </p:blipFill>
        <p:spPr>
          <a:xfrm>
            <a:off x="7741798" y="2821510"/>
            <a:ext cx="593496" cy="769037"/>
          </a:xfrm>
          <a:prstGeom prst="rect">
            <a:avLst/>
          </a:prstGeom>
        </p:spPr>
      </p:pic>
      <p:pic>
        <p:nvPicPr>
          <p:cNvPr id="17" name="Image 16">
            <a:extLst>
              <a:ext uri="{FF2B5EF4-FFF2-40B4-BE49-F238E27FC236}">
                <a16:creationId xmlns:a16="http://schemas.microsoft.com/office/drawing/2014/main" id="{4E28CAF0-8014-4D72-B990-DCFAD149ABF9}"/>
              </a:ext>
            </a:extLst>
          </p:cNvPr>
          <p:cNvPicPr>
            <a:picLocks noChangeAspect="1"/>
          </p:cNvPicPr>
          <p:nvPr/>
        </p:nvPicPr>
        <p:blipFill rotWithShape="1">
          <a:blip r:embed="rId4"/>
          <a:srcRect t="24220"/>
          <a:stretch/>
        </p:blipFill>
        <p:spPr>
          <a:xfrm>
            <a:off x="7459550" y="5525478"/>
            <a:ext cx="777527" cy="607338"/>
          </a:xfrm>
          <a:prstGeom prst="rect">
            <a:avLst/>
          </a:prstGeom>
        </p:spPr>
      </p:pic>
      <p:pic>
        <p:nvPicPr>
          <p:cNvPr id="19" name="Image 18">
            <a:extLst>
              <a:ext uri="{FF2B5EF4-FFF2-40B4-BE49-F238E27FC236}">
                <a16:creationId xmlns:a16="http://schemas.microsoft.com/office/drawing/2014/main" id="{39BA81D0-5348-4F56-8A38-24B1761B313F}"/>
              </a:ext>
            </a:extLst>
          </p:cNvPr>
          <p:cNvPicPr>
            <a:picLocks noChangeAspect="1"/>
          </p:cNvPicPr>
          <p:nvPr/>
        </p:nvPicPr>
        <p:blipFill>
          <a:blip r:embed="rId5"/>
          <a:stretch>
            <a:fillRect/>
          </a:stretch>
        </p:blipFill>
        <p:spPr>
          <a:xfrm>
            <a:off x="3276984" y="4940356"/>
            <a:ext cx="606099" cy="693939"/>
          </a:xfrm>
          <a:prstGeom prst="rect">
            <a:avLst/>
          </a:prstGeom>
        </p:spPr>
      </p:pic>
      <p:pic>
        <p:nvPicPr>
          <p:cNvPr id="21" name="Image 20">
            <a:extLst>
              <a:ext uri="{FF2B5EF4-FFF2-40B4-BE49-F238E27FC236}">
                <a16:creationId xmlns:a16="http://schemas.microsoft.com/office/drawing/2014/main" id="{190A7E57-9DCD-4D6E-82DE-0ECA820997A0}"/>
              </a:ext>
            </a:extLst>
          </p:cNvPr>
          <p:cNvPicPr>
            <a:picLocks noChangeAspect="1"/>
          </p:cNvPicPr>
          <p:nvPr/>
        </p:nvPicPr>
        <p:blipFill>
          <a:blip r:embed="rId6"/>
          <a:stretch>
            <a:fillRect/>
          </a:stretch>
        </p:blipFill>
        <p:spPr>
          <a:xfrm>
            <a:off x="3775905" y="4926810"/>
            <a:ext cx="761653" cy="721032"/>
          </a:xfrm>
          <a:prstGeom prst="rect">
            <a:avLst/>
          </a:prstGeom>
        </p:spPr>
      </p:pic>
      <p:pic>
        <p:nvPicPr>
          <p:cNvPr id="23" name="Image 22">
            <a:extLst>
              <a:ext uri="{FF2B5EF4-FFF2-40B4-BE49-F238E27FC236}">
                <a16:creationId xmlns:a16="http://schemas.microsoft.com/office/drawing/2014/main" id="{DC50BA19-18FE-4336-92C0-43B00DB92BE7}"/>
              </a:ext>
            </a:extLst>
          </p:cNvPr>
          <p:cNvPicPr>
            <a:picLocks noChangeAspect="1"/>
          </p:cNvPicPr>
          <p:nvPr/>
        </p:nvPicPr>
        <p:blipFill>
          <a:blip r:embed="rId7"/>
          <a:stretch>
            <a:fillRect/>
          </a:stretch>
        </p:blipFill>
        <p:spPr>
          <a:xfrm>
            <a:off x="4644854" y="4908107"/>
            <a:ext cx="655857" cy="594370"/>
          </a:xfrm>
          <a:prstGeom prst="rect">
            <a:avLst/>
          </a:prstGeom>
        </p:spPr>
      </p:pic>
      <p:pic>
        <p:nvPicPr>
          <p:cNvPr id="25" name="Image 24">
            <a:extLst>
              <a:ext uri="{FF2B5EF4-FFF2-40B4-BE49-F238E27FC236}">
                <a16:creationId xmlns:a16="http://schemas.microsoft.com/office/drawing/2014/main" id="{C0AFA9DC-8305-443D-9AC1-DE783169596E}"/>
              </a:ext>
            </a:extLst>
          </p:cNvPr>
          <p:cNvPicPr>
            <a:picLocks noChangeAspect="1"/>
          </p:cNvPicPr>
          <p:nvPr/>
        </p:nvPicPr>
        <p:blipFill>
          <a:blip r:embed="rId8"/>
          <a:stretch>
            <a:fillRect/>
          </a:stretch>
        </p:blipFill>
        <p:spPr>
          <a:xfrm>
            <a:off x="4562073" y="5634295"/>
            <a:ext cx="533957" cy="516450"/>
          </a:xfrm>
          <a:prstGeom prst="rect">
            <a:avLst/>
          </a:prstGeom>
        </p:spPr>
      </p:pic>
      <p:pic>
        <p:nvPicPr>
          <p:cNvPr id="27" name="Image 26">
            <a:extLst>
              <a:ext uri="{FF2B5EF4-FFF2-40B4-BE49-F238E27FC236}">
                <a16:creationId xmlns:a16="http://schemas.microsoft.com/office/drawing/2014/main" id="{073DF0C2-9DAE-4679-A6F5-A57491C388DD}"/>
              </a:ext>
            </a:extLst>
          </p:cNvPr>
          <p:cNvPicPr>
            <a:picLocks noChangeAspect="1"/>
          </p:cNvPicPr>
          <p:nvPr/>
        </p:nvPicPr>
        <p:blipFill>
          <a:blip r:embed="rId9"/>
          <a:stretch>
            <a:fillRect/>
          </a:stretch>
        </p:blipFill>
        <p:spPr>
          <a:xfrm>
            <a:off x="3683147" y="5607253"/>
            <a:ext cx="533956" cy="543492"/>
          </a:xfrm>
          <a:prstGeom prst="rect">
            <a:avLst/>
          </a:prstGeom>
        </p:spPr>
      </p:pic>
      <p:grpSp>
        <p:nvGrpSpPr>
          <p:cNvPr id="14" name="Groupe 13">
            <a:extLst>
              <a:ext uri="{FF2B5EF4-FFF2-40B4-BE49-F238E27FC236}">
                <a16:creationId xmlns:a16="http://schemas.microsoft.com/office/drawing/2014/main" id="{94A36F99-E57D-4C96-8D74-C1074E6AC3A3}"/>
              </a:ext>
            </a:extLst>
          </p:cNvPr>
          <p:cNvGrpSpPr/>
          <p:nvPr/>
        </p:nvGrpSpPr>
        <p:grpSpPr>
          <a:xfrm rot="1415781">
            <a:off x="5481224" y="5057441"/>
            <a:ext cx="979340" cy="1040548"/>
            <a:chOff x="10883591" y="5571442"/>
            <a:chExt cx="979340" cy="1040548"/>
          </a:xfrm>
        </p:grpSpPr>
        <p:pic>
          <p:nvPicPr>
            <p:cNvPr id="16" name="Image 15">
              <a:extLst>
                <a:ext uri="{FF2B5EF4-FFF2-40B4-BE49-F238E27FC236}">
                  <a16:creationId xmlns:a16="http://schemas.microsoft.com/office/drawing/2014/main" id="{86614EC3-BF9F-4B81-A4B3-0DF680F45944}"/>
                </a:ext>
              </a:extLst>
            </p:cNvPr>
            <p:cNvPicPr>
              <a:picLocks noChangeAspect="1"/>
            </p:cNvPicPr>
            <p:nvPr/>
          </p:nvPicPr>
          <p:blipFill>
            <a:blip r:embed="rId10"/>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66AA929E-4AE9-4371-A22C-1BE4103AC5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05748" y="5727562"/>
              <a:ext cx="735026" cy="735026"/>
            </a:xfrm>
            <a:prstGeom prst="rect">
              <a:avLst/>
            </a:prstGeom>
          </p:spPr>
        </p:pic>
      </p:grpSp>
      <p:pic>
        <p:nvPicPr>
          <p:cNvPr id="3" name="Picture 2">
            <a:extLst>
              <a:ext uri="{FF2B5EF4-FFF2-40B4-BE49-F238E27FC236}">
                <a16:creationId xmlns:a16="http://schemas.microsoft.com/office/drawing/2014/main" id="{632859DF-041F-4B56-9F25-340AA42B3C9C}"/>
              </a:ext>
            </a:extLst>
          </p:cNvPr>
          <p:cNvPicPr>
            <a:picLocks noChangeAspect="1"/>
          </p:cNvPicPr>
          <p:nvPr/>
        </p:nvPicPr>
        <p:blipFill>
          <a:blip r:embed="rId13"/>
          <a:stretch>
            <a:fillRect/>
          </a:stretch>
        </p:blipFill>
        <p:spPr>
          <a:xfrm>
            <a:off x="-1" y="-2712"/>
            <a:ext cx="3019551" cy="6860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143127" y="301235"/>
            <a:ext cx="8067673"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3"/>
              </a:buClr>
              <a:buSzPts val="3200"/>
              <a:buFont typeface="Helvetica Neue"/>
              <a:buNone/>
            </a:pPr>
            <a:r>
              <a:rPr lang="ar" kern="1200" dirty="0">
                <a:latin typeface="Calibri" panose="020F0502020204030204" pitchFamily="34" charset="0"/>
                <a:ea typeface="+mj-ea"/>
                <a:cs typeface="Calibri" panose="020F0502020204030204" pitchFamily="34" charset="0"/>
                <a:sym typeface="Arial"/>
              </a:rPr>
              <a:t>الركيزة 4: وصف المعايير</a:t>
            </a:r>
            <a:endParaRPr dirty="0">
              <a:latin typeface="Calibri" panose="020F0502020204030204" pitchFamily="34" charset="0"/>
              <a:cs typeface="Calibri" panose="020F0502020204030204" pitchFamily="34" charset="0"/>
            </a:endParaRPr>
          </a:p>
        </p:txBody>
      </p:sp>
      <p:sp>
        <p:nvSpPr>
          <p:cNvPr id="330" name="Google Shape;330;p15"/>
          <p:cNvSpPr txBox="1">
            <a:spLocks noGrp="1"/>
          </p:cNvSpPr>
          <p:nvPr>
            <p:ph sz="half" idx="1"/>
          </p:nvPr>
        </p:nvSpPr>
        <p:spPr>
          <a:xfrm>
            <a:off x="7766115" y="2066730"/>
            <a:ext cx="4221680" cy="2864291"/>
          </a:xfrm>
          <a:prstGeom prst="rect">
            <a:avLst/>
          </a:prstGeom>
          <a:noFill/>
          <a:ln>
            <a:noFill/>
          </a:ln>
        </p:spPr>
        <p:txBody>
          <a:bodyPr spcFirstLastPara="1" wrap="square" lIns="91425" tIns="45700" rIns="91425" bIns="45700" rtlCol="1" anchor="t" anchorCtr="0">
            <a:normAutofit lnSpcReduction="10000"/>
          </a:bodyPr>
          <a:lstStyle/>
          <a:p>
            <a:pPr marL="0" lvl="0" indent="0" rtl="1">
              <a:lnSpc>
                <a:spcPct val="90000"/>
              </a:lnSpc>
              <a:spcBef>
                <a:spcPts val="0"/>
              </a:spcBef>
              <a:spcAft>
                <a:spcPts val="0"/>
              </a:spcAft>
              <a:buClr>
                <a:schemeClr val="accent3"/>
              </a:buClr>
              <a:buSzPct val="100000"/>
              <a:buNone/>
            </a:pPr>
            <a:r>
              <a:rPr lang="ar" b="1" dirty="0">
                <a:latin typeface="Calibri" panose="020F0502020204030204" pitchFamily="34" charset="0"/>
                <a:cs typeface="Calibri" panose="020F0502020204030204" pitchFamily="34" charset="0"/>
              </a:rPr>
              <a:t>المعيار 24: الصحّة وحماية الطفل</a:t>
            </a:r>
          </a:p>
          <a:p>
            <a:pPr indent="-457200" rtl="1">
              <a:spcBef>
                <a:spcPts val="0"/>
              </a:spcBef>
              <a:buClr>
                <a:schemeClr val="accent3"/>
              </a:buClr>
              <a:buSzPct val="100000"/>
            </a:pPr>
            <a:endParaRPr lang="en-US" dirty="0">
              <a:latin typeface="Calibri" panose="020F0502020204030204" pitchFamily="34" charset="0"/>
              <a:cs typeface="Calibri" panose="020F0502020204030204" pitchFamily="34" charset="0"/>
            </a:endParaRPr>
          </a:p>
          <a:p>
            <a:pPr indent="-457200" rtl="1">
              <a:spcBef>
                <a:spcPts val="0"/>
              </a:spcBef>
              <a:buClr>
                <a:schemeClr val="accent3"/>
              </a:buClr>
              <a:buSzPct val="100000"/>
            </a:pPr>
            <a:r>
              <a:rPr lang="ar" dirty="0">
                <a:solidFill>
                  <a:schemeClr val="bg2"/>
                </a:solidFill>
                <a:latin typeface="Calibri" panose="020F0502020204030204" pitchFamily="34" charset="0"/>
                <a:cs typeface="Calibri" panose="020F0502020204030204" pitchFamily="34" charset="0"/>
                <a:sym typeface="Arial"/>
              </a:rPr>
              <a:t>خصائص النهج المتكامل</a:t>
            </a:r>
          </a:p>
          <a:p>
            <a:pPr indent="-457200" rtl="1">
              <a:spcBef>
                <a:spcPts val="0"/>
              </a:spcBef>
              <a:buClr>
                <a:schemeClr val="accent3"/>
              </a:buClr>
              <a:buSzPct val="100000"/>
            </a:pPr>
            <a:r>
              <a:rPr lang="ar" dirty="0">
                <a:solidFill>
                  <a:schemeClr val="bg2"/>
                </a:solidFill>
                <a:latin typeface="Calibri" panose="020F0502020204030204" pitchFamily="34" charset="0"/>
                <a:cs typeface="Calibri" panose="020F0502020204030204" pitchFamily="34" charset="0"/>
                <a:sym typeface="Arial"/>
              </a:rPr>
              <a:t>التحديد</a:t>
            </a:r>
          </a:p>
          <a:p>
            <a:pPr indent="-457200" rtl="1">
              <a:spcBef>
                <a:spcPts val="0"/>
              </a:spcBef>
              <a:buClr>
                <a:schemeClr val="accent3"/>
              </a:buClr>
              <a:buSzPct val="100000"/>
            </a:pPr>
            <a:r>
              <a:rPr lang="ar" dirty="0">
                <a:solidFill>
                  <a:schemeClr val="bg2"/>
                </a:solidFill>
                <a:latin typeface="Calibri" panose="020F0502020204030204" pitchFamily="34" charset="0"/>
                <a:cs typeface="Calibri" panose="020F0502020204030204" pitchFamily="34" charset="0"/>
                <a:sym typeface="Arial"/>
              </a:rPr>
              <a:t>الخدمات الصديقة للطفل</a:t>
            </a:r>
          </a:p>
          <a:p>
            <a:pPr marL="0" indent="0" rtl="1">
              <a:spcBef>
                <a:spcPts val="0"/>
              </a:spcBef>
              <a:buClr>
                <a:schemeClr val="accent3"/>
              </a:buClr>
              <a:buSzPct val="100000"/>
              <a:buNone/>
            </a:pPr>
            <a:br>
              <a:rPr lang="en-US" sz="2400" dirty="0"/>
            </a:br>
            <a:endParaRPr sz="2400" dirty="0"/>
          </a:p>
          <a:p>
            <a:pPr marL="0" lvl="0" indent="0" algn="l" rtl="1">
              <a:lnSpc>
                <a:spcPct val="90000"/>
              </a:lnSpc>
              <a:spcBef>
                <a:spcPts val="1000"/>
              </a:spcBef>
              <a:spcAft>
                <a:spcPts val="0"/>
              </a:spcAft>
              <a:buClr>
                <a:schemeClr val="accent3"/>
              </a:buClr>
              <a:buSzPct val="100000"/>
              <a:buNone/>
            </a:pPr>
            <a:endParaRPr lang="en-US" sz="2400" dirty="0">
              <a:latin typeface="Arial"/>
              <a:ea typeface="Arial"/>
              <a:cs typeface="Arial"/>
              <a:sym typeface="Aria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3019550" y="1924447"/>
            <a:ext cx="4021330" cy="4351338"/>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Clr>
                <a:schemeClr val="accent3"/>
              </a:buClr>
              <a:buSzPct val="100000"/>
              <a:buNone/>
            </a:pPr>
            <a:r>
              <a:rPr lang="ar" b="1" dirty="0">
                <a:latin typeface="Calibri" panose="020F0502020204030204" pitchFamily="34" charset="0"/>
                <a:cs typeface="Calibri" panose="020F0502020204030204" pitchFamily="34" charset="0"/>
              </a:rPr>
              <a:t>المعيار 25: التغذية وحماية الطفل</a:t>
            </a:r>
          </a:p>
          <a:p>
            <a:pPr marL="0" indent="0" rtl="1">
              <a:buClr>
                <a:schemeClr val="accent3"/>
              </a:buClr>
              <a:buSzPct val="100000"/>
              <a:buNone/>
            </a:pPr>
            <a:endParaRPr lang="en-US" dirty="0">
              <a:latin typeface="Calibri" panose="020F0502020204030204" pitchFamily="34" charset="0"/>
              <a:ea typeface="Arial"/>
              <a:cs typeface="Calibri" panose="020F0502020204030204" pitchFamily="34" charset="0"/>
              <a:sym typeface="Arial"/>
            </a:endParaRPr>
          </a:p>
          <a:p>
            <a:pPr marL="342900" indent="-342900" rtl="1">
              <a:buClr>
                <a:schemeClr val="accent3"/>
              </a:buClr>
              <a:buSzPct val="100000"/>
            </a:pPr>
            <a:r>
              <a:rPr lang="ar" dirty="0">
                <a:solidFill>
                  <a:schemeClr val="bg2"/>
                </a:solidFill>
                <a:latin typeface="Calibri" panose="020F0502020204030204" pitchFamily="34" charset="0"/>
                <a:cs typeface="Calibri" panose="020F0502020204030204" pitchFamily="34" charset="0"/>
              </a:rPr>
              <a:t>المجموعات السكّانية وقابلية التعرّض للأذى</a:t>
            </a:r>
          </a:p>
          <a:p>
            <a:pPr marL="342900" indent="-342900" rtl="1">
              <a:buClr>
                <a:schemeClr val="accent3"/>
              </a:buClr>
              <a:buSzPct val="100000"/>
            </a:pPr>
            <a:r>
              <a:rPr lang="ar" dirty="0">
                <a:solidFill>
                  <a:schemeClr val="bg2"/>
                </a:solidFill>
                <a:latin typeface="Calibri" panose="020F0502020204030204" pitchFamily="34" charset="0"/>
                <a:cs typeface="Calibri" panose="020F0502020204030204" pitchFamily="34" charset="0"/>
                <a:sym typeface="Arial"/>
              </a:rPr>
              <a:t>الفرص:</a:t>
            </a:r>
          </a:p>
          <a:p>
            <a:pPr marL="457200" lvl="1" indent="0" rtl="1">
              <a:buClr>
                <a:schemeClr val="accent3"/>
              </a:buClr>
              <a:buSzPct val="100000"/>
              <a:buNone/>
            </a:pPr>
            <a:r>
              <a:rPr lang="ar" sz="1800" dirty="0">
                <a:solidFill>
                  <a:schemeClr val="bg2"/>
                </a:solidFill>
                <a:latin typeface="Calibri" panose="020F0502020204030204" pitchFamily="34" charset="0"/>
                <a:cs typeface="Calibri" panose="020F0502020204030204" pitchFamily="34" charset="0"/>
                <a:sym typeface="Arial"/>
              </a:rPr>
              <a:t>الإحالات</a:t>
            </a:r>
          </a:p>
          <a:p>
            <a:pPr marL="457200" lvl="1" indent="0" rtl="1">
              <a:buClr>
                <a:schemeClr val="accent3"/>
              </a:buClr>
              <a:buSzPct val="100000"/>
              <a:buNone/>
            </a:pPr>
            <a:r>
              <a:rPr lang="ar" sz="1800" dirty="0">
                <a:solidFill>
                  <a:schemeClr val="bg2"/>
                </a:solidFill>
                <a:latin typeface="Calibri" panose="020F0502020204030204" pitchFamily="34" charset="0"/>
                <a:cs typeface="Calibri" panose="020F0502020204030204" pitchFamily="34" charset="0"/>
              </a:rPr>
              <a:t>مرجعيات التنسيق في مجال حماية الطفل</a:t>
            </a:r>
          </a:p>
          <a:p>
            <a:pPr marL="457200" lvl="1" indent="0" rtl="1">
              <a:buClr>
                <a:schemeClr val="accent3"/>
              </a:buClr>
              <a:buSzPct val="100000"/>
              <a:buNone/>
            </a:pPr>
            <a:r>
              <a:rPr lang="ar" sz="1800" dirty="0">
                <a:solidFill>
                  <a:schemeClr val="bg2"/>
                </a:solidFill>
                <a:latin typeface="Calibri" panose="020F0502020204030204" pitchFamily="34" charset="0"/>
                <a:cs typeface="Calibri" panose="020F0502020204030204" pitchFamily="34" charset="0"/>
              </a:rPr>
              <a:t>المساحات المتعدّدة الاستخدامات</a:t>
            </a:r>
          </a:p>
          <a:p>
            <a:pPr marL="0" indent="0" rtl="1">
              <a:buClr>
                <a:schemeClr val="accent3"/>
              </a:buClr>
              <a:buSzPct val="100000"/>
              <a:buNone/>
            </a:pPr>
            <a:br>
              <a:rPr lang="en-US" sz="2400" dirty="0"/>
            </a:br>
            <a:endParaRPr lang="en-US" sz="2400" dirty="0"/>
          </a:p>
        </p:txBody>
      </p:sp>
      <p:pic>
        <p:nvPicPr>
          <p:cNvPr id="5" name="Image 4">
            <a:extLst>
              <a:ext uri="{FF2B5EF4-FFF2-40B4-BE49-F238E27FC236}">
                <a16:creationId xmlns:a16="http://schemas.microsoft.com/office/drawing/2014/main" id="{E5A9A8B2-86EF-430B-884B-60C7033E6FA8}"/>
              </a:ext>
            </a:extLst>
          </p:cNvPr>
          <p:cNvPicPr>
            <a:picLocks noChangeAspect="1"/>
          </p:cNvPicPr>
          <p:nvPr/>
        </p:nvPicPr>
        <p:blipFill>
          <a:blip r:embed="rId3"/>
          <a:stretch>
            <a:fillRect/>
          </a:stretch>
        </p:blipFill>
        <p:spPr>
          <a:xfrm>
            <a:off x="9249509" y="4888720"/>
            <a:ext cx="706008" cy="810173"/>
          </a:xfrm>
          <a:prstGeom prst="rect">
            <a:avLst/>
          </a:prstGeom>
        </p:spPr>
      </p:pic>
      <p:pic>
        <p:nvPicPr>
          <p:cNvPr id="8" name="Image 7">
            <a:extLst>
              <a:ext uri="{FF2B5EF4-FFF2-40B4-BE49-F238E27FC236}">
                <a16:creationId xmlns:a16="http://schemas.microsoft.com/office/drawing/2014/main" id="{E33A5F4C-10D8-4C59-BA90-027A782F6184}"/>
              </a:ext>
            </a:extLst>
          </p:cNvPr>
          <p:cNvPicPr>
            <a:picLocks noChangeAspect="1"/>
          </p:cNvPicPr>
          <p:nvPr/>
        </p:nvPicPr>
        <p:blipFill rotWithShape="1">
          <a:blip r:embed="rId4"/>
          <a:srcRect t="21240"/>
          <a:stretch/>
        </p:blipFill>
        <p:spPr>
          <a:xfrm>
            <a:off x="9799632" y="4196345"/>
            <a:ext cx="822336" cy="734676"/>
          </a:xfrm>
          <a:prstGeom prst="rect">
            <a:avLst/>
          </a:prstGeom>
        </p:spPr>
      </p:pic>
      <p:pic>
        <p:nvPicPr>
          <p:cNvPr id="10" name="Image 9">
            <a:extLst>
              <a:ext uri="{FF2B5EF4-FFF2-40B4-BE49-F238E27FC236}">
                <a16:creationId xmlns:a16="http://schemas.microsoft.com/office/drawing/2014/main" id="{C20AA619-7A84-42AF-8826-AEC819219EED}"/>
              </a:ext>
            </a:extLst>
          </p:cNvPr>
          <p:cNvPicPr>
            <a:picLocks noChangeAspect="1"/>
          </p:cNvPicPr>
          <p:nvPr/>
        </p:nvPicPr>
        <p:blipFill>
          <a:blip r:embed="rId5"/>
          <a:stretch>
            <a:fillRect/>
          </a:stretch>
        </p:blipFill>
        <p:spPr>
          <a:xfrm>
            <a:off x="10560488" y="4931021"/>
            <a:ext cx="822336" cy="791879"/>
          </a:xfrm>
          <a:prstGeom prst="rect">
            <a:avLst/>
          </a:prstGeom>
        </p:spPr>
      </p:pic>
      <p:pic>
        <p:nvPicPr>
          <p:cNvPr id="13" name="Image 12">
            <a:extLst>
              <a:ext uri="{FF2B5EF4-FFF2-40B4-BE49-F238E27FC236}">
                <a16:creationId xmlns:a16="http://schemas.microsoft.com/office/drawing/2014/main" id="{818C5B31-4EDF-4079-A114-026D18F254B4}"/>
              </a:ext>
            </a:extLst>
          </p:cNvPr>
          <p:cNvPicPr>
            <a:picLocks noChangeAspect="1"/>
          </p:cNvPicPr>
          <p:nvPr/>
        </p:nvPicPr>
        <p:blipFill>
          <a:blip r:embed="rId6"/>
          <a:stretch>
            <a:fillRect/>
          </a:stretch>
        </p:blipFill>
        <p:spPr>
          <a:xfrm>
            <a:off x="2890360" y="2312728"/>
            <a:ext cx="822336" cy="1197224"/>
          </a:xfrm>
          <a:prstGeom prst="rect">
            <a:avLst/>
          </a:prstGeom>
        </p:spPr>
      </p:pic>
      <p:pic>
        <p:nvPicPr>
          <p:cNvPr id="12" name="Picture 11">
            <a:extLst>
              <a:ext uri="{FF2B5EF4-FFF2-40B4-BE49-F238E27FC236}">
                <a16:creationId xmlns:a16="http://schemas.microsoft.com/office/drawing/2014/main" id="{B93F2D99-F9F0-48A0-927F-CD78740D17F2}"/>
              </a:ext>
            </a:extLst>
          </p:cNvPr>
          <p:cNvPicPr>
            <a:picLocks noChangeAspect="1"/>
          </p:cNvPicPr>
          <p:nvPr/>
        </p:nvPicPr>
        <p:blipFill>
          <a:blip r:embed="rId7"/>
          <a:stretch>
            <a:fillRect/>
          </a:stretch>
        </p:blipFill>
        <p:spPr>
          <a:xfrm>
            <a:off x="-1" y="-2712"/>
            <a:ext cx="3019551" cy="6860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1000"/>
                                        <p:tgtEl>
                                          <p:spTgt spid="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fade">
                                      <p:cBhvr>
                                        <p:cTn id="58" dur="1000"/>
                                        <p:tgtEl>
                                          <p:spTgt spid="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1000"/>
                                        <p:tgtEl>
                                          <p:spTgt spid="6">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1000"/>
                                        <p:tgtEl>
                                          <p:spTgt spid="6">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Effect transition="in" filter="fade">
                                      <p:cBhvr>
                                        <p:cTn id="7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93c2e9c6-ca15-4a3f-9688-77f5f1b3f576"/>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TotalTime>
  <Words>4643</Words>
  <Application>Microsoft Macintosh PowerPoint</Application>
  <PresentationFormat>Panorámica</PresentationFormat>
  <Paragraphs>338</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Calibri</vt:lpstr>
      <vt:lpstr>Helvetica Neue</vt:lpstr>
      <vt:lpstr>Segoe UI</vt:lpstr>
      <vt:lpstr>Office Theme</vt:lpstr>
      <vt:lpstr>المعايير الدنيا لحماية الطفل في العمل الإنساني  CPMS</vt:lpstr>
      <vt:lpstr>الهدف من المعايير </vt:lpstr>
      <vt:lpstr>Presentación de PowerPoint</vt:lpstr>
      <vt:lpstr>العمل معًا </vt:lpstr>
      <vt:lpstr>معايير خاصة بالقطاعات</vt:lpstr>
      <vt:lpstr>الركيزة 4: النُهُج</vt:lpstr>
      <vt:lpstr>الإجراءات المشتركة لجميع القطاعات</vt:lpstr>
      <vt:lpstr>الركيزة 4: وصف المعايير</vt:lpstr>
      <vt:lpstr>الركيزة 4: وصف المعايير</vt:lpstr>
      <vt:lpstr>الركيزة 4: وصف المعايير</vt:lpstr>
      <vt:lpstr>أمثلة من المنطقة</vt:lpstr>
      <vt:lpstr>التحسين معًا  استكشفوا الموارد الأساسية في كل قطاع إنساني، بما في ذلك الإرشادات السهلة الاستخدام للعمل في جميع القطاعات من أجل حماية الأطفال ورفاههم، من المعايير الدنيا لحماية االطفل في العمل الإنساني.  مقدمة للعمل في جميع القطاعات  أنقروا على الأزرار لاستكشاف الموارد في كل قطاع  </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116</cp:revision>
  <dcterms:created xsi:type="dcterms:W3CDTF">2017-12-20T18:51:03Z</dcterms:created>
  <dcterms:modified xsi:type="dcterms:W3CDTF">2023-01-17T15:38:35Z</dcterms:modified>
</cp:coreProperties>
</file>