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80" r:id="rId2"/>
  </p:sldMasterIdLst>
  <p:notesMasterIdLst>
    <p:notesMasterId r:id="rId12"/>
  </p:notesMasterIdLst>
  <p:sldIdLst>
    <p:sldId id="288" r:id="rId3"/>
    <p:sldId id="289" r:id="rId4"/>
    <p:sldId id="265" r:id="rId5"/>
    <p:sldId id="286" r:id="rId6"/>
    <p:sldId id="275" r:id="rId7"/>
    <p:sldId id="258" r:id="rId8"/>
    <p:sldId id="277" r:id="rId9"/>
    <p:sldId id="290" r:id="rId10"/>
    <p:sldId id="291"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Helvetica Neue"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2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26"/>
    <p:restoredTop sz="56359" autoAdjust="0"/>
  </p:normalViewPr>
  <p:slideViewPr>
    <p:cSldViewPr snapToGrid="0">
      <p:cViewPr varScale="1">
        <p:scale>
          <a:sx n="44" d="100"/>
          <a:sy n="44" d="100"/>
        </p:scale>
        <p:origin x="1148" y="40"/>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andbook.spherestandards.org/en/cpms/#ch00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humanitarianstandardspartnership.or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l" rtl="0">
              <a:spcBef>
                <a:spcPts val="0"/>
              </a:spcBef>
              <a:spcAft>
                <a:spcPts val="0"/>
              </a:spcAft>
              <a:buNone/>
            </a:pPr>
            <a:r>
              <a:rPr lang="en-US" b="1" dirty="0"/>
              <a:t>Facilitators:</a:t>
            </a:r>
            <a:endParaRPr lang="en-US" dirty="0"/>
          </a:p>
          <a:p>
            <a:pPr marL="0" lvl="0" indent="0" algn="l" rtl="0">
              <a:spcBef>
                <a:spcPts val="0"/>
              </a:spcBef>
              <a:spcAft>
                <a:spcPts val="0"/>
              </a:spcAft>
              <a:buNone/>
            </a:pPr>
            <a:r>
              <a:rPr lang="en-US" i="1" dirty="0"/>
              <a:t>This briefing is </a:t>
            </a:r>
            <a:r>
              <a:rPr lang="en-US" i="1" u="sng" dirty="0"/>
              <a:t>for any potential user </a:t>
            </a:r>
            <a:r>
              <a:rPr lang="en-US" i="1" dirty="0"/>
              <a:t>of the CPMS. It is geared primarily toward child protection staff, so consider broadening some questions or providing more detail, if colleagues from other sectors join you.</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t>It is assumed that the group is about 20 people and that everyone in the room knows each other (perhaps colleagues from your agency or the CP coordination group). if not, add 5 minutes for quick introductions.</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t>PREPARE: a flipchart with the </a:t>
            </a:r>
            <a:r>
              <a:rPr lang="en-US" b="1" i="1" dirty="0"/>
              <a:t>objectives</a:t>
            </a:r>
            <a:r>
              <a:rPr lang="en-US" i="1" dirty="0"/>
              <a:t> of the session</a:t>
            </a:r>
          </a:p>
          <a:p>
            <a:pPr marL="0" lvl="0" indent="0" algn="l" rtl="0">
              <a:spcBef>
                <a:spcPts val="0"/>
              </a:spcBef>
              <a:spcAft>
                <a:spcPts val="0"/>
              </a:spcAft>
              <a:buNone/>
            </a:pPr>
            <a:r>
              <a:rPr lang="en-US" b="0" i="0" dirty="0">
                <a:solidFill>
                  <a:srgbClr val="1B2733"/>
                </a:solidFill>
                <a:effectLst/>
                <a:latin typeface="Calibri" panose="020F0502020204030204" pitchFamily="34" charset="0"/>
                <a:cs typeface="Calibri" panose="020F0502020204030204" pitchFamily="34" charset="0"/>
              </a:rPr>
              <a:t>By the end of the session, participants will be able to:</a:t>
            </a:r>
            <a:endParaRPr lang="en-US" dirty="0">
              <a:latin typeface="Calibri" panose="020F0502020204030204" pitchFamily="34" charset="0"/>
              <a:cs typeface="Calibri" panose="020F0502020204030204" pitchFamily="34" charset="0"/>
            </a:endParaRPr>
          </a:p>
          <a:p>
            <a:pPr marL="171450" lvl="0" indent="-171450" algn="l" rtl="0">
              <a:spcBef>
                <a:spcPts val="0"/>
              </a:spcBef>
              <a:spcAft>
                <a:spcPts val="0"/>
              </a:spcAft>
              <a:buClr>
                <a:schemeClr val="dk1"/>
              </a:buClr>
              <a:buSzPts val="1200"/>
              <a:buFont typeface="Arial"/>
              <a:buChar char="•"/>
            </a:pPr>
            <a:r>
              <a:rPr lang="en-US" b="0" i="0" dirty="0">
                <a:solidFill>
                  <a:srgbClr val="1B2733"/>
                </a:solidFill>
                <a:effectLst/>
                <a:latin typeface="Calibri" panose="020F0502020204030204" pitchFamily="34" charset="0"/>
                <a:cs typeface="Calibri" panose="020F0502020204030204" pitchFamily="34" charset="0"/>
              </a:rPr>
              <a:t>Describe the structure and content of the CPMS, especially Pillar 3</a:t>
            </a:r>
          </a:p>
          <a:p>
            <a:pPr marL="171450" lvl="0" indent="-171450" algn="l" rtl="0">
              <a:spcBef>
                <a:spcPts val="0"/>
              </a:spcBef>
              <a:spcAft>
                <a:spcPts val="0"/>
              </a:spcAft>
              <a:buClr>
                <a:schemeClr val="dk1"/>
              </a:buClr>
              <a:buSzPts val="1200"/>
              <a:buFont typeface="Arial"/>
              <a:buChar char="•"/>
            </a:pPr>
            <a:r>
              <a:rPr lang="en-US" b="0" i="0" dirty="0">
                <a:solidFill>
                  <a:srgbClr val="1B2733"/>
                </a:solidFill>
                <a:effectLst/>
                <a:latin typeface="Calibri" panose="020F0502020204030204" pitchFamily="34" charset="0"/>
                <a:cs typeface="Calibri" panose="020F0502020204030204" pitchFamily="34" charset="0"/>
              </a:rPr>
              <a:t>Demonstrate how &amp; why to use the handbook</a:t>
            </a:r>
          </a:p>
          <a:p>
            <a:pPr marL="0" lvl="0" indent="0" algn="l" rtl="0">
              <a:spcBef>
                <a:spcPts val="0"/>
              </a:spcBef>
              <a:spcAft>
                <a:spcPts val="0"/>
              </a:spcAft>
              <a:buNone/>
            </a:pPr>
            <a:endParaRPr lang="en-US" b="1" dirty="0"/>
          </a:p>
          <a:p>
            <a:r>
              <a:rPr lang="fr-FR" dirty="0"/>
              <a:t>NOTE: if </a:t>
            </a:r>
            <a:r>
              <a:rPr lang="fr-FR" dirty="0" err="1"/>
              <a:t>you</a:t>
            </a:r>
            <a:r>
              <a:rPr lang="fr-FR" dirty="0"/>
              <a:t> have </a:t>
            </a:r>
            <a:r>
              <a:rPr lang="fr-FR" dirty="0" err="1"/>
              <a:t>already</a:t>
            </a:r>
            <a:r>
              <a:rPr lang="fr-FR" dirty="0"/>
              <a:t> </a:t>
            </a:r>
            <a:r>
              <a:rPr lang="fr-FR" dirty="0" err="1"/>
              <a:t>done</a:t>
            </a:r>
            <a:r>
              <a:rPr lang="fr-FR" dirty="0"/>
              <a:t> a Session on </a:t>
            </a:r>
            <a:r>
              <a:rPr lang="fr-FR" dirty="0" err="1"/>
              <a:t>Pillar</a:t>
            </a:r>
            <a:r>
              <a:rPr lang="fr-FR" dirty="0"/>
              <a:t> 1 and/or 2, skip slide 2 &amp; 9</a:t>
            </a:r>
          </a:p>
          <a:p>
            <a:endParaRPr lang="fr-FR" dirty="0"/>
          </a:p>
          <a:p>
            <a:r>
              <a:rPr lang="fr-FR" b="1" dirty="0"/>
              <a:t>TIP: Slides are </a:t>
            </a:r>
            <a:r>
              <a:rPr lang="fr-FR" b="1" dirty="0" err="1"/>
              <a:t>animated</a:t>
            </a:r>
            <a:r>
              <a:rPr lang="fr-FR" b="1" dirty="0"/>
              <a:t> </a:t>
            </a:r>
            <a:r>
              <a:rPr lang="fr-FR" dirty="0"/>
              <a:t>-&gt; for </a:t>
            </a:r>
            <a:r>
              <a:rPr lang="fr-FR" dirty="0" err="1"/>
              <a:t>each</a:t>
            </a:r>
            <a:r>
              <a:rPr lang="fr-FR" dirty="0"/>
              <a:t> click </a:t>
            </a:r>
            <a:r>
              <a:rPr lang="fr-FR" dirty="0" err="1"/>
              <a:t>you’ll</a:t>
            </a:r>
            <a:r>
              <a:rPr lang="fr-FR" dirty="0"/>
              <a:t> </a:t>
            </a:r>
            <a:r>
              <a:rPr lang="fr-FR" dirty="0" err="1"/>
              <a:t>make</a:t>
            </a:r>
            <a:r>
              <a:rPr lang="fr-FR" dirty="0"/>
              <a:t>, a few </a:t>
            </a:r>
            <a:r>
              <a:rPr lang="fr-FR" dirty="0" err="1"/>
              <a:t>words</a:t>
            </a:r>
            <a:r>
              <a:rPr lang="fr-FR" dirty="0"/>
              <a:t>, a </a:t>
            </a:r>
            <a:r>
              <a:rPr lang="fr-FR" dirty="0" err="1"/>
              <a:t>title</a:t>
            </a:r>
            <a:r>
              <a:rPr lang="fr-FR" dirty="0"/>
              <a:t> or an image </a:t>
            </a:r>
            <a:r>
              <a:rPr lang="fr-FR" dirty="0" err="1"/>
              <a:t>will</a:t>
            </a:r>
            <a:r>
              <a:rPr lang="fr-FR" dirty="0"/>
              <a:t> </a:t>
            </a:r>
            <a:r>
              <a:rPr lang="fr-FR" dirty="0" err="1"/>
              <a:t>appear</a:t>
            </a:r>
            <a:r>
              <a:rPr lang="fr-FR" dirty="0"/>
              <a:t> on the slide. </a:t>
            </a:r>
          </a:p>
          <a:p>
            <a:r>
              <a:rPr lang="fr-FR" dirty="0"/>
              <a:t>Read the </a:t>
            </a:r>
            <a:r>
              <a:rPr lang="fr-FR" dirty="0" err="1"/>
              <a:t>corresponding</a:t>
            </a:r>
            <a:r>
              <a:rPr lang="fr-FR" dirty="0"/>
              <a:t> notes </a:t>
            </a:r>
            <a:r>
              <a:rPr lang="fr-FR" dirty="0" err="1"/>
              <a:t>from</a:t>
            </a:r>
            <a:r>
              <a:rPr lang="fr-FR" dirty="0"/>
              <a:t> the </a:t>
            </a:r>
            <a:r>
              <a:rPr lang="fr-FR" dirty="0" err="1"/>
              <a:t>facilitators</a:t>
            </a:r>
            <a:r>
              <a:rPr lang="fr-FR" dirty="0"/>
              <a:t> notes, </a:t>
            </a:r>
            <a:r>
              <a:rPr lang="fr-FR" dirty="0" err="1"/>
              <a:t>before</a:t>
            </a:r>
            <a:r>
              <a:rPr lang="fr-FR" dirty="0"/>
              <a:t> </a:t>
            </a:r>
            <a:r>
              <a:rPr lang="fr-FR" dirty="0" err="1"/>
              <a:t>showing</a:t>
            </a:r>
            <a:r>
              <a:rPr lang="fr-FR" dirty="0"/>
              <a:t> the content, </a:t>
            </a:r>
            <a:r>
              <a:rPr lang="fr-FR" dirty="0" err="1"/>
              <a:t>so</a:t>
            </a:r>
            <a:r>
              <a:rPr lang="fr-FR" dirty="0"/>
              <a:t> participants have time to process </a:t>
            </a:r>
            <a:r>
              <a:rPr lang="fr-FR" dirty="0" err="1"/>
              <a:t>what</a:t>
            </a:r>
            <a:r>
              <a:rPr lang="fr-FR" dirty="0"/>
              <a:t> </a:t>
            </a:r>
            <a:r>
              <a:rPr lang="fr-FR" dirty="0" err="1"/>
              <a:t>you</a:t>
            </a:r>
            <a:r>
              <a:rPr lang="fr-FR" dirty="0"/>
              <a:t> </a:t>
            </a:r>
            <a:r>
              <a:rPr lang="fr-FR" dirty="0" err="1"/>
              <a:t>say</a:t>
            </a:r>
            <a:r>
              <a:rPr lang="fr-FR" dirty="0"/>
              <a:t>, and </a:t>
            </a:r>
            <a:r>
              <a:rPr lang="fr-FR" dirty="0" err="1"/>
              <a:t>read</a:t>
            </a:r>
            <a:r>
              <a:rPr lang="fr-FR" dirty="0"/>
              <a:t> </a:t>
            </a:r>
            <a:r>
              <a:rPr lang="fr-FR" dirty="0" err="1"/>
              <a:t>each</a:t>
            </a:r>
            <a:r>
              <a:rPr lang="fr-FR" dirty="0"/>
              <a:t> point. </a:t>
            </a:r>
          </a:p>
          <a:p>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Donors, local governments, colleagues in other sectors and our beneficiaries themselves want to know what we are doing and why. The CPMS is our benchmark. CPMS are the key way to </a:t>
            </a:r>
            <a:r>
              <a:rPr lang="en-US" dirty="0" err="1"/>
              <a:t>operationalise</a:t>
            </a:r>
            <a:r>
              <a:rPr lang="en-US" dirty="0"/>
              <a:t> or make real children's rights in the practice of humanitarian response. </a:t>
            </a:r>
            <a:endParaRPr dirty="0"/>
          </a:p>
          <a:p>
            <a:pPr marL="0" lvl="0" indent="0" algn="l" rtl="0">
              <a:spcBef>
                <a:spcPts val="0"/>
              </a:spcBef>
              <a:spcAft>
                <a:spcPts val="0"/>
              </a:spcAft>
              <a:buNone/>
            </a:pPr>
            <a:endParaRPr dirty="0"/>
          </a:p>
          <a:p>
            <a:pPr marL="0" lvl="0" indent="0" algn="l" rtl="0">
              <a:lnSpc>
                <a:spcPct val="115000"/>
              </a:lnSpc>
              <a:spcBef>
                <a:spcPts val="0"/>
              </a:spcBef>
              <a:spcAft>
                <a:spcPts val="0"/>
              </a:spcAft>
              <a:buSzPts val="1100"/>
              <a:buNone/>
            </a:pPr>
            <a:r>
              <a:rPr lang="en-US" dirty="0"/>
              <a:t>They are a collaborative, inter-agency tool, that links with other initiatives, such as the Core Humanitarian Standard and the Humanitarian Inclusion Standards</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a:t>Wherever relevant, the CPMS align with INSPIRE’s 7 strategies to end violence against children – initiative’s icons are actually scattered through the text. In addition, the Core Humanitarian Standard on Quality and Accountability is highlighted in the Introduction and resonates throughout the handbook.</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err="1"/>
              <a:t>Contextualisation</a:t>
            </a:r>
            <a:r>
              <a:rPr lang="en-US" dirty="0"/>
              <a:t> is encouraged and can create ownership of the standards at every level. It builds a deeper understanding of child protection in the specific context for a wide range of actors. National coordination groups are therefore encouraged to adapt the CPMS. Please raise it with colleagues locally and then seek the guidance of the global CPMS team. Watch the contextualization video on the Alliance’s </a:t>
            </a:r>
            <a:r>
              <a:rPr lang="en-US" dirty="0" err="1"/>
              <a:t>youtube</a:t>
            </a:r>
            <a:r>
              <a:rPr lang="en-US" dirty="0"/>
              <a:t> channel.</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a:t>BOX: The CPMS aim at improving the quality and accountability of our programing and increasing impact for children’s protection and well-being in humanitarian action (</a:t>
            </a:r>
            <a:r>
              <a:rPr lang="en-US" sz="1800" b="0" i="0" u="none" strike="noStrike" baseline="0" dirty="0">
                <a:latin typeface="HelveticaNeue-Light-Identity-H"/>
              </a:rPr>
              <a:t>internal displacement and refugee contexts)</a:t>
            </a:r>
            <a:r>
              <a:rPr lang="en-US" dirty="0"/>
              <a:t>, by establishing common principles, </a:t>
            </a:r>
            <a:r>
              <a:rPr lang="en-US" sz="1800" b="0" i="0" u="none" strike="noStrike" baseline="0" dirty="0">
                <a:latin typeface="HelveticaNeue-Light-Identity-H"/>
              </a:rPr>
              <a:t>evidence, prevention</a:t>
            </a:r>
            <a:r>
              <a:rPr lang="en-US" dirty="0"/>
              <a:t> and goals to achieve. They provide a synthesis of good practice and learning to date.</a:t>
            </a:r>
          </a:p>
          <a:p>
            <a:pPr marL="0" lvl="0" indent="0" algn="l" rtl="0">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is an overview of the CPMS structure: there are 28 Standards across 4 pillars and 10 CPHA principles threaded throughout. </a:t>
            </a:r>
          </a:p>
          <a:p>
            <a:pPr marL="0" lvl="0" indent="0" algn="l" rtl="0">
              <a:spcBef>
                <a:spcPts val="0"/>
              </a:spcBef>
              <a:spcAft>
                <a:spcPts val="0"/>
              </a:spcAft>
              <a:buNone/>
            </a:pPr>
            <a:r>
              <a:rPr lang="en-US" dirty="0"/>
              <a:t>You can find this overview on the back of the CPMS handbook or in the online handbook; it’s a practical way of locating quickly a specific topic.</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presentation focuses on Pillar 3: Standards to Develop Adequate Strategies.</a:t>
            </a:r>
          </a:p>
          <a:p>
            <a:pPr marL="0" lvl="0" indent="0" algn="l" rtl="0">
              <a:spcBef>
                <a:spcPts val="0"/>
              </a:spcBef>
              <a:spcAft>
                <a:spcPts val="0"/>
              </a:spcAft>
              <a:buNone/>
            </a:pP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r>
              <a:rPr lang="en-US" i="1" dirty="0"/>
              <a:t>[FACILITATORS: This might be very familiar for your audience or something quite new, so please prepare your comments accordingly.]</a:t>
            </a:r>
            <a:endParaRPr dirty="0"/>
          </a:p>
          <a:p>
            <a:pPr marL="0" lvl="0" indent="0" algn="l" rtl="0">
              <a:spcBef>
                <a:spcPts val="0"/>
              </a:spcBef>
              <a:spcAft>
                <a:spcPts val="0"/>
              </a:spcAft>
              <a:buNone/>
            </a:pPr>
            <a:endParaRP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baseline="0" dirty="0"/>
              <a:t>Pillar 3 of the CPMS focuses on standards to develop adequate strategies, </a:t>
            </a:r>
            <a:r>
              <a:rPr lang="en-US" dirty="0"/>
              <a:t>approaches and interventions for preventing and responding to the child protection risks outlined in </a:t>
            </a:r>
            <a:r>
              <a:rPr lang="en-US" dirty="0">
                <a:hlinkClick r:id="rId3"/>
              </a:rPr>
              <a:t>Pillar 2</a:t>
            </a:r>
            <a:r>
              <a:rPr lang="en-US" dirty="0"/>
              <a:t>. It is</a:t>
            </a:r>
            <a:r>
              <a:rPr lang="en-US" baseline="0" dirty="0"/>
              <a:t> structured around the socio-ecological model.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t>For that reason, i</a:t>
            </a:r>
            <a:r>
              <a:rPr lang="en-US" i="1" dirty="0"/>
              <a:t>t is important to dive into Standard 14 before looking at the others. In addition, depending on the target audience, we may want to spend more time on the socio-ecological model to ensure everyone gets the importance of it. If you have time enough, please use the Standard 14 deck to complement the explanations. </a:t>
            </a:r>
          </a:p>
          <a:p>
            <a:pPr marL="0" marR="0" lvl="0" indent="0" algn="l" rtl="0">
              <a:lnSpc>
                <a:spcPct val="100000"/>
              </a:lnSpc>
              <a:spcBef>
                <a:spcPts val="0"/>
              </a:spcBef>
              <a:spcAft>
                <a:spcPts val="0"/>
              </a:spcAft>
              <a:buClr>
                <a:schemeClr val="dk1"/>
              </a:buClr>
              <a:buSzPts val="1200"/>
              <a:buFont typeface="Calibri"/>
              <a:buNone/>
            </a:pPr>
            <a:endParaRPr lang="fr-FR"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aseline="0" dirty="0"/>
              <a:t>In humanitarian settings, it is particularly critical to strengthen both formal and informal elements of the child protection system.  Standards 15, 16 and 17 focus on children, families and communities and provide key actions and indicators for strengthening the </a:t>
            </a:r>
            <a:r>
              <a:rPr lang="en-US" b="1" baseline="0" dirty="0"/>
              <a:t>informal </a:t>
            </a:r>
            <a:r>
              <a:rPr lang="en-US" b="0" baseline="0" dirty="0"/>
              <a:t>elements of CP systems.  Standards 18, 19, 20 focus more on the formal elements of the CP systems and provide key preventative and response strategies for strengthening the social welfare and justice systems.</a:t>
            </a:r>
          </a:p>
          <a:p>
            <a:pPr marL="0" marR="0" lvl="0" indent="0" algn="l" rtl="0">
              <a:lnSpc>
                <a:spcPct val="100000"/>
              </a:lnSpc>
              <a:spcBef>
                <a:spcPts val="0"/>
              </a:spcBef>
              <a:spcAft>
                <a:spcPts val="0"/>
              </a:spcAft>
              <a:buClr>
                <a:schemeClr val="dk1"/>
              </a:buClr>
              <a:buSzPts val="1200"/>
              <a:buFont typeface="Calibri"/>
              <a:buNone/>
            </a:pPr>
            <a:endParaRPr lang="fr-FR"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aseline="0" dirty="0"/>
              <a:t>The Pillar also links with the INSPIRE package, where appropriate, and builds on its strategies for preventing violence against children. </a:t>
            </a:r>
            <a:r>
              <a:rPr lang="en-US" dirty="0"/>
              <a:t>Hence the ICON in the corner. More info about INSPIRE strategies on: http://inspire-strategies.org/</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dirty="0"/>
              <a:t>Discussion prompt</a:t>
            </a:r>
            <a:r>
              <a:rPr lang="en-US" dirty="0"/>
              <a:t>: Can anyone name standards under Pillar 3?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400" name="Google Shape;40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t>[FACILITATORS: Depending on your public, their specific area of interest, your programming priorities, your context, or the time you have to facilitate, you may want select one or two keys standard under each pillar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t>This might be very familiar for your audience or something quite new, so please prepare your comments accordingly]</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Standard 14: Socio-ecological approach to CP programming</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promotes flexible programming that integrates new learning and adapts accordingly throughout implementation. Its point is to </a:t>
            </a:r>
            <a:r>
              <a:rPr lang="en-US" sz="1200" dirty="0">
                <a:latin typeface="Arial"/>
                <a:ea typeface="Arial"/>
                <a:cs typeface="Arial"/>
                <a:sym typeface="Arial"/>
              </a:rPr>
              <a:t>integrate approaches that work in partnership with the child, their family, community, and society, as well as with socio-cultural norms.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provides a concrete framework that supports systems thinking for child protection programming. It looks at an entire situation to (a) identify all the different elements and factors and (b) understand how they relate to and interact with each other.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considers the full range of problems facing the child, their root causes and the solutions available at all levels (rather than looking at a single protection issue or specific service in its own).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Is complementary to child protection systems thinking &amp; seek to achieve the same goal: a holistic, integrated approach to protecting children.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It is important to note that </a:t>
            </a:r>
            <a:r>
              <a:rPr lang="en-GB" sz="1200" dirty="0"/>
              <a:t>CP systems differ by context and change, adapt, evolve over time: </a:t>
            </a:r>
            <a:r>
              <a:rPr lang="en-GB" sz="1200" dirty="0">
                <a:sym typeface="Wingdings" pitchFamily="2" charset="2"/>
              </a:rPr>
              <a:t>a thorough </a:t>
            </a:r>
            <a:r>
              <a:rPr lang="en-GB" sz="1200" b="1" dirty="0">
                <a:sym typeface="Wingdings" pitchFamily="2" charset="2"/>
              </a:rPr>
              <a:t>analysis </a:t>
            </a:r>
            <a:r>
              <a:rPr lang="en-GB" sz="1200" dirty="0">
                <a:sym typeface="Wingdings" pitchFamily="2" charset="2"/>
              </a:rPr>
              <a:t>of CP risks and protective factors</a:t>
            </a:r>
            <a:r>
              <a:rPr lang="en-GB" sz="1200" b="0" dirty="0">
                <a:sym typeface="Wingdings" pitchFamily="2" charset="2"/>
              </a:rPr>
              <a:t>, as well as a </a:t>
            </a:r>
            <a:r>
              <a:rPr lang="en-GB" sz="1200" b="1" dirty="0">
                <a:sym typeface="Wingdings" pitchFamily="2" charset="2"/>
              </a:rPr>
              <a:t>regular mapping </a:t>
            </a:r>
            <a:r>
              <a:rPr lang="en-GB" sz="1200" dirty="0">
                <a:sym typeface="Wingdings" pitchFamily="2" charset="2"/>
              </a:rPr>
              <a:t>of formal and informal system elements, are needed, to d</a:t>
            </a:r>
            <a:r>
              <a:rPr lang="en-GB" sz="1200" b="1" dirty="0">
                <a:sym typeface="Wingdings" pitchFamily="2" charset="2"/>
              </a:rPr>
              <a:t>evelop a plan </a:t>
            </a:r>
            <a:r>
              <a:rPr lang="en-GB" sz="1200" dirty="0">
                <a:sym typeface="Wingdings" pitchFamily="2" charset="2"/>
              </a:rPr>
              <a:t>to strengthen, scale up, adapt the system, especially as humanitarian settings can quickly change</a:t>
            </a:r>
            <a:endParaRPr lang="en-GB" sz="1200" b="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br>
              <a:rPr lang="en-GB" dirty="0"/>
            </a:br>
            <a:r>
              <a:rPr lang="en-GB" dirty="0"/>
              <a:t>*Links with </a:t>
            </a:r>
            <a:r>
              <a:rPr lang="en-GB" u="sng" dirty="0"/>
              <a:t>ALL</a:t>
            </a:r>
            <a:r>
              <a:rPr lang="en-GB" dirty="0"/>
              <a:t> INSPIRE strategies and overall approach of systems strengthening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*Icon: </a:t>
            </a:r>
            <a:r>
              <a:rPr lang="en-US" dirty="0"/>
              <a:t>increased emphasis on </a:t>
            </a:r>
            <a:r>
              <a:rPr lang="en-US" b="1" dirty="0"/>
              <a:t>Prevention</a:t>
            </a:r>
            <a:r>
              <a:rPr lang="en-US" dirty="0"/>
              <a:t> of child protection risks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1" i="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none" dirty="0"/>
              <a:t>Note: It is important to dive into Standard 14 before looking at the others, as it influences the way we read the Standard, and the way we conceive, think, plan all the interventions. </a:t>
            </a:r>
          </a:p>
          <a:p>
            <a:pPr marL="0" lvl="0" indent="0" algn="l" rtl="0">
              <a:spcBef>
                <a:spcPts val="0"/>
              </a:spcBef>
              <a:spcAft>
                <a:spcPts val="0"/>
              </a:spcAft>
              <a:buNone/>
            </a:pPr>
            <a:endParaRPr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dirty="0">
                <a:latin typeface="Arial"/>
                <a:ea typeface="Arial"/>
                <a:cs typeface="Arial"/>
                <a:sym typeface="Arial"/>
              </a:rPr>
              <a:t>Standard 15: Group activities for child well-being.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latin typeface="Arial"/>
                <a:ea typeface="Arial"/>
                <a:cs typeface="Arial"/>
                <a:sym typeface="Arial"/>
              </a:rPr>
              <a:t>promote protection, well-being and learning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latin typeface="Arial"/>
                <a:ea typeface="Arial"/>
                <a:cs typeface="Arial"/>
                <a:sym typeface="Arial"/>
              </a:rPr>
              <a:t>ensure activities are delivered in safe, inclusive, contextually and age-appropriate approaches to have a positive impact on children’s well-being, enhance their resilience and reduce their stress.</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t>Need to emphasize the importance of </a:t>
            </a:r>
            <a:r>
              <a:rPr lang="en-US" b="0" dirty="0"/>
              <a:t>ensuring realistic measurable objective(s) are established for this sort of activities. </a:t>
            </a:r>
            <a:r>
              <a:rPr lang="en-US" dirty="0"/>
              <a:t>There are different types of resilience capacities ( coping / adapting and transforming); according to the context, the age of the children, it is important to clarify what type of resilience is being supported, in order to set up realistic objective(s) and ensure the set up and type of activities are promoting the specific level of resilience needed in a specific context.</a:t>
            </a:r>
            <a:endParaRPr lang="en-US"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dirty="0"/>
              <a:t>Icons: Links with INSPIRE strategies</a:t>
            </a:r>
            <a:r>
              <a:rPr lang="en-US" dirty="0">
                <a:latin typeface="Arial"/>
                <a:cs typeface="Arial"/>
                <a:sym typeface="Arial"/>
              </a:rPr>
              <a:t> on </a:t>
            </a:r>
            <a:r>
              <a:rPr lang="en-US" dirty="0"/>
              <a:t>Education and life skills + Safe environments</a:t>
            </a: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r>
              <a:rPr lang="en-US" dirty="0"/>
              <a:t>There has been a feeling of over-reliance on Child Friendly Spaces as the standard intervention, and instead it appears here, along with mobile programming, links to skills training, and other regular and consistent opportunities for improving children’s protection.</a:t>
            </a:r>
            <a:endParaRPr lang="en-US"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396" name="Google Shape;39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t>[FACILITATORS: Depending on your public, their specific area of interest, your programming priorities, your context, or the time you have to facilitate, you may want select one or two keys standard under each pillar</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t>This might be very familiar for your audience or something quite new, so please prepare your comments accordingly]</a:t>
            </a:r>
            <a:endParaRPr lang="en-US" dirty="0"/>
          </a:p>
          <a:p>
            <a:endParaRPr lang="en-GB" b="1" dirty="0"/>
          </a:p>
          <a:p>
            <a:endParaRPr lang="en-GB" b="1" dirty="0"/>
          </a:p>
          <a:p>
            <a:r>
              <a:rPr lang="en-GB" b="1" dirty="0"/>
              <a:t>Standard 16: Strengthening Family &amp; Caregiving Environments</a:t>
            </a:r>
            <a:r>
              <a:rPr lang="en-GB" dirty="0"/>
              <a:t>:</a:t>
            </a:r>
          </a:p>
          <a:p>
            <a:pPr marL="171450" indent="-171450">
              <a:buFont typeface="Arial" panose="020B0604020202020204" pitchFamily="34" charset="0"/>
              <a:buChar char="•"/>
            </a:pPr>
            <a:r>
              <a:rPr lang="en-GB" dirty="0"/>
              <a:t>This is core prevention and response work, as the focus is on holistic support to families to improve the care they provide to children whether through positive parenting programming, direct financial support or improving access to services </a:t>
            </a:r>
          </a:p>
          <a:p>
            <a:pPr marL="171450" indent="-171450">
              <a:buFont typeface="Arial" panose="020B0604020202020204" pitchFamily="34" charset="0"/>
              <a:buChar char="•"/>
            </a:pPr>
            <a:r>
              <a:rPr lang="en-US" dirty="0"/>
              <a:t>The goal is that caregivers present </a:t>
            </a:r>
            <a:r>
              <a:rPr lang="es-ES" sz="1800" b="0" i="0" u="none" strike="noStrike" baseline="0" dirty="0" err="1">
                <a:solidFill>
                  <a:srgbClr val="FFFFFF"/>
                </a:solidFill>
                <a:latin typeface="HelveticaNeue-Roman-Identity-H"/>
              </a:rPr>
              <a:t>increased</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caring</a:t>
            </a:r>
            <a:r>
              <a:rPr lang="es-ES" sz="1800" b="0" i="0" u="none" strike="noStrike" baseline="0" dirty="0">
                <a:solidFill>
                  <a:srgbClr val="FFFFFF"/>
                </a:solidFill>
                <a:latin typeface="HelveticaNeue-Roman-Identity-H"/>
              </a:rPr>
              <a:t> and </a:t>
            </a:r>
            <a:r>
              <a:rPr lang="es-ES" sz="1800" b="0" i="0" u="none" strike="noStrike" baseline="0" dirty="0" err="1">
                <a:solidFill>
                  <a:srgbClr val="FFFFFF"/>
                </a:solidFill>
                <a:latin typeface="HelveticaNeue-Roman-Identity-H"/>
              </a:rPr>
              <a:t>protective</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behaviours</a:t>
            </a:r>
            <a:r>
              <a:rPr lang="en-US" dirty="0"/>
              <a:t>, and </a:t>
            </a:r>
            <a:r>
              <a:rPr lang="en-US" sz="1800" b="0" i="0" u="none" strike="noStrike" baseline="0" dirty="0">
                <a:solidFill>
                  <a:srgbClr val="FFFFFF"/>
                </a:solidFill>
                <a:latin typeface="HelveticaNeue-Roman-Identity-H"/>
              </a:rPr>
              <a:t>enhance their skills to fulfil their </a:t>
            </a:r>
            <a:r>
              <a:rPr lang="es-ES" sz="1800" b="0" i="0" u="none" strike="noStrike" baseline="0" dirty="0" err="1">
                <a:solidFill>
                  <a:srgbClr val="FFFFFF"/>
                </a:solidFill>
                <a:latin typeface="HelveticaNeue-Roman-Identity-H"/>
              </a:rPr>
              <a:t>responsibilities</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towards</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their</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children</a:t>
            </a:r>
            <a:r>
              <a:rPr lang="en-US" sz="1800" b="0" i="0" u="none" strike="noStrike" baseline="0" dirty="0">
                <a:solidFill>
                  <a:srgbClr val="FFFFFF"/>
                </a:solidFill>
                <a:latin typeface="HelveticaNeue-Roman-Identity-H"/>
              </a:rPr>
              <a:t>, </a:t>
            </a:r>
            <a:r>
              <a:rPr lang="en-US" dirty="0"/>
              <a:t>to allow </a:t>
            </a:r>
            <a:r>
              <a:rPr lang="en-US" sz="1800" b="0" i="0" u="none" strike="noStrike" baseline="0" dirty="0">
                <a:solidFill>
                  <a:srgbClr val="FFFFFF"/>
                </a:solidFill>
                <a:latin typeface="HelveticaNeue-Roman-Identity-H"/>
              </a:rPr>
              <a:t>positive change in their interactions with them.</a:t>
            </a:r>
          </a:p>
          <a:p>
            <a:pPr marL="171450" indent="-171450">
              <a:buFont typeface="Arial" panose="020B0604020202020204" pitchFamily="34" charset="0"/>
              <a:buChar char="•"/>
            </a:pPr>
            <a:r>
              <a:rPr lang="en-GB" dirty="0"/>
              <a:t>Icons: Link with Inspire strategies on Parent &amp; Caregiver support + Income and economic strengthening</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Standard 17: Community-level approaches</a:t>
            </a:r>
            <a:r>
              <a:rPr lang="en-GB" dirty="0"/>
              <a:t>: </a:t>
            </a:r>
          </a:p>
          <a:p>
            <a:pPr marL="171450" indent="-171450">
              <a:buFont typeface="Arial" panose="020B0604020202020204" pitchFamily="34" charset="0"/>
              <a:buChar char="•"/>
            </a:pPr>
            <a:r>
              <a:rPr lang="en-GB" dirty="0"/>
              <a:t>Communities play a significant role in preventing and responding to risks faced by children in humanitarian settings.  Communities organize themselves in a variety of ways to protect children, but these may be disrupted in humanitarian crises, particularly during displacement. </a:t>
            </a:r>
          </a:p>
          <a:p>
            <a:pPr marL="171450" indent="-171450">
              <a:buFont typeface="Arial" panose="020B0604020202020204" pitchFamily="34" charset="0"/>
              <a:buChar char="•"/>
            </a:pPr>
            <a:r>
              <a:rPr lang="en-GB" dirty="0"/>
              <a:t>Avoid a one-sized fits all approach and rather base community approaches on an in-depth context analysis and mapping. </a:t>
            </a:r>
          </a:p>
          <a:p>
            <a:pPr marL="171450" indent="-171450">
              <a:buFont typeface="Arial" panose="020B0604020202020204" pitchFamily="34" charset="0"/>
              <a:buChar char="•"/>
            </a:pPr>
            <a:r>
              <a:rPr lang="en-GB" dirty="0"/>
              <a:t>Aim to strengthen and support practices that support children’s protection and influence change in practices that pose a risk</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External agencies should avoid bringing in unfamiliar processes, concepts, structures or groups that can weaken existing resources and introduce unsustainable, culturally insensitive approaches, but rather build on communities’ resources for and commitment to children. Community-level approaches are most effective and sustainable when communities see them as meeting their collective responsibility to children. </a:t>
            </a:r>
            <a:endParaRPr lang="en-GB"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Where appropriate, support community connections to formal child protection systems (police, social workers, health workers, child-welfare services, education services, sexual and reproductive health services, the juvenile justice system, mental health services, </a:t>
            </a:r>
            <a:r>
              <a:rPr lang="en-US" dirty="0" err="1"/>
              <a:t>etc</a:t>
            </a:r>
            <a:r>
              <a:rPr lang="en-US" dirty="0"/>
              <a:t>). </a:t>
            </a:r>
            <a:endParaRPr lang="en-GB"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dirty="0"/>
              <a:t>Icons: Link with INSPIRE Strategies: Safe Environments and Norms and Values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F2A52D-D4AB-DB47-89AB-C9EF58134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025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dirty="0"/>
              <a:t>[FACILITATORS: Depending on your public, their specific area of interest, your programming priorities, your context, or the time you have to facilitate, you may want select one or two keys standard under each pillar</a:t>
            </a:r>
          </a:p>
          <a:p>
            <a:pPr marL="0" lvl="0" indent="0" algn="l" rtl="0">
              <a:spcBef>
                <a:spcPts val="0"/>
              </a:spcBef>
              <a:spcAft>
                <a:spcPts val="0"/>
              </a:spcAft>
              <a:buNone/>
            </a:pPr>
            <a:r>
              <a:rPr lang="en-US" i="1" dirty="0"/>
              <a:t>This might be very familiar for your audience or something quite new, so please prepare your comments accordingly]</a:t>
            </a:r>
            <a:endParaRPr dirty="0"/>
          </a:p>
          <a:p>
            <a:pPr marL="0" marR="0" lvl="0" indent="0" algn="l" rtl="0">
              <a:lnSpc>
                <a:spcPct val="100000"/>
              </a:lnSpc>
              <a:spcBef>
                <a:spcPts val="0"/>
              </a:spcBef>
              <a:spcAft>
                <a:spcPts val="0"/>
              </a:spcAft>
              <a:buClr>
                <a:schemeClr val="dk1"/>
              </a:buClr>
              <a:buSzPts val="1200"/>
              <a:buFont typeface="Calibri"/>
              <a:buNone/>
            </a:pPr>
            <a:endParaRPr b="1"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b="1" dirty="0">
                <a:latin typeface="Arial"/>
                <a:ea typeface="Arial"/>
                <a:cs typeface="Arial"/>
                <a:sym typeface="Arial"/>
              </a:rPr>
              <a:t>Standard 18: Case management.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b="0" dirty="0">
                <a:latin typeface="Arial"/>
                <a:ea typeface="Arial"/>
                <a:cs typeface="Arial"/>
                <a:sym typeface="Arial"/>
              </a:rPr>
              <a:t>A</a:t>
            </a:r>
            <a:r>
              <a:rPr lang="en-US" dirty="0">
                <a:latin typeface="Arial"/>
                <a:ea typeface="Arial"/>
                <a:cs typeface="Arial"/>
                <a:sym typeface="Arial"/>
              </a:rPr>
              <a:t>ddress needs through individualized case management process, including direct one-on-one support and connections to relevant service providers.</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t>CM systems are an essential part of the child protection response. CM is implemented at three levels of the social ecological model: child, family/caregivers and community.</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latin typeface="Arial"/>
                <a:ea typeface="Arial"/>
                <a:cs typeface="Arial"/>
                <a:sym typeface="Arial"/>
              </a:rPr>
              <a:t>However, before starting CM services, </a:t>
            </a:r>
            <a:r>
              <a:rPr lang="en-US" b="1" dirty="0">
                <a:latin typeface="Arial"/>
                <a:ea typeface="Arial"/>
                <a:cs typeface="Arial"/>
                <a:sym typeface="Arial"/>
              </a:rPr>
              <a:t>preparedness</a:t>
            </a:r>
            <a:r>
              <a:rPr lang="en-US" dirty="0">
                <a:latin typeface="Arial"/>
                <a:ea typeface="Arial"/>
                <a:cs typeface="Arial"/>
                <a:sym typeface="Arial"/>
              </a:rPr>
              <a:t> is a major component. It is crucial to determine if </a:t>
            </a:r>
            <a:r>
              <a:rPr lang="en-US" sz="1200" b="0" i="0" u="none" strike="noStrike" baseline="0" dirty="0">
                <a:latin typeface="HelveticaNeue-Light-Identity-H"/>
              </a:rPr>
              <a:t>CM is a current gap and is contextually </a:t>
            </a:r>
            <a:r>
              <a:rPr lang="fr-FR" sz="1200" b="0" i="0" u="none" strike="noStrike" baseline="0" dirty="0" err="1">
                <a:latin typeface="HelveticaNeue-Light-Identity-H"/>
              </a:rPr>
              <a:t>appropriate</a:t>
            </a:r>
            <a:r>
              <a:rPr lang="fr-FR" sz="1200" b="0" i="0" u="none" strike="noStrike" baseline="0" dirty="0">
                <a:latin typeface="HelveticaNeue-Light-Identity-H"/>
              </a:rPr>
              <a:t> and </a:t>
            </a:r>
            <a:r>
              <a:rPr lang="fr-FR" sz="1200" b="0" i="0" u="none" strike="noStrike" baseline="0" dirty="0" err="1">
                <a:latin typeface="HelveticaNeue-Light-Identity-H"/>
              </a:rPr>
              <a:t>what</a:t>
            </a:r>
            <a:r>
              <a:rPr lang="fr-FR" sz="1200" b="0" i="0" u="none" strike="noStrike" baseline="0" dirty="0">
                <a:latin typeface="HelveticaNeue-Light-Identity-H"/>
              </a:rPr>
              <a:t> </a:t>
            </a:r>
            <a:r>
              <a:rPr lang="fr-FR" sz="1200" b="0" i="0" u="none" strike="noStrike" baseline="0" dirty="0" err="1">
                <a:latin typeface="HelveticaNeue-Light-Identity-H"/>
              </a:rPr>
              <a:t>approach</a:t>
            </a:r>
            <a:r>
              <a:rPr lang="fr-FR" sz="1200" b="0" i="0" u="none" strike="noStrike" baseline="0" dirty="0">
                <a:latin typeface="HelveticaNeue-Light-Identity-H"/>
              </a:rPr>
              <a:t> </a:t>
            </a:r>
            <a:r>
              <a:rPr lang="fr-FR" sz="1200" b="0" i="0" u="none" strike="noStrike" baseline="0" dirty="0" err="1">
                <a:latin typeface="HelveticaNeue-Light-Identity-H"/>
              </a:rPr>
              <a:t>is</a:t>
            </a:r>
            <a:r>
              <a:rPr lang="fr-FR" sz="1200" b="0" i="0" u="none" strike="noStrike" baseline="0" dirty="0">
                <a:latin typeface="HelveticaNeue-Light-Identity-H"/>
              </a:rPr>
              <a:t> more </a:t>
            </a:r>
            <a:r>
              <a:rPr lang="fr-FR" sz="1200" b="0" i="0" u="none" strike="noStrike" baseline="0" dirty="0" err="1">
                <a:latin typeface="HelveticaNeue-Light-Identity-H"/>
              </a:rPr>
              <a:t>suitable</a:t>
            </a:r>
            <a:r>
              <a:rPr lang="fr-FR" sz="1200" b="0" i="0" u="none" strike="noStrike" baseline="0" dirty="0">
                <a:latin typeface="HelveticaNeue-Light-Identity-H"/>
              </a:rPr>
              <a:t>;  to </a:t>
            </a:r>
            <a:r>
              <a:rPr lang="fr-FR" sz="1200" b="0" i="0" u="none" strike="noStrike" baseline="0" dirty="0" err="1">
                <a:latin typeface="HelveticaNeue-Light-Identity-H"/>
              </a:rPr>
              <a:t>adapt</a:t>
            </a:r>
            <a:r>
              <a:rPr lang="fr-FR" sz="1200" b="0" i="0" u="none" strike="noStrike" baseline="0" dirty="0">
                <a:latin typeface="HelveticaNeue-Light-Identity-H"/>
              </a:rPr>
              <a:t> </a:t>
            </a:r>
            <a:r>
              <a:rPr lang="en-US" sz="1200" b="0" i="0" u="none" strike="noStrike" baseline="0" dirty="0">
                <a:latin typeface="HelveticaNeue-Light-Identity-H"/>
              </a:rPr>
              <a:t>globally endorsed case management processes and tools to the context ; to implement for the staff a phased capacity-building plan &amp; to coach and supervise them on </a:t>
            </a:r>
            <a:r>
              <a:rPr lang="fr-FR" sz="1200" b="0" i="0" u="none" strike="noStrike" baseline="0" dirty="0" err="1">
                <a:latin typeface="HelveticaNeue-Light-Identity-H"/>
              </a:rPr>
              <a:t>technical</a:t>
            </a:r>
            <a:r>
              <a:rPr lang="fr-FR" sz="1200" b="0" i="0" u="none" strike="noStrike" baseline="0" dirty="0">
                <a:latin typeface="HelveticaNeue-Light-Identity-H"/>
              </a:rPr>
              <a:t> </a:t>
            </a:r>
            <a:r>
              <a:rPr lang="fr-FR" sz="1200" b="0" i="0" u="none" strike="noStrike" baseline="0" dirty="0" err="1">
                <a:latin typeface="HelveticaNeue-Light-Identity-H"/>
              </a:rPr>
              <a:t>competence</a:t>
            </a:r>
            <a:r>
              <a:rPr lang="fr-FR" sz="1200" b="0" i="0" u="none" strike="noStrike" baseline="0" dirty="0">
                <a:latin typeface="HelveticaNeue-Light-Identity-H"/>
              </a:rPr>
              <a:t> and practice</a:t>
            </a:r>
            <a:endParaRPr lang="en-US" dirty="0">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latin typeface="Arial"/>
                <a:cs typeface="Arial"/>
                <a:sym typeface="Arial"/>
              </a:rPr>
              <a:t>Icons: Link </a:t>
            </a:r>
            <a:r>
              <a:rPr lang="en-GB" dirty="0"/>
              <a:t>with Inspire strategies on </a:t>
            </a:r>
            <a:r>
              <a:rPr lang="fr-FR" dirty="0" err="1"/>
              <a:t>Response</a:t>
            </a:r>
            <a:r>
              <a:rPr lang="fr-FR" dirty="0"/>
              <a:t> and support services</a:t>
            </a:r>
            <a:endParaRPr dirty="0"/>
          </a:p>
          <a:p>
            <a:pPr marL="0" marR="0" lvl="0" indent="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b="1" dirty="0">
                <a:latin typeface="Arial"/>
                <a:ea typeface="Arial"/>
                <a:cs typeface="Arial"/>
                <a:sym typeface="Arial"/>
              </a:rPr>
              <a:t>Standard 19: Alternative care.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latin typeface="Arial"/>
                <a:ea typeface="Arial"/>
                <a:cs typeface="Arial"/>
                <a:sym typeface="Arial"/>
              </a:rPr>
              <a:t>Seeks protective and suitable care; children must receive alternative care according to their rights, specific needs, wishes and best interests</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latin typeface="Arial"/>
                <a:ea typeface="Arial"/>
                <a:cs typeface="Arial"/>
                <a:sym typeface="Arial"/>
              </a:rPr>
              <a:t>Priority is always given to family-based care, family unit and stable care arrangements</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latin typeface="Arial"/>
                <a:ea typeface="Arial"/>
                <a:cs typeface="Arial"/>
                <a:sym typeface="Arial"/>
              </a:rPr>
              <a:t>Alternative care should only be considered when family strengthening and support to the family have failed. </a:t>
            </a:r>
            <a:r>
              <a:rPr lang="fr-FR" dirty="0" err="1"/>
              <a:t>Residential</a:t>
            </a:r>
            <a:r>
              <a:rPr lang="fr-FR" dirty="0"/>
              <a:t> care alternatives are the </a:t>
            </a:r>
            <a:r>
              <a:rPr lang="en-US" dirty="0"/>
              <a:t>last resort option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latin typeface="Arial"/>
                <a:ea typeface="Arial"/>
                <a:cs typeface="Arial"/>
                <a:sym typeface="Arial"/>
              </a:rPr>
              <a:t>Local cultural norms, practices, laws and policies have to be taken into account</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t>Links to Unaccompanied &amp; Separated Children, but also Case Management and the Standard on Strengthening Family &amp; Caregiving Environments.</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latin typeface="Arial"/>
                <a:cs typeface="Arial"/>
                <a:sym typeface="Arial"/>
              </a:rPr>
              <a:t>Icons: Link </a:t>
            </a:r>
            <a:r>
              <a:rPr lang="en-GB" dirty="0"/>
              <a:t>with Inspire strategies on </a:t>
            </a:r>
            <a:r>
              <a:rPr lang="en-US" dirty="0"/>
              <a:t>Parent and caregiver support + Response and support services</a:t>
            </a: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b="1" dirty="0">
                <a:latin typeface="Arial"/>
                <a:ea typeface="Arial"/>
                <a:cs typeface="Arial"/>
                <a:sym typeface="Arial"/>
              </a:rPr>
              <a:t>Standard 20: Justice for children.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latin typeface="Arial"/>
                <a:ea typeface="Arial"/>
                <a:cs typeface="Arial"/>
                <a:sym typeface="Arial"/>
              </a:rPr>
              <a:t>Ensure children in contact with formal and informal justice systems (i.e. courts, police, border guards) are treated in a child-friendly, non-discriminatory manner and receive services tailored to their needs and best interests.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latin typeface="Arial"/>
                <a:ea typeface="Arial"/>
                <a:cs typeface="Arial"/>
                <a:sym typeface="Arial"/>
              </a:rPr>
              <a:t>Improving the content and application of formal and customary laws during a time of crisis</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t>Using the socio-ecological model, we can collaborate with the full range of actors to (a) assess the ways in which legal and justice systems at all levels either provide protection or present risks and (b) develop interventions to reinforce protection and overcome risks.</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latin typeface="Arial"/>
                <a:cs typeface="Arial"/>
                <a:sym typeface="Arial"/>
              </a:rPr>
              <a:t>Icons: Link </a:t>
            </a:r>
            <a:r>
              <a:rPr lang="en-GB" dirty="0"/>
              <a:t>with Inspire strategies on </a:t>
            </a:r>
            <a:r>
              <a:rPr lang="en-US" dirty="0"/>
              <a:t>Response and support services + Implementation and enforcement of laws</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dirty="0"/>
          </a:p>
          <a:p>
            <a:pPr marL="0" marR="0" lvl="0" indent="0" algn="l" rtl="0">
              <a:lnSpc>
                <a:spcPct val="100000"/>
              </a:lnSpc>
              <a:spcBef>
                <a:spcPts val="0"/>
              </a:spcBef>
              <a:spcAft>
                <a:spcPts val="0"/>
              </a:spcAft>
              <a:buClr>
                <a:schemeClr val="dk1"/>
              </a:buClr>
              <a:buSzPts val="1200"/>
              <a:buFont typeface="Calibri"/>
              <a:buNone/>
            </a:pPr>
            <a:endParaRPr b="1" dirty="0"/>
          </a:p>
          <a:p>
            <a:pPr marL="0" lvl="0" indent="0" algn="l" rtl="0">
              <a:spcBef>
                <a:spcPts val="0"/>
              </a:spcBef>
              <a:spcAft>
                <a:spcPts val="0"/>
              </a:spcAft>
              <a:buNone/>
            </a:pPr>
            <a:br>
              <a:rPr lang="en-US" b="1" dirty="0"/>
            </a:br>
            <a:endParaRPr b="1" dirty="0"/>
          </a:p>
        </p:txBody>
      </p:sp>
      <p:sp>
        <p:nvSpPr>
          <p:cNvPr id="414" name="Google Shape;41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0" i="1" u="none" dirty="0"/>
              <a:t>Depending on the time you have for facilitation, consider adding here examples from the Region/ Country/ Response, of programming that meets the standards.</a:t>
            </a:r>
          </a:p>
          <a:p>
            <a:r>
              <a:rPr lang="en-US" b="0" i="1" u="none" dirty="0"/>
              <a:t>This could be a draft slide that you could update or remove if necessary. </a:t>
            </a:r>
          </a:p>
          <a:p>
            <a:r>
              <a:rPr lang="en-US" b="0" i="1" u="none" dirty="0"/>
              <a:t>For each example, you could add: </a:t>
            </a:r>
          </a:p>
          <a:p>
            <a:pPr marL="285750" indent="-285750">
              <a:buFont typeface="Arial" panose="020B0604020202020204" pitchFamily="34" charset="0"/>
              <a:buChar char="•"/>
            </a:pPr>
            <a:r>
              <a:rPr lang="fr-FR" b="0" i="1" u="none" dirty="0"/>
              <a:t>A short, concise, </a:t>
            </a:r>
            <a:r>
              <a:rPr lang="en-GB" i="1" dirty="0"/>
              <a:t>key presentation sentence about the specific program/project using Pillar 3</a:t>
            </a:r>
          </a:p>
          <a:p>
            <a:pPr marL="285750" indent="-285750">
              <a:buFont typeface="Arial" panose="020B0604020202020204" pitchFamily="34" charset="0"/>
              <a:buChar char="•"/>
            </a:pPr>
            <a:r>
              <a:rPr lang="en-GB" i="1" dirty="0"/>
              <a:t>Add the name of organisations and partners involved </a:t>
            </a:r>
          </a:p>
          <a:p>
            <a:pPr marL="285750" indent="-285750">
              <a:buFont typeface="Arial" panose="020B0604020202020204" pitchFamily="34" charset="0"/>
              <a:buChar char="•"/>
            </a:pPr>
            <a:r>
              <a:rPr lang="en-GB" i="1" dirty="0"/>
              <a:t>Add practical lessons learnt, key actions, message or numbers, that will attract interest of your audience</a:t>
            </a:r>
          </a:p>
          <a:p>
            <a:endParaRPr lang="en-US" b="0" i="1" u="none"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i="1" dirty="0"/>
              <a:t>Another option, if you have longer </a:t>
            </a:r>
            <a:r>
              <a:rPr lang="en-US" i="1" dirty="0"/>
              <a:t>(and also depending on the audience you have), this slide can be completed in an interactive way during the session.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i="1" dirty="0"/>
              <a:t>In that case, you could:</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i="1" dirty="0"/>
              <a:t>split into 2 or 3 smaller groups,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i="1" dirty="0"/>
              <a:t>allow 15 – 20 min for them to prepare a short presentation of an </a:t>
            </a:r>
            <a:r>
              <a:rPr lang="en-US" b="0" i="1" u="none" dirty="0"/>
              <a:t>example from the Region/ Country/ Response, of programming that meets the standard</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b="0" i="1" u="none" dirty="0"/>
              <a:t>in plenary, have the groups present their examples, and discuss /compare lessons learnt out of them. </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b="0" i="1" u="none" dirty="0"/>
              <a:t>If you will be sending this presentation to the participants after the training, you can fill up this slide, to keep records of the presentations.</a:t>
            </a:r>
          </a:p>
          <a:p>
            <a:endParaRPr lang="en-US" b="0" i="1" u="none"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i="1" u="none" dirty="0"/>
              <a:t>TIP</a:t>
            </a:r>
            <a:r>
              <a:rPr lang="en-US" b="0" i="1" u="none" dirty="0"/>
              <a:t>: you can use https://thenounproject.com/ to get map outlines like those.</a:t>
            </a:r>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i="1" dirty="0"/>
              <a:t>[Facilitators - if you can project from the internet, then we suggest you navigate people there and show them]</a:t>
            </a:r>
            <a:r>
              <a:rPr lang="en-US" i="1" u="sng" dirty="0">
                <a:solidFill>
                  <a:schemeClr val="hlink"/>
                </a:solidFill>
                <a:hlinkClick r:id="rId3"/>
              </a:rPr>
              <a:t> </a:t>
            </a:r>
            <a:endParaRPr lang="en-US" i="1" u="sng"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Alliance website</a:t>
            </a:r>
            <a:r>
              <a:rPr lang="en-US" dirty="0"/>
              <a:t>. </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The </a:t>
            </a:r>
            <a:r>
              <a:rPr lang="en-US" u="sng" dirty="0"/>
              <a:t>PDF</a:t>
            </a:r>
            <a:r>
              <a:rPr lang="en-US" dirty="0"/>
              <a:t> &amp; all materials available can be downloaded if people want to print just portions of the CPMS, on the Alliance site</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The “</a:t>
            </a:r>
            <a:r>
              <a:rPr lang="en-US" u="sng" dirty="0"/>
              <a:t>Introduction to CPMS” Briefing Pack </a:t>
            </a:r>
            <a:r>
              <a:rPr lang="en-US" dirty="0"/>
              <a:t>contains this PPT and facilitation notes, plus the 2 page Introduction handout.</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US" u="sng" dirty="0"/>
              <a:t>A Summary: </a:t>
            </a:r>
            <a:r>
              <a:rPr lang="en-US" dirty="0"/>
              <a:t>At just 32 pages, it means that it is very topline but can be used to introduce the idea of minimum standards or start child protection discussions with government colleagues or other humanitarians without overwhelming them with the huge handbook.</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US" sz="1200" dirty="0"/>
              <a:t>Discover our </a:t>
            </a:r>
            <a:r>
              <a:rPr lang="en-US" sz="1200" u="sng" dirty="0"/>
              <a:t>free CPMS e-course </a:t>
            </a:r>
            <a:r>
              <a:rPr lang="en-US" sz="1200" dirty="0"/>
              <a:t>with a range of modules</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dirty="0"/>
              <a:t>Videos on the Alliance </a:t>
            </a:r>
            <a:r>
              <a:rPr lang="en-US" sz="1200" dirty="0" err="1"/>
              <a:t>Youtube</a:t>
            </a:r>
            <a:r>
              <a:rPr lang="en-US" sz="1200" dirty="0"/>
              <a:t> channel</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US" dirty="0"/>
              <a:t>A gallery of </a:t>
            </a:r>
            <a:r>
              <a:rPr lang="en-US" u="sng" dirty="0"/>
              <a:t>illustrated</a:t>
            </a:r>
            <a:r>
              <a:rPr lang="en-US" dirty="0"/>
              <a:t> Standards</a:t>
            </a:r>
          </a:p>
          <a:p>
            <a:pPr marL="0" marR="0" lvl="0" indent="0" algn="l" rtl="0">
              <a:lnSpc>
                <a:spcPct val="100000"/>
              </a:lnSpc>
              <a:spcBef>
                <a:spcPts val="0"/>
              </a:spcBef>
              <a:spcAft>
                <a:spcPts val="0"/>
              </a:spcAft>
              <a:buClr>
                <a:schemeClr val="dk1"/>
              </a:buClr>
              <a:buSzPts val="1200"/>
              <a:buFont typeface="Calibri"/>
              <a:buNone/>
            </a:pPr>
            <a:endParaRPr lang="en-US" u="sng" dirty="0"/>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marR="0" lvl="0" indent="0" algn="l" rtl="0">
              <a:lnSpc>
                <a:spcPct val="100000"/>
              </a:lnSpc>
              <a:spcBef>
                <a:spcPts val="0"/>
              </a:spcBef>
              <a:spcAft>
                <a:spcPts val="0"/>
              </a:spcAft>
              <a:buClr>
                <a:schemeClr val="dk1"/>
              </a:buClr>
              <a:buSzPts val="1200"/>
              <a:buFont typeface="Calibri"/>
              <a:buNone/>
            </a:pPr>
            <a:r>
              <a:rPr lang="en-US" u="sng" dirty="0"/>
              <a:t>1. Online handbook</a:t>
            </a:r>
          </a:p>
          <a:p>
            <a:pPr marL="0" lvl="0" indent="0" algn="l" rtl="0">
              <a:spcBef>
                <a:spcPts val="0"/>
              </a:spcBef>
              <a:spcAft>
                <a:spcPts val="0"/>
              </a:spcAft>
              <a:buNone/>
            </a:pPr>
            <a:r>
              <a:rPr lang="en-US" u="sng" dirty="0"/>
              <a:t>2. The Humanitarian Standards Partnership App </a:t>
            </a:r>
            <a:endParaRPr lang="en-US" dirty="0"/>
          </a:p>
          <a:p>
            <a:pPr marL="0" lvl="0" indent="0" algn="l" rtl="0">
              <a:spcBef>
                <a:spcPts val="0"/>
              </a:spcBef>
              <a:spcAft>
                <a:spcPts val="0"/>
              </a:spcAft>
              <a:buNone/>
            </a:pPr>
            <a:r>
              <a:rPr lang="en-US" dirty="0"/>
              <a:t>– It is the 2</a:t>
            </a:r>
            <a:r>
              <a:rPr lang="en-US" baseline="30000" dirty="0"/>
              <a:t>nd</a:t>
            </a:r>
            <a:r>
              <a:rPr lang="en-US" dirty="0"/>
              <a:t> most popular app on that site after Sphere</a:t>
            </a:r>
          </a:p>
          <a:p>
            <a:pPr marL="228600" marR="0" lvl="0" indent="-228600" algn="l" rtl="0">
              <a:lnSpc>
                <a:spcPct val="100000"/>
              </a:lnSpc>
              <a:spcBef>
                <a:spcPts val="0"/>
              </a:spcBef>
              <a:spcAft>
                <a:spcPts val="0"/>
              </a:spcAft>
              <a:buClr>
                <a:schemeClr val="dk1"/>
              </a:buClr>
              <a:buSzPts val="1200"/>
              <a:buFont typeface="Calibri"/>
              <a:buAutoNum type="arabicPeriod"/>
            </a:pPr>
            <a:endParaRPr lang="en-US" sz="1200"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dirty="0"/>
              <a:t>ASK: What should our next steps as a team/agency/individual be?</a:t>
            </a:r>
            <a:endParaRPr dirty="0"/>
          </a:p>
          <a:p>
            <a:pPr marL="0" lvl="0" indent="0" algn="l" rtl="0">
              <a:spcBef>
                <a:spcPts val="0"/>
              </a:spcBef>
              <a:spcAft>
                <a:spcPts val="0"/>
              </a:spcAft>
              <a:buNone/>
            </a:pPr>
            <a:r>
              <a:rPr lang="en-US" i="1" dirty="0"/>
              <a:t>(i.e. you might schedule a longer meeting to digest the changes and create a plan; or ask colleagues to present certain new/revised standards and their implications for the </a:t>
            </a:r>
            <a:r>
              <a:rPr lang="en-US" i="1" dirty="0" err="1"/>
              <a:t>programme</a:t>
            </a:r>
            <a:r>
              <a:rPr lang="en-US" i="1" dirty="0"/>
              <a:t>; or set up a training or ask Senior Management for a meeting to discuss accountability to children, </a:t>
            </a:r>
            <a:r>
              <a:rPr lang="en-US" i="1" dirty="0" err="1"/>
              <a:t>etc</a:t>
            </a:r>
            <a:r>
              <a:rPr lang="en-US" i="1" dirty="0"/>
              <a:t>)</a:t>
            </a:r>
            <a:endParaRPr dirty="0"/>
          </a:p>
          <a:p>
            <a:pPr marL="0" lvl="0" indent="0" algn="l" rtl="0">
              <a:spcBef>
                <a:spcPts val="0"/>
              </a:spcBef>
              <a:spcAft>
                <a:spcPts val="0"/>
              </a:spcAft>
              <a:buNone/>
            </a:pPr>
            <a:r>
              <a:rPr lang="en-US" dirty="0"/>
              <a:t> </a:t>
            </a:r>
            <a:endParaRPr i="1" dirty="0"/>
          </a:p>
          <a:p>
            <a:pPr marL="0" marR="0" lvl="0" indent="0" algn="l" rtl="0">
              <a:lnSpc>
                <a:spcPct val="100000"/>
              </a:lnSpc>
              <a:spcBef>
                <a:spcPts val="0"/>
              </a:spcBef>
              <a:spcAft>
                <a:spcPts val="0"/>
              </a:spcAft>
              <a:buClr>
                <a:schemeClr val="dk1"/>
              </a:buClr>
              <a:buSzPts val="1200"/>
              <a:buFont typeface="Calibri"/>
              <a:buNone/>
            </a:pPr>
            <a:r>
              <a:rPr lang="en-US" i="1" dirty="0"/>
              <a:t>[Facilitators - </a:t>
            </a:r>
            <a:r>
              <a:rPr lang="en-US" i="1" u="sng" dirty="0"/>
              <a:t>Printed copies </a:t>
            </a:r>
            <a:r>
              <a:rPr lang="en-US" i="1" dirty="0"/>
              <a:t>– there is a small stockpile of the Handbook and Summary that the global Alliance has in Geneva; however, countries and regions are encouraged to print &amp; manage their own copies locally. Usually, this would be done through the inter-agency Coordination structure. On request, the Alliance can share a print-ready PDF.]</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marR="0" lvl="0" indent="0" algn="l" rtl="0">
              <a:lnSpc>
                <a:spcPct val="100000"/>
              </a:lnSpc>
              <a:spcBef>
                <a:spcPts val="0"/>
              </a:spcBef>
              <a:spcAft>
                <a:spcPts val="0"/>
              </a:spcAft>
              <a:buClr>
                <a:schemeClr val="dk1"/>
              </a:buClr>
              <a:buSzPts val="1200"/>
              <a:buFont typeface="Calibri"/>
              <a:buNone/>
            </a:pPr>
            <a:r>
              <a:rPr lang="en-US" dirty="0"/>
              <a:t>Thank you so much for coming together and starting to explore the CPMS. I will follow up on the next steps we discussed. And that’s the key – the CPMS is a gift that just keeps on giving every time you open it!</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62"/>
        <p:cNvGrpSpPr/>
        <p:nvPr/>
      </p:nvGrpSpPr>
      <p:grpSpPr>
        <a:xfrm>
          <a:off x="0" y="0"/>
          <a:ext cx="0" cy="0"/>
          <a:chOff x="0" y="0"/>
          <a:chExt cx="0" cy="0"/>
        </a:xfrm>
      </p:grpSpPr>
      <p:sp>
        <p:nvSpPr>
          <p:cNvPr id="63" name="Google Shape;63;p35"/>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200"/>
              <a:buFont typeface="Helvetica Neue"/>
              <a:buNone/>
              <a:defRPr sz="32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4" name="Google Shape;64;p35"/>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65" name="Google Shape;65;p35"/>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35"/>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35"/>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92857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2495938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1815238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1337129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3413935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2181999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1382336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1460431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4067016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Final">
    <p:spTree>
      <p:nvGrpSpPr>
        <p:cNvPr id="1" name=""/>
        <p:cNvGrpSpPr/>
        <p:nvPr/>
      </p:nvGrpSpPr>
      <p:grpSpPr>
        <a:xfrm>
          <a:off x="0" y="0"/>
          <a:ext cx="0" cy="0"/>
          <a:chOff x="0" y="0"/>
          <a:chExt cx="0" cy="0"/>
        </a:xfrm>
      </p:grpSpPr>
      <p:grpSp>
        <p:nvGrpSpPr>
          <p:cNvPr id="3" name="object 2">
            <a:extLst>
              <a:ext uri="{FF2B5EF4-FFF2-40B4-BE49-F238E27FC236}">
                <a16:creationId xmlns:a16="http://schemas.microsoft.com/office/drawing/2014/main" id="{C18E2AD7-CCF0-D742-A033-B07E0F923063}"/>
              </a:ext>
            </a:extLst>
          </p:cNvPr>
          <p:cNvGrpSpPr/>
          <p:nvPr userDrawn="1"/>
        </p:nvGrpSpPr>
        <p:grpSpPr>
          <a:xfrm>
            <a:off x="0" y="256625"/>
            <a:ext cx="12204065" cy="6600825"/>
            <a:chOff x="0" y="256625"/>
            <a:chExt cx="12204065" cy="6600825"/>
          </a:xfrm>
        </p:grpSpPr>
        <p:pic>
          <p:nvPicPr>
            <p:cNvPr id="4" name="object 3">
              <a:extLst>
                <a:ext uri="{FF2B5EF4-FFF2-40B4-BE49-F238E27FC236}">
                  <a16:creationId xmlns:a16="http://schemas.microsoft.com/office/drawing/2014/main" id="{03AE7F0C-BBFB-024A-8D7A-48221843AB8A}"/>
                </a:ext>
              </a:extLst>
            </p:cNvPr>
            <p:cNvPicPr/>
            <p:nvPr/>
          </p:nvPicPr>
          <p:blipFill>
            <a:blip r:embed="rId2" cstate="print"/>
            <a:stretch>
              <a:fillRect/>
            </a:stretch>
          </p:blipFill>
          <p:spPr>
            <a:xfrm>
              <a:off x="0" y="256625"/>
              <a:ext cx="12203886" cy="6600371"/>
            </a:xfrm>
            <a:prstGeom prst="rect">
              <a:avLst/>
            </a:prstGeom>
          </p:spPr>
        </p:pic>
        <p:sp>
          <p:nvSpPr>
            <p:cNvPr id="5" name="object 4">
              <a:extLst>
                <a:ext uri="{FF2B5EF4-FFF2-40B4-BE49-F238E27FC236}">
                  <a16:creationId xmlns:a16="http://schemas.microsoft.com/office/drawing/2014/main" id="{04AABD5A-5A51-164F-97F4-968DF678D1A4}"/>
                </a:ext>
              </a:extLst>
            </p:cNvPr>
            <p:cNvSpPr/>
            <p:nvPr/>
          </p:nvSpPr>
          <p:spPr>
            <a:xfrm>
              <a:off x="9282473" y="804356"/>
              <a:ext cx="784860" cy="784860"/>
            </a:xfrm>
            <a:custGeom>
              <a:avLst/>
              <a:gdLst/>
              <a:ahLst/>
              <a:cxnLst/>
              <a:rect l="l" t="t" r="r" b="b"/>
              <a:pathLst>
                <a:path w="784859" h="784860">
                  <a:moveTo>
                    <a:pt x="381472" y="0"/>
                  </a:moveTo>
                  <a:lnTo>
                    <a:pt x="334231" y="4165"/>
                  </a:lnTo>
                  <a:lnTo>
                    <a:pt x="287095" y="14248"/>
                  </a:lnTo>
                  <a:lnTo>
                    <a:pt x="240544" y="30448"/>
                  </a:lnTo>
                  <a:lnTo>
                    <a:pt x="196354" y="52280"/>
                  </a:lnTo>
                  <a:lnTo>
                    <a:pt x="156115" y="78819"/>
                  </a:lnTo>
                  <a:lnTo>
                    <a:pt x="120021" y="109581"/>
                  </a:lnTo>
                  <a:lnTo>
                    <a:pt x="88270" y="144088"/>
                  </a:lnTo>
                  <a:lnTo>
                    <a:pt x="61060" y="181856"/>
                  </a:lnTo>
                  <a:lnTo>
                    <a:pt x="38586" y="222406"/>
                  </a:lnTo>
                  <a:lnTo>
                    <a:pt x="21046" y="265257"/>
                  </a:lnTo>
                  <a:lnTo>
                    <a:pt x="8637" y="309927"/>
                  </a:lnTo>
                  <a:lnTo>
                    <a:pt x="1556" y="355935"/>
                  </a:lnTo>
                  <a:lnTo>
                    <a:pt x="0" y="402801"/>
                  </a:lnTo>
                  <a:lnTo>
                    <a:pt x="4165" y="450042"/>
                  </a:lnTo>
                  <a:lnTo>
                    <a:pt x="14248" y="497180"/>
                  </a:lnTo>
                  <a:lnTo>
                    <a:pt x="30447" y="543731"/>
                  </a:lnTo>
                  <a:lnTo>
                    <a:pt x="52283" y="587920"/>
                  </a:lnTo>
                  <a:lnTo>
                    <a:pt x="78823" y="628159"/>
                  </a:lnTo>
                  <a:lnTo>
                    <a:pt x="109588" y="664252"/>
                  </a:lnTo>
                  <a:lnTo>
                    <a:pt x="144096" y="696001"/>
                  </a:lnTo>
                  <a:lnTo>
                    <a:pt x="181865" y="723211"/>
                  </a:lnTo>
                  <a:lnTo>
                    <a:pt x="222416" y="745683"/>
                  </a:lnTo>
                  <a:lnTo>
                    <a:pt x="265266" y="763221"/>
                  </a:lnTo>
                  <a:lnTo>
                    <a:pt x="309936" y="775629"/>
                  </a:lnTo>
                  <a:lnTo>
                    <a:pt x="355943" y="782709"/>
                  </a:lnTo>
                  <a:lnTo>
                    <a:pt x="402807" y="784264"/>
                  </a:lnTo>
                  <a:lnTo>
                    <a:pt x="450047" y="780098"/>
                  </a:lnTo>
                  <a:lnTo>
                    <a:pt x="497182" y="770014"/>
                  </a:lnTo>
                  <a:lnTo>
                    <a:pt x="543731" y="753814"/>
                  </a:lnTo>
                  <a:lnTo>
                    <a:pt x="587920" y="731981"/>
                  </a:lnTo>
                  <a:lnTo>
                    <a:pt x="628159" y="705443"/>
                  </a:lnTo>
                  <a:lnTo>
                    <a:pt x="664252" y="674680"/>
                  </a:lnTo>
                  <a:lnTo>
                    <a:pt x="696002" y="640174"/>
                  </a:lnTo>
                  <a:lnTo>
                    <a:pt x="723211" y="602405"/>
                  </a:lnTo>
                  <a:lnTo>
                    <a:pt x="745684" y="561855"/>
                  </a:lnTo>
                  <a:lnTo>
                    <a:pt x="763223" y="519005"/>
                  </a:lnTo>
                  <a:lnTo>
                    <a:pt x="775631" y="474335"/>
                  </a:lnTo>
                  <a:lnTo>
                    <a:pt x="782713" y="428327"/>
                  </a:lnTo>
                  <a:lnTo>
                    <a:pt x="784270" y="381461"/>
                  </a:lnTo>
                  <a:lnTo>
                    <a:pt x="780105" y="334219"/>
                  </a:lnTo>
                  <a:lnTo>
                    <a:pt x="770023" y="287082"/>
                  </a:lnTo>
                  <a:lnTo>
                    <a:pt x="753827" y="240531"/>
                  </a:lnTo>
                  <a:lnTo>
                    <a:pt x="731992" y="196345"/>
                  </a:lnTo>
                  <a:lnTo>
                    <a:pt x="705452" y="156107"/>
                  </a:lnTo>
                  <a:lnTo>
                    <a:pt x="674688" y="120015"/>
                  </a:lnTo>
                  <a:lnTo>
                    <a:pt x="640181" y="88266"/>
                  </a:lnTo>
                  <a:lnTo>
                    <a:pt x="602412" y="61057"/>
                  </a:lnTo>
                  <a:lnTo>
                    <a:pt x="561863" y="38584"/>
                  </a:lnTo>
                  <a:lnTo>
                    <a:pt x="519013" y="21045"/>
                  </a:lnTo>
                  <a:lnTo>
                    <a:pt x="474344" y="8637"/>
                  </a:lnTo>
                  <a:lnTo>
                    <a:pt x="428337" y="1556"/>
                  </a:lnTo>
                  <a:lnTo>
                    <a:pt x="381472" y="0"/>
                  </a:lnTo>
                  <a:close/>
                </a:path>
              </a:pathLst>
            </a:custGeom>
            <a:solidFill>
              <a:srgbClr val="0C8AC5"/>
            </a:solidFill>
          </p:spPr>
          <p:txBody>
            <a:bodyPr wrap="square" lIns="0" tIns="0" rIns="0" bIns="0" rtlCol="0"/>
            <a:lstStyle/>
            <a:p>
              <a:endParaRPr/>
            </a:p>
          </p:txBody>
        </p:sp>
        <p:sp>
          <p:nvSpPr>
            <p:cNvPr id="6" name="object 5">
              <a:extLst>
                <a:ext uri="{FF2B5EF4-FFF2-40B4-BE49-F238E27FC236}">
                  <a16:creationId xmlns:a16="http://schemas.microsoft.com/office/drawing/2014/main" id="{183A662A-70BE-5B4B-B634-6EE3189D12BD}"/>
                </a:ext>
              </a:extLst>
            </p:cNvPr>
            <p:cNvSpPr/>
            <p:nvPr/>
          </p:nvSpPr>
          <p:spPr>
            <a:xfrm>
              <a:off x="8884563" y="1881586"/>
              <a:ext cx="318135" cy="318135"/>
            </a:xfrm>
            <a:custGeom>
              <a:avLst/>
              <a:gdLst/>
              <a:ahLst/>
              <a:cxnLst/>
              <a:rect l="l" t="t" r="r" b="b"/>
              <a:pathLst>
                <a:path w="318134" h="318135">
                  <a:moveTo>
                    <a:pt x="147057" y="0"/>
                  </a:moveTo>
                  <a:lnTo>
                    <a:pt x="97427" y="11987"/>
                  </a:lnTo>
                  <a:lnTo>
                    <a:pt x="54081" y="38971"/>
                  </a:lnTo>
                  <a:lnTo>
                    <a:pt x="22456" y="76773"/>
                  </a:lnTo>
                  <a:lnTo>
                    <a:pt x="3960" y="121956"/>
                  </a:lnTo>
                  <a:lnTo>
                    <a:pt x="0" y="171081"/>
                  </a:lnTo>
                  <a:lnTo>
                    <a:pt x="11981" y="220712"/>
                  </a:lnTo>
                  <a:lnTo>
                    <a:pt x="38966" y="264057"/>
                  </a:lnTo>
                  <a:lnTo>
                    <a:pt x="76772" y="295681"/>
                  </a:lnTo>
                  <a:lnTo>
                    <a:pt x="121958" y="314175"/>
                  </a:lnTo>
                  <a:lnTo>
                    <a:pt x="171086" y="318132"/>
                  </a:lnTo>
                  <a:lnTo>
                    <a:pt x="220718" y="306145"/>
                  </a:lnTo>
                  <a:lnTo>
                    <a:pt x="264063" y="279161"/>
                  </a:lnTo>
                  <a:lnTo>
                    <a:pt x="295684" y="241359"/>
                  </a:lnTo>
                  <a:lnTo>
                    <a:pt x="314176" y="196176"/>
                  </a:lnTo>
                  <a:lnTo>
                    <a:pt x="318134" y="147051"/>
                  </a:lnTo>
                  <a:lnTo>
                    <a:pt x="306151" y="97420"/>
                  </a:lnTo>
                  <a:lnTo>
                    <a:pt x="279167" y="54074"/>
                  </a:lnTo>
                  <a:lnTo>
                    <a:pt x="241365" y="22451"/>
                  </a:lnTo>
                  <a:lnTo>
                    <a:pt x="196183" y="3957"/>
                  </a:lnTo>
                  <a:lnTo>
                    <a:pt x="147057" y="0"/>
                  </a:lnTo>
                  <a:close/>
                </a:path>
              </a:pathLst>
            </a:custGeom>
            <a:solidFill>
              <a:srgbClr val="1EA1A0"/>
            </a:solidFill>
          </p:spPr>
          <p:txBody>
            <a:bodyPr wrap="square" lIns="0" tIns="0" rIns="0" bIns="0" rtlCol="0"/>
            <a:lstStyle/>
            <a:p>
              <a:endParaRPr/>
            </a:p>
          </p:txBody>
        </p:sp>
      </p:grpSp>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a:xfrm>
            <a:off x="906439" y="1815198"/>
            <a:ext cx="6531591" cy="1559210"/>
          </a:xfrm>
        </p:spPr>
        <p:txBody>
          <a:bodyPr/>
          <a:lstStyle>
            <a:lvl1pPr algn="l">
              <a:defRPr b="1">
                <a:solidFill>
                  <a:srgbClr val="415E7C"/>
                </a:solidFill>
              </a:defRPr>
            </a:lvl1pPr>
          </a:lstStyle>
          <a:p>
            <a:r>
              <a:rPr lang="es-MX" dirty="0"/>
              <a:t>Haz clic para modificar el estilo de título del patrón</a:t>
            </a:r>
            <a:endParaRPr lang="en-GB" dirty="0"/>
          </a:p>
        </p:txBody>
      </p:sp>
    </p:spTree>
    <p:extLst>
      <p:ext uri="{BB962C8B-B14F-4D97-AF65-F5344CB8AC3E}">
        <p14:creationId xmlns:p14="http://schemas.microsoft.com/office/powerpoint/2010/main" val="510122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3" r:id="rId10"/>
    <p:sldLayoutId id="2147483674" r:id="rId11"/>
    <p:sldLayoutId id="2147483675" r:id="rId12"/>
    <p:sldLayoutId id="2147483676" r:id="rId13"/>
    <p:sldLayoutId id="2147483677" r:id="rId14"/>
    <p:sldLayoutId id="2147483678" r:id="rId15"/>
    <p:sldLayoutId id="2147483679" r:id="rId16"/>
    <p:sldLayoutId id="2147483687" r:id="rId17"/>
    <p:sldLayoutId id="2147483688" r:id="rId18"/>
    <p:sldLayoutId id="2147483689"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B514B71-94D7-ED4D-A0E2-31D8FC4577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n-GB"/>
          </a:p>
        </p:txBody>
      </p:sp>
      <p:sp>
        <p:nvSpPr>
          <p:cNvPr id="3" name="Marcador de texto 2">
            <a:extLst>
              <a:ext uri="{FF2B5EF4-FFF2-40B4-BE49-F238E27FC236}">
                <a16:creationId xmlns:a16="http://schemas.microsoft.com/office/drawing/2014/main" id="{1EDB39F0-8170-3244-BA70-1B140D672E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fecha 3">
            <a:extLst>
              <a:ext uri="{FF2B5EF4-FFF2-40B4-BE49-F238E27FC236}">
                <a16:creationId xmlns:a16="http://schemas.microsoft.com/office/drawing/2014/main" id="{44F93996-D4AA-B842-B242-188BECB088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812B60-CCC4-2F44-8180-D4BB6C52DAD3}" type="datetimeFigureOut">
              <a:rPr lang="en-GB" smtClean="0"/>
              <a:t>05/07/2022</a:t>
            </a:fld>
            <a:endParaRPr lang="en-GB"/>
          </a:p>
        </p:txBody>
      </p:sp>
      <p:sp>
        <p:nvSpPr>
          <p:cNvPr id="5" name="Marcador de pie de página 4">
            <a:extLst>
              <a:ext uri="{FF2B5EF4-FFF2-40B4-BE49-F238E27FC236}">
                <a16:creationId xmlns:a16="http://schemas.microsoft.com/office/drawing/2014/main" id="{3021272B-7262-4840-B76A-872809E0D6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5B662BB9-841F-E242-BA2D-AFC449AFA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BEE11-B3B5-CA48-8D5F-FBBB63E78065}" type="slidenum">
              <a:rPr lang="en-GB" smtClean="0"/>
              <a:t>‹#›</a:t>
            </a:fld>
            <a:endParaRPr lang="en-GB"/>
          </a:p>
        </p:txBody>
      </p:sp>
    </p:spTree>
    <p:extLst>
      <p:ext uri="{BB962C8B-B14F-4D97-AF65-F5344CB8AC3E}">
        <p14:creationId xmlns:p14="http://schemas.microsoft.com/office/powerpoint/2010/main" val="248658213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image" Target="../media/image32.jpeg"/><Relationship Id="rId4" Type="http://schemas.openxmlformats.org/officeDocument/2006/relationships/image" Target="../media/image31.gif"/></Relationships>
</file>

<file path=ppt/slides/_rels/slide9.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34.png"/><Relationship Id="rId5" Type="http://schemas.openxmlformats.org/officeDocument/2006/relationships/image" Target="../media/image16.jp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a:normAutofit/>
          </a:bodyPr>
          <a:lstStyle/>
          <a:p>
            <a:pPr algn="ctr"/>
            <a:r>
              <a:rPr lang="en-GB" sz="3200" dirty="0">
                <a:effectLst>
                  <a:outerShdw blurRad="38100" dist="38100" dir="2700000" algn="tl">
                    <a:srgbClr val="000000">
                      <a:alpha val="43137"/>
                    </a:srgbClr>
                  </a:outerShdw>
                </a:effectLst>
              </a:rPr>
              <a:t>SLIDE DECK</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0" dirty="0">
                <a:solidFill>
                  <a:schemeClr val="bg1">
                    <a:lumMod val="65000"/>
                  </a:schemeClr>
                </a:solidFill>
                <a:latin typeface="Calibri"/>
                <a:cs typeface="Calibri"/>
                <a:sym typeface="Calibri"/>
              </a:rPr>
              <a:t>The Minimum Standards for Child Protection in Humanitarian Action </a:t>
            </a:r>
            <a:endParaRPr sz="4800" b="0" dirty="0">
              <a:solidFill>
                <a:schemeClr val="bg1">
                  <a:lumMod val="65000"/>
                </a:schemeClr>
              </a:solidFill>
              <a:latin typeface="Calibri"/>
              <a:cs typeface="Calibri"/>
              <a:sym typeface="Arial"/>
            </a:endParaRPr>
          </a:p>
          <a:p>
            <a:pPr marL="0" marR="0" lvl="0" indent="0" algn="ctr" rtl="0">
              <a:spcBef>
                <a:spcPts val="0"/>
              </a:spcBef>
              <a:spcAft>
                <a:spcPts val="0"/>
              </a:spcAft>
              <a:buNone/>
            </a:pPr>
            <a:r>
              <a:rPr lang="en-US"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596769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53226"/>
            <a:ext cx="10515600" cy="1325563"/>
          </a:xfrm>
        </p:spPr>
        <p:txBody>
          <a:bodyPr/>
          <a:lstStyle/>
          <a:p>
            <a:r>
              <a:rPr lang="en-US" dirty="0">
                <a:solidFill>
                  <a:schemeClr val="accent1"/>
                </a:solidFill>
                <a:latin typeface="Calibri" panose="020F0502020204030204" pitchFamily="34" charset="0"/>
                <a:cs typeface="Calibri" panose="020F0502020204030204" pitchFamily="34" charset="0"/>
              </a:rPr>
              <a:t>Aim of the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US" dirty="0">
                <a:latin typeface="Calibri" panose="020F0502020204030204" pitchFamily="34" charset="0"/>
                <a:cs typeface="Calibri" panose="020F0502020204030204" pitchFamily="34" charset="0"/>
              </a:rPr>
              <a:t>Benchmark for CPHA.</a:t>
            </a:r>
            <a:endParaRPr dirty="0">
              <a:latin typeface="Calibri" panose="020F0502020204030204" pitchFamily="34" charset="0"/>
              <a:cs typeface="Calibri" panose="020F0502020204030204" pitchFamily="34" charset="0"/>
            </a:endParaRPr>
          </a:p>
          <a:p>
            <a:pPr marL="228600" lvl="0" indent="-228600" algn="l" rtl="0">
              <a:spcBef>
                <a:spcPts val="0"/>
              </a:spcBef>
              <a:spcAft>
                <a:spcPts val="0"/>
              </a:spcAft>
              <a:buSzPts val="2800"/>
              <a:buChar char="●"/>
            </a:pPr>
            <a:r>
              <a:rPr lang="en-US" sz="2600" dirty="0">
                <a:latin typeface="Calibri" panose="020F0502020204030204" pitchFamily="34" charset="0"/>
                <a:cs typeface="Calibri" panose="020F0502020204030204" pitchFamily="34" charset="0"/>
              </a:rPr>
              <a:t>Collaborative, inter-agency tool</a:t>
            </a:r>
            <a:endParaRPr sz="2600" dirty="0">
              <a:latin typeface="Calibri" panose="020F0502020204030204" pitchFamily="34" charset="0"/>
              <a:cs typeface="Calibri" panose="020F0502020204030204" pitchFamily="34" charset="0"/>
            </a:endParaRPr>
          </a:p>
          <a:p>
            <a:pPr marL="228600" lvl="0" indent="-228600" algn="l" rtl="0">
              <a:spcBef>
                <a:spcPts val="0"/>
              </a:spcBef>
              <a:spcAft>
                <a:spcPts val="0"/>
              </a:spcAft>
              <a:buSzPts val="2800"/>
              <a:buChar char="●"/>
            </a:pPr>
            <a:r>
              <a:rPr lang="en-US" sz="2600" dirty="0">
                <a:latin typeface="Calibri" panose="020F0502020204030204" pitchFamily="34" charset="0"/>
                <a:cs typeface="Calibri" panose="020F0502020204030204" pitchFamily="34" charset="0"/>
              </a:rPr>
              <a:t>Links with Core Humanitarian Standard</a:t>
            </a:r>
            <a:endParaRPr sz="2600" dirty="0">
              <a:latin typeface="Calibri" panose="020F0502020204030204" pitchFamily="34" charset="0"/>
              <a:cs typeface="Calibri" panose="020F0502020204030204" pitchFamily="34" charset="0"/>
            </a:endParaRPr>
          </a:p>
          <a:p>
            <a:pPr marL="228600" lvl="0" indent="-228600" algn="l" rtl="0">
              <a:spcBef>
                <a:spcPts val="0"/>
              </a:spcBef>
              <a:spcAft>
                <a:spcPts val="0"/>
              </a:spcAft>
              <a:buSzPts val="2800"/>
              <a:buChar char="●"/>
            </a:pPr>
            <a:r>
              <a:rPr lang="en-US" sz="2600" dirty="0" err="1">
                <a:latin typeface="Calibri" panose="020F0502020204030204" pitchFamily="34" charset="0"/>
                <a:cs typeface="Calibri" panose="020F0502020204030204" pitchFamily="34" charset="0"/>
              </a:rPr>
              <a:t>Contextualisation</a:t>
            </a:r>
            <a:r>
              <a:rPr lang="en-US" sz="2600" dirty="0">
                <a:latin typeface="Calibri" panose="020F0502020204030204" pitchFamily="34" charset="0"/>
                <a:cs typeface="Calibri" panose="020F0502020204030204" pitchFamily="34" charset="0"/>
              </a:rPr>
              <a:t> for local ownership</a:t>
            </a:r>
            <a:endParaRPr sz="2600" dirty="0">
              <a:latin typeface="Calibri" panose="020F0502020204030204" pitchFamily="34" charset="0"/>
              <a:cs typeface="Calibri" panose="020F0502020204030204" pitchFamily="34" charset="0"/>
            </a:endParaRPr>
          </a:p>
          <a:p>
            <a:pPr marL="0" lvl="0" indent="0" algn="l" rtl="0">
              <a:spcBef>
                <a:spcPts val="1000"/>
              </a:spcBef>
              <a:spcAft>
                <a:spcPts val="0"/>
              </a:spcAft>
              <a:buNone/>
            </a:pPr>
            <a:endParaRPr sz="2600" dirty="0">
              <a:latin typeface="Calibri" panose="020F0502020204030204" pitchFamily="34" charset="0"/>
              <a:cs typeface="Calibri" panose="020F0502020204030204" pitchFamily="34" charset="0"/>
            </a:endParaRPr>
          </a:p>
          <a:p>
            <a:pPr marL="228600" lvl="0" indent="-228600" algn="l" rtl="0">
              <a:spcBef>
                <a:spcPts val="1000"/>
              </a:spcBef>
              <a:spcAft>
                <a:spcPts val="0"/>
              </a:spcAft>
              <a:buSzPts val="2800"/>
              <a:buChar char="●"/>
            </a:pPr>
            <a:r>
              <a:rPr lang="en-US" sz="2600" dirty="0">
                <a:latin typeface="Calibri" panose="020F0502020204030204" pitchFamily="34" charset="0"/>
                <a:cs typeface="Calibri" panose="020F0502020204030204" pitchFamily="34" charset="0"/>
              </a:rPr>
              <a:t>Purpose:</a:t>
            </a:r>
            <a:endParaRPr sz="2600" dirty="0">
              <a:latin typeface="Calibri" panose="020F0502020204030204" pitchFamily="34" charset="0"/>
              <a:cs typeface="Calibri" panose="020F0502020204030204" pitchFamily="34" charset="0"/>
            </a:endParaRPr>
          </a:p>
          <a:p>
            <a:pPr marL="685800" lvl="1" indent="-241300" algn="l" rtl="0">
              <a:spcBef>
                <a:spcPts val="0"/>
              </a:spcBef>
              <a:spcAft>
                <a:spcPts val="0"/>
              </a:spcAft>
              <a:buSzPts val="2600"/>
              <a:buChar char="○"/>
            </a:pPr>
            <a:r>
              <a:rPr lang="en-US" sz="2600" dirty="0">
                <a:latin typeface="Calibri" panose="020F0502020204030204" pitchFamily="34" charset="0"/>
                <a:cs typeface="Calibri" panose="020F0502020204030204" pitchFamily="34" charset="0"/>
              </a:rPr>
              <a:t>quality and accountability</a:t>
            </a:r>
            <a:endParaRPr sz="2600" dirty="0">
              <a:latin typeface="Calibri" panose="020F0502020204030204" pitchFamily="34" charset="0"/>
              <a:cs typeface="Calibri" panose="020F0502020204030204" pitchFamily="34" charset="0"/>
            </a:endParaRPr>
          </a:p>
          <a:p>
            <a:pPr marL="685800" lvl="1" indent="-241300" algn="l" rtl="0">
              <a:spcBef>
                <a:spcPts val="0"/>
              </a:spcBef>
              <a:spcAft>
                <a:spcPts val="0"/>
              </a:spcAft>
              <a:buSzPts val="2600"/>
              <a:buChar char="○"/>
            </a:pPr>
            <a:r>
              <a:rPr lang="en-US" sz="2600" dirty="0">
                <a:latin typeface="Calibri" panose="020F0502020204030204" pitchFamily="34" charset="0"/>
                <a:cs typeface="Calibri" panose="020F0502020204030204" pitchFamily="34" charset="0"/>
              </a:rPr>
              <a:t>impact for children’s protection and well-being</a:t>
            </a:r>
            <a:endParaRPr dirty="0">
              <a:latin typeface="Calibri" panose="020F0502020204030204" pitchFamily="34" charset="0"/>
              <a:cs typeface="Calibri" panose="020F0502020204030204" pitchFamily="34" charset="0"/>
            </a:endParaRPr>
          </a:p>
          <a:p>
            <a:pPr marL="228600" lvl="0" indent="-50800" algn="l" rtl="0">
              <a:lnSpc>
                <a:spcPct val="90000"/>
              </a:lnSpc>
              <a:spcBef>
                <a:spcPts val="1000"/>
              </a:spcBef>
              <a:spcAft>
                <a:spcPts val="0"/>
              </a:spcAft>
              <a:buClr>
                <a:schemeClr val="accent1"/>
              </a:buClr>
              <a:buSzPts val="2800"/>
              <a:buNone/>
            </a:pPr>
            <a:endParaRPr dirty="0"/>
          </a:p>
        </p:txBody>
      </p:sp>
      <p:pic>
        <p:nvPicPr>
          <p:cNvPr id="263" name="Google Shape;263;p5"/>
          <p:cNvPicPr preferRelativeResize="0"/>
          <p:nvPr/>
        </p:nvPicPr>
        <p:blipFill>
          <a:blip r:embed="rId3">
            <a:alphaModFix/>
          </a:blip>
          <a:stretch>
            <a:fillRect/>
          </a:stretch>
        </p:blipFill>
        <p:spPr>
          <a:xfrm>
            <a:off x="10210800" y="0"/>
            <a:ext cx="1981200" cy="1771650"/>
          </a:xfrm>
          <a:prstGeom prst="rect">
            <a:avLst/>
          </a:prstGeom>
          <a:noFill/>
          <a:ln>
            <a:noFill/>
          </a:ln>
        </p:spPr>
      </p:pic>
      <p:pic>
        <p:nvPicPr>
          <p:cNvPr id="264" name="Google Shape;264;p5"/>
          <p:cNvPicPr preferRelativeResize="0"/>
          <p:nvPr/>
        </p:nvPicPr>
        <p:blipFill>
          <a:blip r:embed="rId4">
            <a:alphaModFix/>
          </a:blip>
          <a:stretch>
            <a:fillRect/>
          </a:stretch>
        </p:blipFill>
        <p:spPr>
          <a:xfrm>
            <a:off x="4127088" y="4761996"/>
            <a:ext cx="7057055" cy="879996"/>
          </a:xfrm>
          <a:prstGeom prst="rect">
            <a:avLst/>
          </a:prstGeom>
          <a:noFill/>
          <a:ln>
            <a:noFill/>
          </a:ln>
        </p:spPr>
      </p:pic>
      <p:pic>
        <p:nvPicPr>
          <p:cNvPr id="7" name="Google Shape;472;p25">
            <a:extLst>
              <a:ext uri="{FF2B5EF4-FFF2-40B4-BE49-F238E27FC236}">
                <a16:creationId xmlns:a16="http://schemas.microsoft.com/office/drawing/2014/main" id="{34FC8DB6-2271-4AB1-A324-2E4031533AA7}"/>
              </a:ext>
            </a:extLst>
          </p:cNvPr>
          <p:cNvPicPr preferRelativeResize="0"/>
          <p:nvPr/>
        </p:nvPicPr>
        <p:blipFill>
          <a:blip r:embed="rId5">
            <a:extLst>
              <a:ext uri="{28A0092B-C50C-407E-A947-70E740481C1C}">
                <a14:useLocalDpi xmlns:a14="http://schemas.microsoft.com/office/drawing/2010/main" val="0"/>
              </a:ext>
            </a:extLst>
          </a:blip>
          <a:srcRect/>
          <a:stretch/>
        </p:blipFill>
        <p:spPr>
          <a:xfrm>
            <a:off x="685800" y="1771650"/>
            <a:ext cx="2226365" cy="31283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0">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8" descr="Screen Shot 2019-10-07 at 9.08.18 PM.png"/>
          <p:cNvPicPr preferRelativeResize="0"/>
          <p:nvPr/>
        </p:nvPicPr>
        <p:blipFill rotWithShape="1">
          <a:blip r:embed="rId3">
            <a:alphaModFix/>
          </a:blip>
          <a:srcRect/>
          <a:stretch/>
        </p:blipFill>
        <p:spPr>
          <a:xfrm>
            <a:off x="3264137" y="0"/>
            <a:ext cx="8927863" cy="6858000"/>
          </a:xfrm>
          <a:prstGeom prst="rect">
            <a:avLst/>
          </a:prstGeom>
          <a:noFill/>
          <a:ln>
            <a:noFill/>
          </a:ln>
        </p:spPr>
      </p:pic>
      <p:sp>
        <p:nvSpPr>
          <p:cNvPr id="9" name="ZoneTexte 8">
            <a:extLst>
              <a:ext uri="{FF2B5EF4-FFF2-40B4-BE49-F238E27FC236}">
                <a16:creationId xmlns:a16="http://schemas.microsoft.com/office/drawing/2014/main" id="{11BEFA5A-6FE6-48C3-836E-CBB252B9C174}"/>
              </a:ext>
            </a:extLst>
          </p:cNvPr>
          <p:cNvSpPr txBox="1"/>
          <p:nvPr/>
        </p:nvSpPr>
        <p:spPr>
          <a:xfrm>
            <a:off x="975632" y="1036775"/>
            <a:ext cx="6098720" cy="707886"/>
          </a:xfrm>
          <a:prstGeom prst="rect">
            <a:avLst/>
          </a:prstGeom>
          <a:noFill/>
        </p:spPr>
        <p:txBody>
          <a:bodyPr wrap="square">
            <a:spAutoFit/>
          </a:bodyPr>
          <a:lstStyle/>
          <a:p>
            <a:r>
              <a:rPr lang="en-US" sz="4000" b="1" dirty="0">
                <a:solidFill>
                  <a:schemeClr val="accent1"/>
                </a:solidFill>
                <a:latin typeface="Calibri" panose="020F0502020204030204" pitchFamily="34" charset="0"/>
                <a:cs typeface="Calibri" panose="020F0502020204030204" pitchFamily="34" charset="0"/>
              </a:rPr>
              <a:t>Overview</a:t>
            </a:r>
            <a:endParaRPr lang="fr-FR" b="1" dirty="0">
              <a:solidFill>
                <a:schemeClr val="accent1"/>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7E969A77-C2F2-4389-A61C-96A48AFECE0E}"/>
              </a:ext>
            </a:extLst>
          </p:cNvPr>
          <p:cNvSpPr/>
          <p:nvPr/>
        </p:nvSpPr>
        <p:spPr>
          <a:xfrm>
            <a:off x="7728068" y="774501"/>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1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000"/>
              <a:buFont typeface="Helvetica Neue"/>
              <a:buNone/>
            </a:pPr>
            <a:r>
              <a:rPr lang="en-US" dirty="0">
                <a:solidFill>
                  <a:schemeClr val="accent1"/>
                </a:solidFill>
                <a:latin typeface="Calibri" panose="020F0502020204030204" pitchFamily="34" charset="0"/>
                <a:cs typeface="Calibri" panose="020F0502020204030204" pitchFamily="34" charset="0"/>
              </a:rPr>
              <a:t>Pillar 3 – to develop adequate strategies</a:t>
            </a:r>
            <a:endParaRPr dirty="0">
              <a:solidFill>
                <a:schemeClr val="accent1"/>
              </a:solidFill>
              <a:latin typeface="Calibri" panose="020F0502020204030204" pitchFamily="34" charset="0"/>
              <a:cs typeface="Calibri" panose="020F0502020204030204" pitchFamily="34" charset="0"/>
            </a:endParaRPr>
          </a:p>
        </p:txBody>
      </p:sp>
      <p:sp>
        <p:nvSpPr>
          <p:cNvPr id="404" name="Google Shape;404;p19"/>
          <p:cNvSpPr txBox="1">
            <a:spLocks noGrp="1"/>
          </p:cNvSpPr>
          <p:nvPr>
            <p:ph idx="1"/>
          </p:nvPr>
        </p:nvSpPr>
        <p:spPr>
          <a:xfrm>
            <a:off x="1787856" y="1825625"/>
            <a:ext cx="4359941" cy="4351338"/>
          </a:xfrm>
          <a:prstGeom prst="rect">
            <a:avLst/>
          </a:prstGeom>
          <a:noFill/>
          <a:ln>
            <a:noFill/>
          </a:ln>
        </p:spPr>
        <p:txBody>
          <a:bodyPr spcFirstLastPara="1" wrap="square" lIns="91425" tIns="45700" rIns="91425" bIns="45700" anchor="t" anchorCtr="0">
            <a:normAutofit/>
          </a:bodyPr>
          <a:lstStyle/>
          <a:p>
            <a:r>
              <a:rPr lang="en-US" dirty="0">
                <a:latin typeface="Calibri" panose="020F0502020204030204" pitchFamily="34" charset="0"/>
                <a:cs typeface="Calibri" panose="020F0502020204030204" pitchFamily="34" charset="0"/>
              </a:rPr>
              <a:t>Key strategies, approaches and interventions </a:t>
            </a:r>
          </a:p>
          <a:p>
            <a:r>
              <a:rPr lang="en-US" dirty="0">
                <a:latin typeface="Calibri" panose="020F0502020204030204" pitchFamily="34" charset="0"/>
                <a:cs typeface="Calibri" panose="020F0502020204030204" pitchFamily="34" charset="0"/>
              </a:rPr>
              <a:t>Prevention and response to child protection risks </a:t>
            </a:r>
          </a:p>
          <a:p>
            <a:r>
              <a:rPr lang="en-US" dirty="0">
                <a:latin typeface="Calibri" panose="020F0502020204030204" pitchFamily="34" charset="0"/>
                <a:cs typeface="Calibri" panose="020F0502020204030204" pitchFamily="34" charset="0"/>
              </a:rPr>
              <a:t>15, 16, 17 = informal CP system elements</a:t>
            </a:r>
          </a:p>
          <a:p>
            <a:r>
              <a:rPr lang="en-US" dirty="0">
                <a:latin typeface="Calibri" panose="020F0502020204030204" pitchFamily="34" charset="0"/>
                <a:cs typeface="Calibri" panose="020F0502020204030204" pitchFamily="34" charset="0"/>
              </a:rPr>
              <a:t>18, 19, 20 = formal CP system elements</a:t>
            </a:r>
          </a:p>
          <a:p>
            <a:pPr marL="228600" lvl="0" indent="-50800" algn="l" rtl="0">
              <a:lnSpc>
                <a:spcPct val="90000"/>
              </a:lnSpc>
              <a:spcBef>
                <a:spcPts val="1000"/>
              </a:spcBef>
              <a:spcAft>
                <a:spcPts val="0"/>
              </a:spcAft>
              <a:buClr>
                <a:schemeClr val="accent5"/>
              </a:buClr>
              <a:buSzPts val="2800"/>
              <a:buNone/>
            </a:pPr>
            <a:endParaRPr dirty="0"/>
          </a:p>
        </p:txBody>
      </p:sp>
      <p:pic>
        <p:nvPicPr>
          <p:cNvPr id="405" name="Google Shape;405;p19" descr="Macintosh HD:Users:hannah1:Dropbox:Editing CPMS 2019:Artwork:Standard art work:St.14 Socio-ecological model:Draft 2:Socio-ecological model 1.pdf"/>
          <p:cNvPicPr preferRelativeResize="0"/>
          <p:nvPr/>
        </p:nvPicPr>
        <p:blipFill rotWithShape="1">
          <a:blip r:embed="rId3">
            <a:alphaModFix/>
          </a:blip>
          <a:srcRect l="8548" r="9543" b="12950"/>
          <a:stretch/>
        </p:blipFill>
        <p:spPr>
          <a:xfrm>
            <a:off x="6463118" y="1825625"/>
            <a:ext cx="5521323" cy="3692525"/>
          </a:xfrm>
          <a:prstGeom prst="rect">
            <a:avLst/>
          </a:prstGeom>
          <a:noFill/>
          <a:ln>
            <a:noFill/>
          </a:ln>
        </p:spPr>
      </p:pic>
      <p:pic>
        <p:nvPicPr>
          <p:cNvPr id="7" name="Image 6">
            <a:extLst>
              <a:ext uri="{FF2B5EF4-FFF2-40B4-BE49-F238E27FC236}">
                <a16:creationId xmlns:a16="http://schemas.microsoft.com/office/drawing/2014/main" id="{CF810B83-C7A8-4E83-BC27-9F7809EAAAA1}"/>
              </a:ext>
            </a:extLst>
          </p:cNvPr>
          <p:cNvPicPr>
            <a:picLocks noChangeAspect="1"/>
          </p:cNvPicPr>
          <p:nvPr/>
        </p:nvPicPr>
        <p:blipFill rotWithShape="1">
          <a:blip r:embed="rId4"/>
          <a:srcRect t="1833" r="3262"/>
          <a:stretch/>
        </p:blipFill>
        <p:spPr>
          <a:xfrm>
            <a:off x="10930715" y="5575797"/>
            <a:ext cx="1261285" cy="12023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9"/>
          <p:cNvSpPr txBox="1">
            <a:spLocks noGrp="1"/>
          </p:cNvSpPr>
          <p:nvPr>
            <p:ph type="title"/>
          </p:nvPr>
        </p:nvSpPr>
        <p:spPr>
          <a:xfrm>
            <a:off x="2654301" y="219624"/>
            <a:ext cx="935667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000"/>
              <a:buFont typeface="Helvetica Neue"/>
              <a:buNone/>
            </a:pPr>
            <a:r>
              <a:rPr lang="en-US" dirty="0">
                <a:solidFill>
                  <a:srgbClr val="4472C4"/>
                </a:solidFill>
                <a:latin typeface="+mn-lt"/>
              </a:rPr>
              <a:t>Pillar 3 by Standard</a:t>
            </a:r>
            <a:endParaRPr dirty="0">
              <a:solidFill>
                <a:srgbClr val="4472C4"/>
              </a:solidFill>
              <a:latin typeface="+mn-lt"/>
            </a:endParaRPr>
          </a:p>
        </p:txBody>
      </p:sp>
      <p:sp>
        <p:nvSpPr>
          <p:cNvPr id="400" name="Google Shape;400;p19"/>
          <p:cNvSpPr txBox="1">
            <a:spLocks noGrp="1"/>
          </p:cNvSpPr>
          <p:nvPr>
            <p:ph sz="half"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endParaRPr dirty="0"/>
          </a:p>
          <a:p>
            <a:pPr marL="228600" lvl="0" indent="-50800" algn="l" rtl="0">
              <a:lnSpc>
                <a:spcPct val="90000"/>
              </a:lnSpc>
              <a:spcBef>
                <a:spcPts val="1000"/>
              </a:spcBef>
              <a:spcAft>
                <a:spcPts val="0"/>
              </a:spcAft>
              <a:buClr>
                <a:schemeClr val="accent5"/>
              </a:buClr>
              <a:buSzPts val="2800"/>
              <a:buNone/>
            </a:pPr>
            <a:endParaRPr dirty="0"/>
          </a:p>
          <a:p>
            <a:pPr marL="228600" lvl="0" indent="-50800" algn="l" rtl="0">
              <a:lnSpc>
                <a:spcPct val="90000"/>
              </a:lnSpc>
              <a:spcBef>
                <a:spcPts val="1000"/>
              </a:spcBef>
              <a:spcAft>
                <a:spcPts val="0"/>
              </a:spcAft>
              <a:buClr>
                <a:schemeClr val="accent5"/>
              </a:buClr>
              <a:buSzPts val="2800"/>
              <a:buNone/>
            </a:pPr>
            <a:endParaRPr dirty="0"/>
          </a:p>
          <a:p>
            <a:pPr marL="228600" lvl="0" indent="-50800" algn="l" rtl="0">
              <a:lnSpc>
                <a:spcPct val="90000"/>
              </a:lnSpc>
              <a:spcBef>
                <a:spcPts val="1000"/>
              </a:spcBef>
              <a:spcAft>
                <a:spcPts val="0"/>
              </a:spcAft>
              <a:buClr>
                <a:schemeClr val="accent5"/>
              </a:buClr>
              <a:buSzPts val="2800"/>
              <a:buNone/>
            </a:pPr>
            <a:endParaRPr dirty="0"/>
          </a:p>
          <a:p>
            <a:pPr marL="228600" lvl="0" indent="-50800" algn="l" rtl="0">
              <a:lnSpc>
                <a:spcPct val="90000"/>
              </a:lnSpc>
              <a:spcBef>
                <a:spcPts val="1000"/>
              </a:spcBef>
              <a:spcAft>
                <a:spcPts val="0"/>
              </a:spcAft>
              <a:buClr>
                <a:schemeClr val="accent5"/>
              </a:buClr>
              <a:buSzPts val="2800"/>
              <a:buNone/>
            </a:pPr>
            <a:endParaRPr dirty="0"/>
          </a:p>
          <a:p>
            <a:pPr marL="228600" lvl="0" indent="-50800" algn="l" rtl="0">
              <a:lnSpc>
                <a:spcPct val="90000"/>
              </a:lnSpc>
              <a:spcBef>
                <a:spcPts val="1000"/>
              </a:spcBef>
              <a:spcAft>
                <a:spcPts val="0"/>
              </a:spcAft>
              <a:buClr>
                <a:schemeClr val="accent5"/>
              </a:buClr>
              <a:buSzPts val="2800"/>
              <a:buNone/>
            </a:pPr>
            <a:endParaRPr dirty="0"/>
          </a:p>
          <a:p>
            <a:pPr marL="228600" lvl="0" indent="-50800" algn="l" rtl="0">
              <a:lnSpc>
                <a:spcPct val="90000"/>
              </a:lnSpc>
              <a:spcBef>
                <a:spcPts val="1000"/>
              </a:spcBef>
              <a:spcAft>
                <a:spcPts val="0"/>
              </a:spcAft>
              <a:buClr>
                <a:schemeClr val="accent5"/>
              </a:buClr>
              <a:buSzPts val="2800"/>
              <a:buNone/>
            </a:pPr>
            <a:endParaRPr dirty="0"/>
          </a:p>
          <a:p>
            <a:pPr marL="228600" lvl="0" indent="-50800" algn="l" rtl="0">
              <a:lnSpc>
                <a:spcPct val="90000"/>
              </a:lnSpc>
              <a:spcBef>
                <a:spcPts val="1000"/>
              </a:spcBef>
              <a:spcAft>
                <a:spcPts val="0"/>
              </a:spcAft>
              <a:buClr>
                <a:schemeClr val="accent5"/>
              </a:buClr>
              <a:buSzPts val="2800"/>
              <a:buNone/>
            </a:pPr>
            <a:endParaRPr dirty="0"/>
          </a:p>
        </p:txBody>
      </p:sp>
      <p:pic>
        <p:nvPicPr>
          <p:cNvPr id="399" name="Google Shape;399;p19" descr="Screen Shot 2019-10-07 at 9.19.35 PM.png"/>
          <p:cNvPicPr preferRelativeResize="0">
            <a:picLocks noGrp="1"/>
          </p:cNvPicPr>
          <p:nvPr>
            <p:ph sz="half" idx="2"/>
          </p:nvPr>
        </p:nvPicPr>
        <p:blipFill rotWithShape="1">
          <a:blip r:embed="rId3">
            <a:alphaModFix/>
          </a:blip>
          <a:stretch/>
        </p:blipFill>
        <p:spPr>
          <a:xfrm>
            <a:off x="24635" y="-26204"/>
            <a:ext cx="2498432" cy="6884204"/>
          </a:xfrm>
          <a:prstGeom prst="rect">
            <a:avLst/>
          </a:prstGeom>
          <a:noFill/>
          <a:ln>
            <a:noFill/>
          </a:ln>
        </p:spPr>
      </p:pic>
      <p:sp>
        <p:nvSpPr>
          <p:cNvPr id="8" name="ZoneTexte 7">
            <a:extLst>
              <a:ext uri="{FF2B5EF4-FFF2-40B4-BE49-F238E27FC236}">
                <a16:creationId xmlns:a16="http://schemas.microsoft.com/office/drawing/2014/main" id="{18833381-A710-4884-98CB-D42A7D539913}"/>
              </a:ext>
            </a:extLst>
          </p:cNvPr>
          <p:cNvSpPr txBox="1"/>
          <p:nvPr/>
        </p:nvSpPr>
        <p:spPr>
          <a:xfrm>
            <a:off x="2587074" y="1917718"/>
            <a:ext cx="4745566" cy="3767185"/>
          </a:xfrm>
          <a:prstGeom prst="rect">
            <a:avLst/>
          </a:prstGeom>
          <a:noFill/>
        </p:spPr>
        <p:txBody>
          <a:bodyPr wrap="square">
            <a:spAutoFit/>
          </a:bodyPr>
          <a:lstStyle/>
          <a:p>
            <a:pPr lvl="0" algn="l" rtl="0">
              <a:lnSpc>
                <a:spcPct val="90000"/>
              </a:lnSpc>
              <a:spcBef>
                <a:spcPts val="0"/>
              </a:spcBef>
              <a:spcAft>
                <a:spcPts val="0"/>
              </a:spcAft>
              <a:buClr>
                <a:schemeClr val="accent5"/>
              </a:buClr>
              <a:buSzPts val="2800"/>
            </a:pPr>
            <a:r>
              <a:rPr lang="en-US" sz="2800" b="1" dirty="0">
                <a:latin typeface="+mn-lt"/>
              </a:rPr>
              <a:t>St. 14: SE Approach</a:t>
            </a:r>
          </a:p>
          <a:p>
            <a:pPr lvl="0" algn="l" rtl="0">
              <a:lnSpc>
                <a:spcPct val="90000"/>
              </a:lnSpc>
              <a:spcBef>
                <a:spcPts val="0"/>
              </a:spcBef>
              <a:spcAft>
                <a:spcPts val="0"/>
              </a:spcAft>
              <a:buClr>
                <a:schemeClr val="accent5"/>
              </a:buClr>
              <a:buSzPts val="2800"/>
            </a:pPr>
            <a:endParaRPr lang="en-GB" sz="2400" dirty="0">
              <a:latin typeface="+mn-lt"/>
            </a:endParaRPr>
          </a:p>
          <a:p>
            <a:pPr marL="342900" lvl="1" indent="-342900">
              <a:buFont typeface="Arial" panose="020B0604020202020204" pitchFamily="34" charset="0"/>
              <a:buChar char="•"/>
            </a:pPr>
            <a:r>
              <a:rPr lang="en-GB" sz="2400" dirty="0">
                <a:latin typeface="+mn-lt"/>
              </a:rPr>
              <a:t>Incorporate a systems approach </a:t>
            </a:r>
          </a:p>
          <a:p>
            <a:pPr marL="342900" lvl="1" indent="-342900">
              <a:buFont typeface="Arial" panose="020B0604020202020204" pitchFamily="34" charset="0"/>
              <a:buChar char="•"/>
            </a:pPr>
            <a:r>
              <a:rPr lang="en-GB" sz="2400" dirty="0">
                <a:latin typeface="+mn-lt"/>
              </a:rPr>
              <a:t>Four levels</a:t>
            </a:r>
          </a:p>
          <a:p>
            <a:pPr marL="342900" lvl="1" indent="-342900">
              <a:buFont typeface="Arial" panose="020B0604020202020204" pitchFamily="34" charset="0"/>
              <a:buChar char="•"/>
            </a:pPr>
            <a:r>
              <a:rPr lang="en-US" sz="2400" dirty="0">
                <a:latin typeface="+mn-lt"/>
              </a:rPr>
              <a:t>Problems, causes and the solutions for holistic, integrated protection</a:t>
            </a:r>
          </a:p>
          <a:p>
            <a:pPr marL="342900" lvl="1" indent="-342900">
              <a:buFont typeface="Arial" panose="020B0604020202020204" pitchFamily="34" charset="0"/>
              <a:buChar char="•"/>
            </a:pPr>
            <a:endParaRPr lang="en-GB" sz="2400" dirty="0">
              <a:latin typeface="+mn-lt"/>
            </a:endParaRPr>
          </a:p>
          <a:p>
            <a:pPr lvl="1"/>
            <a:r>
              <a:rPr lang="en-GB" sz="2400" b="1" dirty="0">
                <a:latin typeface="+mn-lt"/>
                <a:sym typeface="Wingdings" pitchFamily="2" charset="2"/>
              </a:rPr>
              <a:t>Contextualization </a:t>
            </a:r>
          </a:p>
          <a:p>
            <a:pPr lvl="1"/>
            <a:r>
              <a:rPr lang="en-GB" sz="2400" b="1" dirty="0">
                <a:latin typeface="+mn-lt"/>
                <a:sym typeface="Wingdings" pitchFamily="2" charset="2"/>
              </a:rPr>
              <a:t>Evolution over time  </a:t>
            </a:r>
            <a:endParaRPr lang="en-US" sz="2800" dirty="0">
              <a:latin typeface="+mn-lt"/>
            </a:endParaRPr>
          </a:p>
        </p:txBody>
      </p:sp>
      <p:pic>
        <p:nvPicPr>
          <p:cNvPr id="7" name="Picture 4" descr="Icon&#10;&#10;Description automatically generated">
            <a:extLst>
              <a:ext uri="{FF2B5EF4-FFF2-40B4-BE49-F238E27FC236}">
                <a16:creationId xmlns:a16="http://schemas.microsoft.com/office/drawing/2014/main" id="{73AFBA0E-698E-4E95-A858-5B97C2E18037}"/>
              </a:ext>
            </a:extLst>
          </p:cNvPr>
          <p:cNvPicPr>
            <a:picLocks noChangeAspect="1"/>
          </p:cNvPicPr>
          <p:nvPr/>
        </p:nvPicPr>
        <p:blipFill>
          <a:blip r:embed="rId4"/>
          <a:stretch>
            <a:fillRect/>
          </a:stretch>
        </p:blipFill>
        <p:spPr>
          <a:xfrm flipH="1">
            <a:off x="5029545" y="5694177"/>
            <a:ext cx="880195" cy="961132"/>
          </a:xfrm>
          <a:prstGeom prst="rect">
            <a:avLst/>
          </a:prstGeom>
        </p:spPr>
      </p:pic>
      <p:pic>
        <p:nvPicPr>
          <p:cNvPr id="10" name="Image 9">
            <a:extLst>
              <a:ext uri="{FF2B5EF4-FFF2-40B4-BE49-F238E27FC236}">
                <a16:creationId xmlns:a16="http://schemas.microsoft.com/office/drawing/2014/main" id="{F29C8999-52CB-4162-BA5F-C623D97909B9}"/>
              </a:ext>
            </a:extLst>
          </p:cNvPr>
          <p:cNvPicPr>
            <a:picLocks noChangeAspect="1"/>
          </p:cNvPicPr>
          <p:nvPr/>
        </p:nvPicPr>
        <p:blipFill rotWithShape="1">
          <a:blip r:embed="rId5"/>
          <a:srcRect t="1833" r="3262"/>
          <a:stretch/>
        </p:blipFill>
        <p:spPr>
          <a:xfrm>
            <a:off x="3526830" y="5597805"/>
            <a:ext cx="1261285" cy="1202331"/>
          </a:xfrm>
          <a:prstGeom prst="rect">
            <a:avLst/>
          </a:prstGeom>
        </p:spPr>
      </p:pic>
      <p:sp>
        <p:nvSpPr>
          <p:cNvPr id="11" name="ZoneTexte 10">
            <a:extLst>
              <a:ext uri="{FF2B5EF4-FFF2-40B4-BE49-F238E27FC236}">
                <a16:creationId xmlns:a16="http://schemas.microsoft.com/office/drawing/2014/main" id="{44DC9016-3B50-4DE1-B5FA-ED6BE3AC6F97}"/>
              </a:ext>
            </a:extLst>
          </p:cNvPr>
          <p:cNvSpPr txBox="1"/>
          <p:nvPr/>
        </p:nvSpPr>
        <p:spPr>
          <a:xfrm>
            <a:off x="7646056" y="2250008"/>
            <a:ext cx="4745566" cy="3028521"/>
          </a:xfrm>
          <a:prstGeom prst="rect">
            <a:avLst/>
          </a:prstGeom>
          <a:noFill/>
        </p:spPr>
        <p:txBody>
          <a:bodyPr wrap="square">
            <a:spAutoFit/>
          </a:bodyPr>
          <a:lstStyle/>
          <a:p>
            <a:pPr lvl="0">
              <a:lnSpc>
                <a:spcPct val="90000"/>
              </a:lnSpc>
              <a:buClr>
                <a:schemeClr val="accent5"/>
              </a:buClr>
              <a:buSzPts val="2800"/>
            </a:pPr>
            <a:r>
              <a:rPr lang="en-US" sz="2400" b="1" dirty="0"/>
              <a:t>St.</a:t>
            </a:r>
            <a:r>
              <a:rPr lang="en-US" sz="2800" b="1" dirty="0"/>
              <a:t> </a:t>
            </a:r>
            <a:r>
              <a:rPr lang="en-US" sz="2800" b="1" dirty="0">
                <a:latin typeface="+mn-lt"/>
              </a:rPr>
              <a:t>15: Group Activities</a:t>
            </a:r>
          </a:p>
          <a:p>
            <a:pPr marL="342900" lvl="0" indent="-342900" algn="l" rtl="0">
              <a:lnSpc>
                <a:spcPct val="90000"/>
              </a:lnSpc>
              <a:spcBef>
                <a:spcPts val="0"/>
              </a:spcBef>
              <a:spcAft>
                <a:spcPts val="0"/>
              </a:spcAft>
              <a:buClr>
                <a:schemeClr val="accent5"/>
              </a:buClr>
              <a:buSzPts val="2800"/>
              <a:buFont typeface="Arial" panose="020B0604020202020204" pitchFamily="34" charset="0"/>
              <a:buChar char="•"/>
            </a:pPr>
            <a:endParaRPr lang="en-GB" sz="2400" dirty="0">
              <a:latin typeface="+mn-lt"/>
            </a:endParaRPr>
          </a:p>
          <a:p>
            <a:pPr marL="342900" lvl="1" indent="-342900">
              <a:buFont typeface="Arial" panose="020B0604020202020204" pitchFamily="34" charset="0"/>
              <a:buChar char="•"/>
            </a:pPr>
            <a:r>
              <a:rPr lang="en-US" sz="2400" dirty="0">
                <a:latin typeface="+mn-lt"/>
              </a:rPr>
              <a:t>G</a:t>
            </a:r>
            <a:r>
              <a:rPr lang="en-US" sz="2400" dirty="0">
                <a:latin typeface="+mn-lt"/>
                <a:ea typeface="Arial"/>
                <a:cs typeface="Arial"/>
                <a:sym typeface="Arial"/>
              </a:rPr>
              <a:t>roup-based, planned activities </a:t>
            </a:r>
          </a:p>
          <a:p>
            <a:pPr marL="342900" lvl="1" indent="-342900">
              <a:buFont typeface="Arial" panose="020B0604020202020204" pitchFamily="34" charset="0"/>
              <a:buChar char="•"/>
            </a:pPr>
            <a:r>
              <a:rPr lang="en-US" sz="2400" dirty="0">
                <a:latin typeface="+mn-lt"/>
                <a:ea typeface="Arial"/>
                <a:cs typeface="Arial"/>
                <a:sym typeface="Arial"/>
              </a:rPr>
              <a:t>Safe, inclusive, contextually and age-appropriate approaches promoting </a:t>
            </a:r>
            <a:r>
              <a:rPr lang="en-US" sz="2400" dirty="0">
                <a:latin typeface="+mn-lt"/>
              </a:rPr>
              <a:t>protection</a:t>
            </a:r>
          </a:p>
          <a:p>
            <a:pPr marL="342900" lvl="1" indent="-342900">
              <a:buFont typeface="Arial" panose="020B0604020202020204" pitchFamily="34" charset="0"/>
              <a:buChar char="•"/>
            </a:pPr>
            <a:r>
              <a:rPr lang="en-US" sz="2400" dirty="0">
                <a:latin typeface="+mn-lt"/>
              </a:rPr>
              <a:t>Realistic, measurable objectives</a:t>
            </a:r>
          </a:p>
          <a:p>
            <a:pPr lvl="1"/>
            <a:endParaRPr lang="en-US" sz="2400" dirty="0">
              <a:latin typeface="+mn-lt"/>
            </a:endParaRPr>
          </a:p>
        </p:txBody>
      </p:sp>
      <p:pic>
        <p:nvPicPr>
          <p:cNvPr id="12" name="Picture 6">
            <a:extLst>
              <a:ext uri="{FF2B5EF4-FFF2-40B4-BE49-F238E27FC236}">
                <a16:creationId xmlns:a16="http://schemas.microsoft.com/office/drawing/2014/main" id="{DBD935B7-A91A-4D73-958D-E6FE53BC13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18839" y="5597805"/>
            <a:ext cx="1005812" cy="1005812"/>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FEBC9065-CE39-4CAF-9809-411A2CCE6A6E}"/>
              </a:ext>
            </a:extLst>
          </p:cNvPr>
          <p:cNvPicPr>
            <a:picLocks noChangeAspect="1"/>
          </p:cNvPicPr>
          <p:nvPr/>
        </p:nvPicPr>
        <p:blipFill>
          <a:blip r:embed="rId7"/>
          <a:stretch>
            <a:fillRect/>
          </a:stretch>
        </p:blipFill>
        <p:spPr>
          <a:xfrm>
            <a:off x="8554447" y="5532441"/>
            <a:ext cx="1175731" cy="11365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CF7473-24D2-2C49-81A3-B2D794550489}"/>
              </a:ext>
            </a:extLst>
          </p:cNvPr>
          <p:cNvSpPr>
            <a:spLocks noGrp="1"/>
          </p:cNvSpPr>
          <p:nvPr>
            <p:ph type="title"/>
          </p:nvPr>
        </p:nvSpPr>
        <p:spPr>
          <a:xfrm>
            <a:off x="2818409" y="289643"/>
            <a:ext cx="9356678" cy="1149597"/>
          </a:xfrm>
        </p:spPr>
        <p:txBody>
          <a:bodyPr>
            <a:normAutofit fontScale="90000"/>
          </a:bodyPr>
          <a:lstStyle/>
          <a:p>
            <a:r>
              <a:rPr lang="en-GB" dirty="0">
                <a:solidFill>
                  <a:schemeClr val="accent1"/>
                </a:solidFill>
                <a:latin typeface="+mn-lt"/>
              </a:rPr>
              <a:t>Strengthening </a:t>
            </a:r>
            <a:br>
              <a:rPr lang="en-GB" dirty="0">
                <a:solidFill>
                  <a:schemeClr val="accent1"/>
                </a:solidFill>
                <a:latin typeface="+mn-lt"/>
              </a:rPr>
            </a:br>
            <a:r>
              <a:rPr lang="en-GB" dirty="0">
                <a:solidFill>
                  <a:schemeClr val="accent1"/>
                </a:solidFill>
                <a:latin typeface="+mn-lt"/>
              </a:rPr>
              <a:t>Communities &amp; Families</a:t>
            </a:r>
          </a:p>
        </p:txBody>
      </p:sp>
      <p:sp>
        <p:nvSpPr>
          <p:cNvPr id="3" name="Marcador de contenido 2">
            <a:extLst>
              <a:ext uri="{FF2B5EF4-FFF2-40B4-BE49-F238E27FC236}">
                <a16:creationId xmlns:a16="http://schemas.microsoft.com/office/drawing/2014/main" id="{8F0BC22C-C9DE-4C4C-BFE1-5A1A6D1787F9}"/>
              </a:ext>
            </a:extLst>
          </p:cNvPr>
          <p:cNvSpPr>
            <a:spLocks noGrp="1"/>
          </p:cNvSpPr>
          <p:nvPr>
            <p:ph sz="half" idx="1"/>
          </p:nvPr>
        </p:nvSpPr>
        <p:spPr>
          <a:xfrm>
            <a:off x="2644237" y="1929684"/>
            <a:ext cx="4893812" cy="4968649"/>
          </a:xfrm>
        </p:spPr>
        <p:txBody>
          <a:bodyPr>
            <a:normAutofit/>
          </a:bodyPr>
          <a:lstStyle/>
          <a:p>
            <a:pPr marL="0" indent="0">
              <a:buNone/>
            </a:pPr>
            <a:r>
              <a:rPr lang="en-US" sz="2400" b="1" dirty="0"/>
              <a:t>St.</a:t>
            </a:r>
            <a:r>
              <a:rPr lang="en-GB" sz="2400" b="1" dirty="0"/>
              <a:t> 16: Family strengthening </a:t>
            </a:r>
            <a:br>
              <a:rPr lang="en-GB" sz="2400" b="1" dirty="0"/>
            </a:br>
            <a:endParaRPr lang="en-GB" sz="2400" b="1" dirty="0"/>
          </a:p>
          <a:p>
            <a:r>
              <a:rPr lang="en-US" sz="2400" dirty="0"/>
              <a:t>Prevention and response family strengthening program </a:t>
            </a:r>
          </a:p>
          <a:p>
            <a:r>
              <a:rPr lang="en-US" sz="2400" dirty="0"/>
              <a:t>Improve care: </a:t>
            </a:r>
          </a:p>
          <a:p>
            <a:pPr lvl="1"/>
            <a:r>
              <a:rPr lang="en-US" sz="2000" dirty="0"/>
              <a:t>access to services during and after a crisis</a:t>
            </a:r>
          </a:p>
          <a:p>
            <a:pPr lvl="1"/>
            <a:r>
              <a:rPr lang="en-US" sz="2000" dirty="0"/>
              <a:t>positive parenting </a:t>
            </a:r>
          </a:p>
          <a:p>
            <a:pPr lvl="1"/>
            <a:r>
              <a:rPr lang="en-US" sz="2000" dirty="0"/>
              <a:t>direct financial support</a:t>
            </a:r>
          </a:p>
          <a:p>
            <a:r>
              <a:rPr lang="en-US" sz="2400" dirty="0"/>
              <a:t> Improved interactions: knowledge of behaviors, and skills </a:t>
            </a:r>
            <a:endParaRPr lang="en-GB" sz="2400" dirty="0"/>
          </a:p>
        </p:txBody>
      </p:sp>
      <p:sp>
        <p:nvSpPr>
          <p:cNvPr id="4" name="Marcador de contenido 3">
            <a:extLst>
              <a:ext uri="{FF2B5EF4-FFF2-40B4-BE49-F238E27FC236}">
                <a16:creationId xmlns:a16="http://schemas.microsoft.com/office/drawing/2014/main" id="{DED70EA9-A19E-ED45-8935-C34B7642710A}"/>
              </a:ext>
            </a:extLst>
          </p:cNvPr>
          <p:cNvSpPr>
            <a:spLocks noGrp="1"/>
          </p:cNvSpPr>
          <p:nvPr>
            <p:ph sz="half" idx="2"/>
          </p:nvPr>
        </p:nvSpPr>
        <p:spPr>
          <a:xfrm>
            <a:off x="7473765" y="1861952"/>
            <a:ext cx="4616655" cy="4486275"/>
          </a:xfrm>
        </p:spPr>
        <p:txBody>
          <a:bodyPr>
            <a:normAutofit/>
          </a:bodyPr>
          <a:lstStyle/>
          <a:p>
            <a:pPr marL="0" indent="0">
              <a:buNone/>
            </a:pPr>
            <a:r>
              <a:rPr lang="en-US" sz="2400" b="1" dirty="0"/>
              <a:t>St.</a:t>
            </a:r>
            <a:r>
              <a:rPr lang="en-GB" sz="2400" b="1" dirty="0"/>
              <a:t> 17: Community-level approaches</a:t>
            </a:r>
            <a:br>
              <a:rPr lang="en-GB" sz="2400" b="1" dirty="0"/>
            </a:br>
            <a:endParaRPr lang="en-GB" sz="2400" b="1" dirty="0"/>
          </a:p>
          <a:p>
            <a:r>
              <a:rPr lang="en-GB" sz="2400" dirty="0"/>
              <a:t>In-depth context analysis and mapping of community capacities and risk factors</a:t>
            </a:r>
          </a:p>
          <a:p>
            <a:r>
              <a:rPr lang="en-GB" sz="2400" dirty="0"/>
              <a:t>Strengthen supportive practices</a:t>
            </a:r>
          </a:p>
          <a:p>
            <a:r>
              <a:rPr lang="en-GB" sz="2400" dirty="0"/>
              <a:t>Influence change in practices that pose a risk</a:t>
            </a:r>
          </a:p>
          <a:p>
            <a:r>
              <a:rPr lang="en-GB" sz="2400" dirty="0"/>
              <a:t>Strengthen links with formal system</a:t>
            </a:r>
          </a:p>
        </p:txBody>
      </p:sp>
      <p:pic>
        <p:nvPicPr>
          <p:cNvPr id="2054" name="Picture 6">
            <a:extLst>
              <a:ext uri="{FF2B5EF4-FFF2-40B4-BE49-F238E27FC236}">
                <a16:creationId xmlns:a16="http://schemas.microsoft.com/office/drawing/2014/main" id="{DC965007-E317-BE4F-A7F0-E5D3B8184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3505" y="5819372"/>
            <a:ext cx="903162" cy="9031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7B2AE674-E1E8-474E-87ED-CE99F702F9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0647" y="5823184"/>
            <a:ext cx="899351" cy="89935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C858C907-72C3-6D44-A293-A7996AD6D8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8945" y="6011333"/>
            <a:ext cx="720218" cy="72021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D3274B1D-5480-D849-A696-294A318264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8544" y="6005845"/>
            <a:ext cx="723270" cy="723270"/>
          </a:xfrm>
          <a:prstGeom prst="rect">
            <a:avLst/>
          </a:prstGeom>
          <a:noFill/>
          <a:extLst>
            <a:ext uri="{909E8E84-426E-40DD-AFC4-6F175D3DCCD1}">
              <a14:hiddenFill xmlns:a14="http://schemas.microsoft.com/office/drawing/2010/main">
                <a:solidFill>
                  <a:srgbClr val="FFFFFF"/>
                </a:solidFill>
              </a14:hiddenFill>
            </a:ext>
          </a:extLst>
        </p:spPr>
      </p:pic>
      <p:pic>
        <p:nvPicPr>
          <p:cNvPr id="9" name="Google Shape;399;p19" descr="Screen Shot 2019-10-07 at 9.19.35 PM.png">
            <a:extLst>
              <a:ext uri="{FF2B5EF4-FFF2-40B4-BE49-F238E27FC236}">
                <a16:creationId xmlns:a16="http://schemas.microsoft.com/office/drawing/2014/main" id="{438739F2-825F-4BC8-AF54-7FCBEB312CB3}"/>
              </a:ext>
            </a:extLst>
          </p:cNvPr>
          <p:cNvPicPr preferRelativeResize="0">
            <a:picLocks/>
          </p:cNvPicPr>
          <p:nvPr/>
        </p:nvPicPr>
        <p:blipFill rotWithShape="1">
          <a:blip r:embed="rId7">
            <a:alphaModFix/>
          </a:blip>
          <a:srcRect l="-323" r="2257"/>
          <a:stretch/>
        </p:blipFill>
        <p:spPr>
          <a:xfrm>
            <a:off x="-16953" y="-58717"/>
            <a:ext cx="2322116" cy="6858000"/>
          </a:xfrm>
          <a:prstGeom prst="rect">
            <a:avLst/>
          </a:prstGeom>
          <a:noFill/>
          <a:ln>
            <a:noFill/>
          </a:ln>
        </p:spPr>
      </p:pic>
    </p:spTree>
    <p:extLst>
      <p:ext uri="{BB962C8B-B14F-4D97-AF65-F5344CB8AC3E}">
        <p14:creationId xmlns:p14="http://schemas.microsoft.com/office/powerpoint/2010/main" val="6785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8" name="Google Shape;418;p21"/>
          <p:cNvSpPr txBox="1">
            <a:spLocks noGrp="1"/>
          </p:cNvSpPr>
          <p:nvPr>
            <p:ph sz="half" idx="1"/>
          </p:nvPr>
        </p:nvSpPr>
        <p:spPr>
          <a:xfrm>
            <a:off x="2852275" y="1439240"/>
            <a:ext cx="4869324" cy="5129117"/>
          </a:xfrm>
          <a:prstGeom prst="rect">
            <a:avLst/>
          </a:prstGeom>
          <a:noFill/>
          <a:ln>
            <a:noFill/>
          </a:ln>
        </p:spPr>
        <p:txBody>
          <a:bodyPr spcFirstLastPara="1" wrap="square" lIns="91425" tIns="45700" rIns="91425" bIns="45700" anchor="t" anchorCtr="0">
            <a:normAutofit fontScale="92500" lnSpcReduction="20000"/>
          </a:bodyPr>
          <a:lstStyle/>
          <a:p>
            <a:pPr marL="0" lvl="0" indent="0">
              <a:buClr>
                <a:schemeClr val="accent5"/>
              </a:buClr>
              <a:buSzPct val="100000"/>
              <a:buNone/>
            </a:pPr>
            <a:r>
              <a:rPr lang="en-US" b="1" dirty="0"/>
              <a:t>St. 18: CM</a:t>
            </a:r>
          </a:p>
          <a:p>
            <a:pPr marL="0" lvl="0" indent="0" algn="l" rtl="0">
              <a:lnSpc>
                <a:spcPct val="90000"/>
              </a:lnSpc>
              <a:spcBef>
                <a:spcPts val="1000"/>
              </a:spcBef>
              <a:spcAft>
                <a:spcPts val="0"/>
              </a:spcAft>
              <a:buClr>
                <a:schemeClr val="accent5"/>
              </a:buClr>
              <a:buSzPct val="100000"/>
              <a:buNone/>
            </a:pPr>
            <a:r>
              <a:rPr lang="en-US" b="1" dirty="0"/>
              <a:t> </a:t>
            </a:r>
          </a:p>
          <a:p>
            <a:pPr lvl="0">
              <a:buClr>
                <a:schemeClr val="accent5"/>
              </a:buClr>
              <a:buSzPct val="100000"/>
            </a:pPr>
            <a:r>
              <a:rPr lang="en-US" dirty="0">
                <a:ea typeface="Arial"/>
                <a:cs typeface="Arial"/>
                <a:sym typeface="Arial"/>
              </a:rPr>
              <a:t>Direct one-on-one, individualized, coordinated, holistic, multisectoral support + link to relevant service providers</a:t>
            </a:r>
          </a:p>
          <a:p>
            <a:pPr lvl="0">
              <a:buClr>
                <a:schemeClr val="accent5"/>
              </a:buClr>
              <a:buSzPct val="100000"/>
            </a:pPr>
            <a:r>
              <a:rPr lang="en-GB" dirty="0"/>
              <a:t>Address 3 levels of the SE Model</a:t>
            </a:r>
          </a:p>
          <a:p>
            <a:pPr>
              <a:buClr>
                <a:schemeClr val="accent5"/>
              </a:buClr>
              <a:buSzPct val="100000"/>
            </a:pPr>
            <a:r>
              <a:rPr lang="en-GB" dirty="0"/>
              <a:t>Preparedness is key!</a:t>
            </a:r>
          </a:p>
          <a:p>
            <a:pPr lvl="0" algn="l" rtl="0">
              <a:lnSpc>
                <a:spcPct val="90000"/>
              </a:lnSpc>
              <a:spcBef>
                <a:spcPts val="1000"/>
              </a:spcBef>
              <a:spcAft>
                <a:spcPts val="0"/>
              </a:spcAft>
              <a:buClr>
                <a:schemeClr val="accent5"/>
              </a:buClr>
              <a:buSzPct val="100000"/>
              <a:buFontTx/>
              <a:buChar char="-"/>
            </a:pPr>
            <a:endParaRPr b="1" dirty="0"/>
          </a:p>
          <a:p>
            <a:pPr marL="0" lvl="0" indent="0">
              <a:buClr>
                <a:schemeClr val="accent5"/>
              </a:buClr>
              <a:buSzPct val="100000"/>
              <a:buNone/>
            </a:pPr>
            <a:r>
              <a:rPr lang="en-US" b="1" dirty="0"/>
              <a:t>St. 19 : Alternative care</a:t>
            </a:r>
          </a:p>
          <a:p>
            <a:pPr>
              <a:buClr>
                <a:schemeClr val="accent5"/>
              </a:buClr>
              <a:buSzPct val="100000"/>
            </a:pPr>
            <a:r>
              <a:rPr lang="en-US" dirty="0">
                <a:ea typeface="Arial"/>
                <a:cs typeface="Arial"/>
                <a:sym typeface="Arial"/>
              </a:rPr>
              <a:t>Protective and suitable care arrangements</a:t>
            </a:r>
          </a:p>
          <a:p>
            <a:pPr>
              <a:buClr>
                <a:schemeClr val="accent5"/>
              </a:buClr>
              <a:buSzPct val="100000"/>
            </a:pPr>
            <a:r>
              <a:rPr lang="en-US" dirty="0">
                <a:ea typeface="Arial"/>
                <a:cs typeface="Arial"/>
                <a:sym typeface="Arial"/>
              </a:rPr>
              <a:t>Family-based care &amp; family unity</a:t>
            </a:r>
          </a:p>
          <a:p>
            <a:pPr marL="228600" lvl="0" indent="-64135" algn="l" rtl="0">
              <a:lnSpc>
                <a:spcPct val="90000"/>
              </a:lnSpc>
              <a:spcBef>
                <a:spcPts val="1000"/>
              </a:spcBef>
              <a:spcAft>
                <a:spcPts val="0"/>
              </a:spcAft>
              <a:buClr>
                <a:schemeClr val="accent5"/>
              </a:buClr>
              <a:buSzPct val="100000"/>
              <a:buNone/>
            </a:pPr>
            <a:endParaRPr b="1" dirty="0"/>
          </a:p>
          <a:p>
            <a:pPr marL="228600" lvl="0" indent="-64135" algn="l" rtl="0">
              <a:lnSpc>
                <a:spcPct val="90000"/>
              </a:lnSpc>
              <a:spcBef>
                <a:spcPts val="1000"/>
              </a:spcBef>
              <a:spcAft>
                <a:spcPts val="0"/>
              </a:spcAft>
              <a:buClr>
                <a:schemeClr val="accent5"/>
              </a:buClr>
              <a:buSzPct val="100000"/>
              <a:buNone/>
            </a:pPr>
            <a:endParaRPr b="1" dirty="0"/>
          </a:p>
          <a:p>
            <a:pPr marL="0" lvl="0" indent="0" algn="l" rtl="0">
              <a:lnSpc>
                <a:spcPct val="90000"/>
              </a:lnSpc>
              <a:spcBef>
                <a:spcPts val="1000"/>
              </a:spcBef>
              <a:spcAft>
                <a:spcPts val="0"/>
              </a:spcAft>
              <a:buSzPct val="100000"/>
              <a:buNone/>
            </a:pPr>
            <a:endParaRPr b="1" dirty="0"/>
          </a:p>
          <a:p>
            <a:pPr marL="228600" lvl="0" indent="-64135" algn="l" rtl="0">
              <a:lnSpc>
                <a:spcPct val="90000"/>
              </a:lnSpc>
              <a:spcBef>
                <a:spcPts val="1000"/>
              </a:spcBef>
              <a:spcAft>
                <a:spcPts val="0"/>
              </a:spcAft>
              <a:buClr>
                <a:schemeClr val="accent5"/>
              </a:buClr>
              <a:buSzPct val="100000"/>
              <a:buNone/>
            </a:pPr>
            <a:endParaRPr dirty="0"/>
          </a:p>
          <a:p>
            <a:pPr marL="228600" lvl="0" indent="-64135" algn="l" rtl="0">
              <a:lnSpc>
                <a:spcPct val="90000"/>
              </a:lnSpc>
              <a:spcBef>
                <a:spcPts val="1000"/>
              </a:spcBef>
              <a:spcAft>
                <a:spcPts val="0"/>
              </a:spcAft>
              <a:buClr>
                <a:schemeClr val="accent5"/>
              </a:buClr>
              <a:buSzPct val="100000"/>
              <a:buNone/>
            </a:pPr>
            <a:endParaRPr dirty="0"/>
          </a:p>
        </p:txBody>
      </p:sp>
      <p:pic>
        <p:nvPicPr>
          <p:cNvPr id="417" name="Google Shape;417;p21" descr="Screen Shot 2019-10-07 at 9.19.35 PM.png"/>
          <p:cNvPicPr preferRelativeResize="0">
            <a:picLocks noGrp="1"/>
          </p:cNvPicPr>
          <p:nvPr>
            <p:ph sz="half" idx="2"/>
          </p:nvPr>
        </p:nvPicPr>
        <p:blipFill rotWithShape="1">
          <a:blip r:embed="rId3">
            <a:alphaModFix/>
          </a:blip>
          <a:stretch/>
        </p:blipFill>
        <p:spPr>
          <a:xfrm>
            <a:off x="-1" y="0"/>
            <a:ext cx="2556933" cy="6858000"/>
          </a:xfrm>
          <a:prstGeom prst="rect">
            <a:avLst/>
          </a:prstGeom>
          <a:noFill/>
          <a:ln>
            <a:noFill/>
          </a:ln>
        </p:spPr>
      </p:pic>
      <p:sp>
        <p:nvSpPr>
          <p:cNvPr id="5" name="Título 1">
            <a:extLst>
              <a:ext uri="{FF2B5EF4-FFF2-40B4-BE49-F238E27FC236}">
                <a16:creationId xmlns:a16="http://schemas.microsoft.com/office/drawing/2014/main" id="{2D921F1D-C96E-443F-925E-06F4CA4EDFC0}"/>
              </a:ext>
            </a:extLst>
          </p:cNvPr>
          <p:cNvSpPr txBox="1">
            <a:spLocks/>
          </p:cNvSpPr>
          <p:nvPr/>
        </p:nvSpPr>
        <p:spPr>
          <a:xfrm>
            <a:off x="2818409" y="289643"/>
            <a:ext cx="9356678" cy="114959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rgbClr val="415E7C"/>
                </a:solidFill>
                <a:latin typeface="+mj-lt"/>
                <a:ea typeface="+mj-ea"/>
                <a:cs typeface="+mj-cs"/>
              </a:defRPr>
            </a:lvl1pPr>
          </a:lstStyle>
          <a:p>
            <a:pPr>
              <a:buClrTx/>
              <a:buFontTx/>
            </a:pPr>
            <a:r>
              <a:rPr lang="en-GB" dirty="0">
                <a:solidFill>
                  <a:schemeClr val="accent1"/>
                </a:solidFill>
                <a:latin typeface="Calibri" panose="020F0502020204030204" pitchFamily="34" charset="0"/>
                <a:cs typeface="Calibri" panose="020F0502020204030204" pitchFamily="34" charset="0"/>
              </a:rPr>
              <a:t>Strengthening Formal Systems</a:t>
            </a:r>
          </a:p>
        </p:txBody>
      </p:sp>
      <p:sp>
        <p:nvSpPr>
          <p:cNvPr id="7" name="ZoneTexte 6">
            <a:extLst>
              <a:ext uri="{FF2B5EF4-FFF2-40B4-BE49-F238E27FC236}">
                <a16:creationId xmlns:a16="http://schemas.microsoft.com/office/drawing/2014/main" id="{4FFE9218-4B1B-4D9E-84B3-02F861E6222F}"/>
              </a:ext>
            </a:extLst>
          </p:cNvPr>
          <p:cNvSpPr txBox="1"/>
          <p:nvPr/>
        </p:nvSpPr>
        <p:spPr>
          <a:xfrm>
            <a:off x="7907292" y="1864572"/>
            <a:ext cx="4191991" cy="2997744"/>
          </a:xfrm>
          <a:prstGeom prst="rect">
            <a:avLst/>
          </a:prstGeom>
          <a:noFill/>
        </p:spPr>
        <p:txBody>
          <a:bodyPr wrap="square">
            <a:spAutoFit/>
          </a:bodyPr>
          <a:lstStyle/>
          <a:p>
            <a:pPr lvl="0">
              <a:lnSpc>
                <a:spcPct val="90000"/>
              </a:lnSpc>
              <a:spcBef>
                <a:spcPts val="1000"/>
              </a:spcBef>
              <a:buClr>
                <a:schemeClr val="accent5"/>
              </a:buClr>
              <a:buSzPct val="100000"/>
            </a:pPr>
            <a:r>
              <a:rPr lang="en-US" sz="2800" b="1" dirty="0">
                <a:latin typeface="+mn-lt"/>
              </a:rPr>
              <a:t>St.</a:t>
            </a:r>
            <a:r>
              <a:rPr lang="en-US" sz="2600" b="1" dirty="0">
                <a:latin typeface="+mn-lt"/>
              </a:rPr>
              <a:t> 20 : Justice</a:t>
            </a:r>
          </a:p>
          <a:p>
            <a:pPr lvl="0" algn="l" rtl="0">
              <a:lnSpc>
                <a:spcPct val="90000"/>
              </a:lnSpc>
              <a:spcBef>
                <a:spcPts val="1000"/>
              </a:spcBef>
              <a:spcAft>
                <a:spcPts val="0"/>
              </a:spcAft>
              <a:buClr>
                <a:schemeClr val="accent5"/>
              </a:buClr>
              <a:buSzPct val="100000"/>
            </a:pPr>
            <a:endParaRPr lang="en-US" sz="2600" b="1" dirty="0">
              <a:latin typeface="+mn-lt"/>
            </a:endParaRPr>
          </a:p>
          <a:p>
            <a:pPr marL="228600" lvl="0" indent="-228600" algn="l" rtl="0">
              <a:lnSpc>
                <a:spcPct val="90000"/>
              </a:lnSpc>
              <a:spcBef>
                <a:spcPts val="1000"/>
              </a:spcBef>
              <a:spcAft>
                <a:spcPts val="0"/>
              </a:spcAft>
              <a:buClr>
                <a:schemeClr val="accent5"/>
              </a:buClr>
              <a:buSzPct val="100000"/>
              <a:buChar char="•"/>
            </a:pPr>
            <a:r>
              <a:rPr lang="en-US" sz="2600" dirty="0">
                <a:latin typeface="+mn-lt"/>
              </a:rPr>
              <a:t>Assess legal and justice systems </a:t>
            </a:r>
          </a:p>
          <a:p>
            <a:pPr marL="228600" lvl="0" indent="-228600" algn="l" rtl="0">
              <a:lnSpc>
                <a:spcPct val="90000"/>
              </a:lnSpc>
              <a:spcBef>
                <a:spcPts val="1000"/>
              </a:spcBef>
              <a:spcAft>
                <a:spcPts val="0"/>
              </a:spcAft>
              <a:buClr>
                <a:schemeClr val="accent5"/>
              </a:buClr>
              <a:buSzPct val="100000"/>
              <a:buChar char="•"/>
            </a:pPr>
            <a:r>
              <a:rPr lang="en-US" sz="2600" dirty="0">
                <a:latin typeface="+mn-lt"/>
              </a:rPr>
              <a:t>Develop interventions to reinforce protection and overcome risks</a:t>
            </a:r>
          </a:p>
        </p:txBody>
      </p:sp>
      <p:pic>
        <p:nvPicPr>
          <p:cNvPr id="4" name="Image 3">
            <a:extLst>
              <a:ext uri="{FF2B5EF4-FFF2-40B4-BE49-F238E27FC236}">
                <a16:creationId xmlns:a16="http://schemas.microsoft.com/office/drawing/2014/main" id="{D830A148-E832-45D7-9AF2-A71AEB914E00}"/>
              </a:ext>
            </a:extLst>
          </p:cNvPr>
          <p:cNvPicPr>
            <a:picLocks noChangeAspect="1"/>
          </p:cNvPicPr>
          <p:nvPr/>
        </p:nvPicPr>
        <p:blipFill>
          <a:blip r:embed="rId4"/>
          <a:stretch>
            <a:fillRect/>
          </a:stretch>
        </p:blipFill>
        <p:spPr>
          <a:xfrm>
            <a:off x="4572001" y="1170074"/>
            <a:ext cx="840332" cy="786694"/>
          </a:xfrm>
          <a:prstGeom prst="rect">
            <a:avLst/>
          </a:prstGeom>
        </p:spPr>
      </p:pic>
      <p:pic>
        <p:nvPicPr>
          <p:cNvPr id="10" name="Image 9">
            <a:extLst>
              <a:ext uri="{FF2B5EF4-FFF2-40B4-BE49-F238E27FC236}">
                <a16:creationId xmlns:a16="http://schemas.microsoft.com/office/drawing/2014/main" id="{09380138-7A4D-482D-A99F-AED8C3E9914B}"/>
              </a:ext>
            </a:extLst>
          </p:cNvPr>
          <p:cNvPicPr>
            <a:picLocks noChangeAspect="1"/>
          </p:cNvPicPr>
          <p:nvPr/>
        </p:nvPicPr>
        <p:blipFill>
          <a:blip r:embed="rId4"/>
          <a:stretch>
            <a:fillRect/>
          </a:stretch>
        </p:blipFill>
        <p:spPr>
          <a:xfrm>
            <a:off x="6197599" y="4406939"/>
            <a:ext cx="840332" cy="786694"/>
          </a:xfrm>
          <a:prstGeom prst="rect">
            <a:avLst/>
          </a:prstGeom>
        </p:spPr>
      </p:pic>
      <p:pic>
        <p:nvPicPr>
          <p:cNvPr id="8" name="Image 7">
            <a:extLst>
              <a:ext uri="{FF2B5EF4-FFF2-40B4-BE49-F238E27FC236}">
                <a16:creationId xmlns:a16="http://schemas.microsoft.com/office/drawing/2014/main" id="{97FDE011-835B-46CA-8609-F677E29EF39D}"/>
              </a:ext>
            </a:extLst>
          </p:cNvPr>
          <p:cNvPicPr>
            <a:picLocks noChangeAspect="1"/>
          </p:cNvPicPr>
          <p:nvPr/>
        </p:nvPicPr>
        <p:blipFill>
          <a:blip r:embed="rId5"/>
          <a:stretch>
            <a:fillRect/>
          </a:stretch>
        </p:blipFill>
        <p:spPr>
          <a:xfrm>
            <a:off x="7037931" y="4360249"/>
            <a:ext cx="911413" cy="786694"/>
          </a:xfrm>
          <a:prstGeom prst="rect">
            <a:avLst/>
          </a:prstGeom>
        </p:spPr>
      </p:pic>
      <p:pic>
        <p:nvPicPr>
          <p:cNvPr id="13" name="Image 12">
            <a:extLst>
              <a:ext uri="{FF2B5EF4-FFF2-40B4-BE49-F238E27FC236}">
                <a16:creationId xmlns:a16="http://schemas.microsoft.com/office/drawing/2014/main" id="{1EBC41DA-452A-4C1D-84EF-05DD42CFB24C}"/>
              </a:ext>
            </a:extLst>
          </p:cNvPr>
          <p:cNvPicPr>
            <a:picLocks noChangeAspect="1"/>
          </p:cNvPicPr>
          <p:nvPr/>
        </p:nvPicPr>
        <p:blipFill>
          <a:blip r:embed="rId4"/>
          <a:stretch>
            <a:fillRect/>
          </a:stretch>
        </p:blipFill>
        <p:spPr>
          <a:xfrm>
            <a:off x="10030824" y="4833528"/>
            <a:ext cx="932531" cy="873008"/>
          </a:xfrm>
          <a:prstGeom prst="rect">
            <a:avLst/>
          </a:prstGeom>
        </p:spPr>
      </p:pic>
      <p:pic>
        <p:nvPicPr>
          <p:cNvPr id="11" name="Image 10">
            <a:extLst>
              <a:ext uri="{FF2B5EF4-FFF2-40B4-BE49-F238E27FC236}">
                <a16:creationId xmlns:a16="http://schemas.microsoft.com/office/drawing/2014/main" id="{CE0FC6C6-5038-4D0B-842E-17E6D3B089B5}"/>
              </a:ext>
            </a:extLst>
          </p:cNvPr>
          <p:cNvPicPr>
            <a:picLocks noChangeAspect="1"/>
          </p:cNvPicPr>
          <p:nvPr/>
        </p:nvPicPr>
        <p:blipFill>
          <a:blip r:embed="rId6"/>
          <a:stretch>
            <a:fillRect/>
          </a:stretch>
        </p:blipFill>
        <p:spPr>
          <a:xfrm>
            <a:off x="8959009" y="4748863"/>
            <a:ext cx="1044279" cy="9915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a:solidFill>
                  <a:schemeClr val="accent1"/>
                </a:solidFill>
                <a:latin typeface="+mn-lt"/>
              </a:rPr>
              <a:t>Examples from the Region</a:t>
            </a:r>
          </a:p>
        </p:txBody>
      </p:sp>
      <p:sp>
        <p:nvSpPr>
          <p:cNvPr id="3" name="TextBox 2">
            <a:extLst>
              <a:ext uri="{FF2B5EF4-FFF2-40B4-BE49-F238E27FC236}">
                <a16:creationId xmlns:a16="http://schemas.microsoft.com/office/drawing/2014/main" id="{9752340E-A3E7-AB4C-BA0B-7E84A308FB1E}"/>
              </a:ext>
            </a:extLst>
          </p:cNvPr>
          <p:cNvSpPr txBox="1"/>
          <p:nvPr/>
        </p:nvSpPr>
        <p:spPr>
          <a:xfrm>
            <a:off x="4539980" y="4115301"/>
            <a:ext cx="2978193" cy="1600438"/>
          </a:xfrm>
          <a:prstGeom prst="rect">
            <a:avLst/>
          </a:prstGeom>
          <a:noFill/>
        </p:spPr>
        <p:txBody>
          <a:bodyPr wrap="square" rtlCol="0">
            <a:spAutoFit/>
          </a:bodyPr>
          <a:lstStyle/>
          <a:p>
            <a:pPr algn="ctr"/>
            <a:r>
              <a:rPr lang="en-GB" dirty="0"/>
              <a:t>[ 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using Pillar 2 </a:t>
            </a:r>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0">
            <a:spAutoFit/>
          </a:bodyPr>
          <a:lstStyle/>
          <a:p>
            <a:pPr algn="ctr"/>
            <a:r>
              <a:rPr lang="en-GB" dirty="0"/>
              <a:t>[ 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using </a:t>
            </a:r>
            <a:r>
              <a:rPr lang="en-GB"/>
              <a:t>Pillar 2 </a:t>
            </a:r>
            <a:endParaRPr lang="en-GB" dirty="0"/>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600438"/>
          </a:xfrm>
          <a:prstGeom prst="rect">
            <a:avLst/>
          </a:prstGeom>
          <a:noFill/>
        </p:spPr>
        <p:txBody>
          <a:bodyPr wrap="square" rtlCol="0">
            <a:spAutoFit/>
          </a:bodyPr>
          <a:lstStyle/>
          <a:p>
            <a:pPr algn="ctr"/>
            <a:r>
              <a:rPr lang="en-GB" dirty="0"/>
              <a:t>[COUNTRY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using Pillar 2 </a:t>
            </a:r>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381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US" sz="4100" dirty="0">
                <a:solidFill>
                  <a:schemeClr val="accent1"/>
                </a:solidFill>
                <a:latin typeface="+mn-lt"/>
              </a:rPr>
              <a:t>Need more than the hard copy?</a:t>
            </a:r>
            <a:endParaRPr sz="4100" dirty="0">
              <a:solidFill>
                <a:schemeClr val="accent1"/>
              </a:solidFill>
              <a:latin typeface="+mn-lt"/>
            </a:endParaRPr>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r>
              <a:rPr lang="en-GB" sz="2400" dirty="0"/>
              <a:t>On the Alliance website</a:t>
            </a:r>
          </a:p>
          <a:p>
            <a:pPr marL="985838" lvl="1" indent="-312738">
              <a:buFont typeface="Wingdings" pitchFamily="2" charset="2"/>
              <a:buChar char="Ø"/>
            </a:pPr>
            <a:r>
              <a:rPr lang="en-GB" sz="2000" dirty="0"/>
              <a:t>PDF version</a:t>
            </a:r>
          </a:p>
          <a:p>
            <a:pPr marL="985838" lvl="1" indent="-312738">
              <a:buFont typeface="Wingdings" pitchFamily="2" charset="2"/>
              <a:buChar char="Ø"/>
            </a:pPr>
            <a:r>
              <a:rPr lang="en-GB" sz="2000" dirty="0"/>
              <a:t>Briefing &amp; Implementation Pack</a:t>
            </a:r>
          </a:p>
          <a:p>
            <a:pPr marL="985838" lvl="1" indent="-312738">
              <a:buFont typeface="Wingdings" pitchFamily="2" charset="2"/>
              <a:buChar char="Ø"/>
            </a:pPr>
            <a:r>
              <a:rPr lang="en-GB" sz="2000" dirty="0"/>
              <a:t>25-page Summary</a:t>
            </a:r>
          </a:p>
          <a:p>
            <a:pPr marL="985838" lvl="1" indent="-312738">
              <a:buFont typeface="Wingdings" pitchFamily="2" charset="2"/>
              <a:buChar char="Ø"/>
            </a:pPr>
            <a:r>
              <a:rPr lang="en-GB" sz="2000" dirty="0"/>
              <a:t>E-course </a:t>
            </a:r>
          </a:p>
          <a:p>
            <a:pPr marL="985838" lvl="1" indent="-312738">
              <a:buFont typeface="Wingdings" pitchFamily="2" charset="2"/>
              <a:buChar char="Ø"/>
            </a:pPr>
            <a:r>
              <a:rPr lang="en-GB" sz="2000" dirty="0"/>
              <a:t>YouTube videos</a:t>
            </a:r>
          </a:p>
          <a:p>
            <a:pPr marL="985838" lvl="1" indent="-312738">
              <a:buFont typeface="Wingdings" pitchFamily="2" charset="2"/>
              <a:buChar char="Ø"/>
            </a:pPr>
            <a:r>
              <a:rPr lang="en-GB" sz="2000" dirty="0"/>
              <a:t>A gallery of illustrated Standards</a:t>
            </a:r>
          </a:p>
          <a:p>
            <a:pPr marL="9525" lvl="1" indent="0">
              <a:spcBef>
                <a:spcPts val="1200"/>
              </a:spcBef>
              <a:buNone/>
              <a:tabLst>
                <a:tab pos="703263" algn="l"/>
              </a:tabLst>
            </a:pPr>
            <a:r>
              <a:rPr lang="en-GB" sz="2000" dirty="0">
                <a:solidFill>
                  <a:srgbClr val="00B0F0"/>
                </a:solidFill>
              </a:rPr>
              <a:t>	</a:t>
            </a:r>
            <a:r>
              <a:rPr lang="en-GB" sz="2800" dirty="0">
                <a:solidFill>
                  <a:srgbClr val="00B0F0"/>
                </a:solidFill>
              </a:rPr>
              <a:t>👉</a:t>
            </a:r>
            <a:r>
              <a:rPr lang="en-GB" sz="2000" dirty="0">
                <a:solidFill>
                  <a:srgbClr val="00B0F0"/>
                </a:solidFill>
              </a:rPr>
              <a:t>  </a:t>
            </a:r>
            <a:r>
              <a:rPr lang="en-GB" sz="2000" dirty="0">
                <a:solidFill>
                  <a:srgbClr val="00B0F0"/>
                </a:solidFill>
                <a:hlinkClick r:id="rId3"/>
              </a:rPr>
              <a:t>www.AllianceCPHA.org</a:t>
            </a:r>
            <a:endParaRPr lang="en-GB" sz="2000" dirty="0">
              <a:solidFill>
                <a:srgbClr val="00B0F0"/>
              </a:solidFill>
            </a:endParaRPr>
          </a:p>
          <a:p>
            <a:pPr marL="9525" lvl="1" indent="0">
              <a:spcBef>
                <a:spcPts val="1200"/>
              </a:spcBef>
              <a:buNone/>
              <a:tabLst>
                <a:tab pos="703263" algn="l"/>
              </a:tabLst>
            </a:pPr>
            <a:r>
              <a:rPr lang="en-GB" dirty="0"/>
              <a:t>On the </a:t>
            </a:r>
            <a:r>
              <a:rPr lang="en-GB" sz="2400" dirty="0"/>
              <a:t>Humanitarian Standards Partnership website</a:t>
            </a:r>
          </a:p>
          <a:p>
            <a:pPr marL="985838" lvl="1" indent="-322263">
              <a:buFont typeface="Wingdings" pitchFamily="2" charset="2"/>
              <a:buChar char="Ø"/>
            </a:pPr>
            <a:r>
              <a:rPr lang="en-GB" sz="2000" dirty="0"/>
              <a:t>Online, interactive version</a:t>
            </a:r>
          </a:p>
          <a:p>
            <a:pPr marL="985838" lvl="1" indent="-322263">
              <a:buFont typeface="Wingdings" pitchFamily="2" charset="2"/>
              <a:buChar char="Ø"/>
            </a:pPr>
            <a:r>
              <a:rPr lang="en-GB" sz="2000" dirty="0"/>
              <a:t>HSP App for mobile phones and tablets </a:t>
            </a:r>
          </a:p>
          <a:p>
            <a:pPr marL="0" indent="0">
              <a:spcBef>
                <a:spcPts val="1200"/>
              </a:spcBef>
              <a:buSzPts val="2800"/>
              <a:buNone/>
              <a:tabLst>
                <a:tab pos="663575" algn="l"/>
              </a:tabLst>
            </a:pPr>
            <a:r>
              <a:rPr lang="en-GB" sz="2000" dirty="0">
                <a:solidFill>
                  <a:srgbClr val="00B0F0"/>
                </a:solidFill>
              </a:rPr>
              <a:t>	</a:t>
            </a:r>
            <a:r>
              <a:rPr lang="en-GB" dirty="0">
                <a:solidFill>
                  <a:srgbClr val="00B0F0"/>
                </a:solidFill>
              </a:rPr>
              <a:t>👉</a:t>
            </a:r>
            <a:r>
              <a:rPr lang="en-GB" sz="20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472" name="Google Shape;472;p25"/>
          <p:cNvPicPr preferRelativeResize="0"/>
          <p:nvPr/>
        </p:nvPicPr>
        <p:blipFill>
          <a:blip r:embed="rId5">
            <a:extLst>
              <a:ext uri="{28A0092B-C50C-407E-A947-70E740481C1C}">
                <a14:useLocalDpi xmlns:a14="http://schemas.microsoft.com/office/drawing/2010/main" val="0"/>
              </a:ext>
            </a:extLst>
          </a:blip>
          <a:srcRect/>
          <a:stretch/>
        </p:blipFill>
        <p:spPr>
          <a:xfrm rot="547354">
            <a:off x="6996515" y="1670472"/>
            <a:ext cx="1684003" cy="2326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agen 2" descr="Imagen que contiene Icono&#10;&#10;Descripción generada automáticamente">
            <a:extLst>
              <a:ext uri="{FF2B5EF4-FFF2-40B4-BE49-F238E27FC236}">
                <a16:creationId xmlns:a16="http://schemas.microsoft.com/office/drawing/2014/main" id="{4AE5CEF8-D68C-FD4C-A186-358E3B7F23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326" y="3298017"/>
            <a:ext cx="1977868" cy="1432731"/>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1735</TotalTime>
  <Words>3148</Words>
  <Application>Microsoft Office PowerPoint</Application>
  <PresentationFormat>Widescreen</PresentationFormat>
  <Paragraphs>243</Paragraphs>
  <Slides>9</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Calibri Light</vt:lpstr>
      <vt:lpstr>Arial</vt:lpstr>
      <vt:lpstr>Wingdings</vt:lpstr>
      <vt:lpstr>HelveticaNeue-Light-Identity-H</vt:lpstr>
      <vt:lpstr>Helvetica Neue</vt:lpstr>
      <vt:lpstr>Calibri</vt:lpstr>
      <vt:lpstr>HelveticaNeue-Roman-Identity-H</vt:lpstr>
      <vt:lpstr>Office Theme</vt:lpstr>
      <vt:lpstr>Tema de Office</vt:lpstr>
      <vt:lpstr>The Minimum Standards for Child Protection in Humanitarian Action  CPMS</vt:lpstr>
      <vt:lpstr>Aim of the Standards </vt:lpstr>
      <vt:lpstr>PowerPoint Presentation</vt:lpstr>
      <vt:lpstr>Pillar 3 – to develop adequate strategies</vt:lpstr>
      <vt:lpstr>Pillar 3 by Standard</vt:lpstr>
      <vt:lpstr>Strengthening  Communities &amp; Families</vt:lpstr>
      <vt:lpstr>PowerPoint Presentation</vt:lpstr>
      <vt:lpstr>Examples from the Region</vt:lpstr>
      <vt:lpstr>Need more than the hard copy?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Joanna Wedge</cp:lastModifiedBy>
  <cp:revision>131</cp:revision>
  <dcterms:created xsi:type="dcterms:W3CDTF">2017-12-20T18:51:03Z</dcterms:created>
  <dcterms:modified xsi:type="dcterms:W3CDTF">2022-07-05T22:09:39Z</dcterms:modified>
</cp:coreProperties>
</file>