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85" r:id="rId2"/>
    <p:sldId id="262" r:id="rId3"/>
    <p:sldId id="265" r:id="rId4"/>
    <p:sldId id="273" r:id="rId5"/>
    <p:sldId id="267" r:id="rId6"/>
    <p:sldId id="268" r:id="rId7"/>
    <p:sldId id="287" r:id="rId8"/>
    <p:sldId id="259" r:id="rId9"/>
    <p:sldId id="291" r:id="rId10"/>
  </p:sldIdLst>
  <p:sldSz cx="12192000" cy="6858000"/>
  <p:notesSz cx="6858000" cy="9144000"/>
  <p:embeddedFontLst>
    <p:embeddedFont>
      <p:font typeface="Avenir Next LT Pro Light" panose="020B0304020202020204" pitchFamily="34" charset="0"/>
      <p:regular r:id="rId12"/>
      <p:italic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044" autoAdjust="0"/>
  </p:normalViewPr>
  <p:slideViewPr>
    <p:cSldViewPr snapToGrid="0">
      <p:cViewPr varScale="1">
        <p:scale>
          <a:sx n="48" d="100"/>
          <a:sy n="48" d="100"/>
        </p:scale>
        <p:origin x="1364"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handbook.hspstandards.org/en/cpms/#ch005_007" TargetMode="External"/><Relationship Id="rId3" Type="http://schemas.openxmlformats.org/officeDocument/2006/relationships/hyperlink" Target="https://handbook.hspstandards.org/en/cpms/#ch005_002" TargetMode="External"/><Relationship Id="rId7" Type="http://schemas.openxmlformats.org/officeDocument/2006/relationships/hyperlink" Target="https://handbook.hspstandards.org/en/cpms/#ch005_006"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handbook.hspstandards.org/en/cpms/#ch005_005" TargetMode="External"/><Relationship Id="rId5" Type="http://schemas.openxmlformats.org/officeDocument/2006/relationships/hyperlink" Target="https://handbook.hspstandards.org/en/cpms/#ch005_004" TargetMode="External"/><Relationship Id="rId4" Type="http://schemas.openxmlformats.org/officeDocument/2006/relationships/hyperlink" Target="https://handbook.hspstandards.org/en/cpms/#ch005_003" TargetMode="External"/><Relationship Id="rId9" Type="http://schemas.openxmlformats.org/officeDocument/2006/relationships/hyperlink" Target="https://handbook.hspstandards.org/en/cpms/#ch005_00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andbook.spherestandards.org/en/cpms/#tab001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PREPARE: a flipchart with the </a:t>
            </a:r>
            <a:r>
              <a:rPr lang="en-US" b="1" i="1" dirty="0"/>
              <a:t>objectives</a:t>
            </a:r>
            <a:r>
              <a:rPr lang="en-US" i="1" dirty="0"/>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structure and content of the CPMS, especially Pillar 2</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0" lvl="0" indent="0" algn="l" rtl="0">
              <a:spcBef>
                <a:spcPts val="0"/>
              </a:spcBef>
              <a:spcAft>
                <a:spcPts val="0"/>
              </a:spcAft>
              <a:buNone/>
            </a:pPr>
            <a:endParaRPr lang="en-US" b="1" dirty="0"/>
          </a:p>
          <a:p>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 1, skip slide 2 &amp; 9</a:t>
            </a:r>
          </a:p>
          <a:p>
            <a:endParaRPr lang="fr-FR"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is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Watch the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Pillar 2: Standards on Child Protection Risks</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171450" lvl="0" indent="-171450" algn="l" rtl="0">
              <a:spcBef>
                <a:spcPts val="0"/>
              </a:spcBef>
              <a:spcAft>
                <a:spcPts val="0"/>
              </a:spcAft>
              <a:buFont typeface="Arial" panose="020B0604020202020204" pitchFamily="34" charset="0"/>
              <a:buChar char="•"/>
            </a:pPr>
            <a:r>
              <a:rPr lang="en-US" dirty="0"/>
              <a:t>Before delving into this pillar, let’s stress the interconnected nature of the standards. The seven different risk standards are linked, as they address overlapping vulnerabilities and risks. The risks cannot be addressed in isolation. A child may be experiencing multiple risks at the same time. It is always necessary to look at the situation of the child holistically, identifying the vulnerabilities and strengths within each child and their environment.</a:t>
            </a:r>
          </a:p>
          <a:p>
            <a:pPr marL="0" lvl="0" indent="0" algn="l" rtl="0">
              <a:spcBef>
                <a:spcPts val="0"/>
              </a:spcBef>
              <a:spcAft>
                <a:spcPts val="0"/>
              </a:spcAft>
              <a:buNone/>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it, but also the family/</a:t>
            </a:r>
            <a:r>
              <a:rPr lang="en-US" i="0" dirty="0"/>
              <a:t>child’s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their ability to withstand adverse impact. We have to note that vulnerability is specific to each person and each situation.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standards in this pillar also provide actions to mitigate risks by increasing the resilience of the child, family, community and society and to remove or reduce the risk itself. Hence the </a:t>
            </a:r>
            <a:r>
              <a:rPr lang="en-US" b="1" dirty="0"/>
              <a:t>prevention</a:t>
            </a:r>
            <a:r>
              <a:rPr lang="en-US" dirty="0"/>
              <a:t> ICON in the corner. </a:t>
            </a:r>
            <a:endParaRPr lang="fr-F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Discussion prompt</a:t>
            </a:r>
            <a:r>
              <a:rPr lang="en-US" dirty="0"/>
              <a:t>: Can anyone name standards under Pillar 2? </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The standards in this pillar cover the seven main child protection risks that children may face in humanitarian settings:</a:t>
            </a:r>
          </a:p>
          <a:p>
            <a:pPr>
              <a:buFont typeface="Arial" panose="020B0604020202020204" pitchFamily="34" charset="0"/>
              <a:buChar char="•"/>
            </a:pPr>
            <a:r>
              <a:rPr lang="en-US"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Dangers and injuries</a:t>
            </a:r>
            <a:r>
              <a:rPr lang="en-US" sz="1200" u="none" kern="1200" dirty="0">
                <a:solidFill>
                  <a:schemeClr val="tx1"/>
                </a:solidFill>
                <a:latin typeface="+mn-lt"/>
                <a:ea typeface="+mn-ea"/>
                <a:cs typeface="+mn-cs"/>
              </a:rPr>
              <a:t>;</a:t>
            </a:r>
          </a:p>
          <a:p>
            <a:pPr>
              <a:buFont typeface="Arial" panose="020B0604020202020204" pitchFamily="34" charset="0"/>
              <a:buChar char="•"/>
            </a:pPr>
            <a:r>
              <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Physical and emotional maltreatment</a:t>
            </a:r>
            <a:r>
              <a:rPr lang="en-US" sz="1200" u="none" kern="1200" dirty="0">
                <a:solidFill>
                  <a:schemeClr val="tx1"/>
                </a:solidFill>
                <a:latin typeface="+mn-lt"/>
                <a:ea typeface="+mn-ea"/>
                <a:cs typeface="+mn-cs"/>
              </a:rPr>
              <a:t>;</a:t>
            </a:r>
          </a:p>
          <a:p>
            <a:pPr>
              <a:buFont typeface="Arial" panose="020B0604020202020204" pitchFamily="34" charset="0"/>
              <a:buChar char="•"/>
            </a:pPr>
            <a:r>
              <a:rPr lang="en-US" sz="1200" u="none"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Sexual and gender-based violence</a:t>
            </a:r>
            <a:r>
              <a:rPr lang="en-US" sz="1200" u="none" kern="1200" dirty="0">
                <a:solidFill>
                  <a:schemeClr val="tx1"/>
                </a:solidFill>
                <a:latin typeface="+mn-lt"/>
                <a:ea typeface="+mn-ea"/>
                <a:cs typeface="+mn-cs"/>
              </a:rPr>
              <a:t>;</a:t>
            </a:r>
          </a:p>
          <a:p>
            <a:pPr>
              <a:buFont typeface="Arial" panose="020B0604020202020204" pitchFamily="34" charset="0"/>
              <a:buChar char="•"/>
            </a:pPr>
            <a:r>
              <a:rPr lang="en-US" sz="1200" u="none"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Mental health and psychosocial distress</a:t>
            </a:r>
            <a:r>
              <a:rPr lang="en-US" sz="1200" u="none" kern="1200" dirty="0">
                <a:solidFill>
                  <a:schemeClr val="tx1"/>
                </a:solidFill>
                <a:latin typeface="+mn-lt"/>
                <a:ea typeface="+mn-ea"/>
                <a:cs typeface="+mn-cs"/>
              </a:rPr>
              <a:t>;</a:t>
            </a:r>
          </a:p>
          <a:p>
            <a:pPr>
              <a:buFont typeface="Arial" panose="020B0604020202020204" pitchFamily="34" charset="0"/>
              <a:buChar char="•"/>
            </a:pPr>
            <a:r>
              <a:rPr lang="en-US" sz="1200" u="none"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Children associated with armed forces or armed groups</a:t>
            </a:r>
            <a:r>
              <a:rPr lang="en-US" sz="1200" u="none" kern="1200" dirty="0">
                <a:solidFill>
                  <a:schemeClr val="tx1"/>
                </a:solidFill>
                <a:latin typeface="+mn-lt"/>
                <a:ea typeface="+mn-ea"/>
                <a:cs typeface="+mn-cs"/>
              </a:rPr>
              <a:t>;</a:t>
            </a:r>
          </a:p>
          <a:p>
            <a:pPr>
              <a:buFont typeface="Arial" panose="020B0604020202020204" pitchFamily="34" charset="0"/>
              <a:buChar char="•"/>
            </a:pPr>
            <a:r>
              <a:rPr lang="en-US" sz="1200" u="none" kern="1200" dirty="0">
                <a:solidFill>
                  <a:schemeClr val="tx1"/>
                </a:solidFill>
                <a:latin typeface="+mn-lt"/>
                <a:ea typeface="+mn-ea"/>
                <a:cs typeface="+mn-cs"/>
                <a:hlinkClick r:id="rId8">
                  <a:extLst>
                    <a:ext uri="{A12FA001-AC4F-418D-AE19-62706E023703}">
                      <ahyp:hlinkClr xmlns:ahyp="http://schemas.microsoft.com/office/drawing/2018/hyperlinkcolor" val="tx"/>
                    </a:ext>
                  </a:extLst>
                </a:hlinkClick>
              </a:rPr>
              <a:t>Child </a:t>
            </a:r>
            <a:r>
              <a:rPr lang="en-US" sz="1200" u="none" kern="1200" dirty="0" err="1">
                <a:solidFill>
                  <a:schemeClr val="tx1"/>
                </a:solidFill>
                <a:latin typeface="+mn-lt"/>
                <a:ea typeface="+mn-ea"/>
                <a:cs typeface="+mn-cs"/>
                <a:hlinkClick r:id="rId8">
                  <a:extLst>
                    <a:ext uri="{A12FA001-AC4F-418D-AE19-62706E023703}">
                      <ahyp:hlinkClr xmlns:ahyp="http://schemas.microsoft.com/office/drawing/2018/hyperlinkcolor" val="tx"/>
                    </a:ext>
                  </a:extLst>
                </a:hlinkClick>
              </a:rPr>
              <a:t>labour</a:t>
            </a:r>
            <a:r>
              <a:rPr lang="en-US" sz="1200" u="none" kern="1200" dirty="0">
                <a:solidFill>
                  <a:schemeClr val="tx1"/>
                </a:solidFill>
                <a:latin typeface="+mn-lt"/>
                <a:ea typeface="+mn-ea"/>
                <a:cs typeface="+mn-cs"/>
              </a:rPr>
              <a:t>; and</a:t>
            </a:r>
          </a:p>
          <a:p>
            <a:pPr>
              <a:buFont typeface="Arial" panose="020B0604020202020204" pitchFamily="34" charset="0"/>
              <a:buChar char="•"/>
            </a:pPr>
            <a:r>
              <a:rPr lang="en-US" sz="1200" u="none" kern="1200" dirty="0">
                <a:solidFill>
                  <a:schemeClr val="tx1"/>
                </a:solidFill>
                <a:latin typeface="+mn-lt"/>
                <a:ea typeface="+mn-ea"/>
                <a:cs typeface="+mn-cs"/>
                <a:hlinkClick r:id="rId9">
                  <a:extLst>
                    <a:ext uri="{A12FA001-AC4F-418D-AE19-62706E023703}">
                      <ahyp:hlinkClr xmlns:ahyp="http://schemas.microsoft.com/office/drawing/2018/hyperlinkcolor" val="tx"/>
                    </a:ext>
                  </a:extLst>
                </a:hlinkClick>
              </a:rPr>
              <a:t>Unaccompanied and separated children</a:t>
            </a:r>
            <a:r>
              <a:rPr lang="en-US" sz="1200" u="none" kern="1200" dirty="0">
                <a:solidFill>
                  <a:schemeClr val="tx1"/>
                </a:solidFill>
                <a:latin typeface="+mn-lt"/>
                <a:ea typeface="+mn-ea"/>
                <a:cs typeface="+mn-cs"/>
              </a:rPr>
              <a:t>.</a:t>
            </a:r>
          </a:p>
          <a:p>
            <a:pPr marL="0" lvl="0" indent="0" algn="l" rtl="0">
              <a:spcBef>
                <a:spcPts val="0"/>
              </a:spcBef>
              <a:spcAft>
                <a:spcPts val="0"/>
              </a:spcAft>
              <a:buNone/>
            </a:pPr>
            <a:endParaRPr lang="fr-FR"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i="1" dirty="0"/>
              <a:t>[Below are the key points of each standard. Depending on your public, their specific area of interest, your programming priorities, your context or the time you have to facilitate, you may want select only one or two keys standard under each pillar</a:t>
            </a:r>
          </a:p>
          <a:p>
            <a:pPr marL="0" marR="0" lvl="0" indent="0" algn="l" rtl="0">
              <a:lnSpc>
                <a:spcPct val="100000"/>
              </a:lnSpc>
              <a:spcBef>
                <a:spcPts val="0"/>
              </a:spcBef>
              <a:spcAft>
                <a:spcPts val="0"/>
              </a:spcAft>
              <a:buClr>
                <a:schemeClr val="dk1"/>
              </a:buClr>
              <a:buSzPts val="1200"/>
              <a:buFont typeface="Calibri"/>
              <a:buNone/>
            </a:pPr>
            <a:r>
              <a:rPr lang="en-US" i="1" dirty="0"/>
              <a:t>This might be very familiar for your audience or something quite new, so please prepare your comments accordingly]</a:t>
            </a:r>
            <a:endParaRPr dirty="0"/>
          </a:p>
          <a:p>
            <a:pPr marL="0" lvl="0" indent="0" algn="l" rtl="0">
              <a:spcBef>
                <a:spcPts val="0"/>
              </a:spcBef>
              <a:spcAft>
                <a:spcPts val="0"/>
              </a:spcAft>
              <a:buNone/>
            </a:pPr>
            <a:endParaRPr lang="fr-FR" dirty="0"/>
          </a:p>
          <a:p>
            <a:pPr marL="0" lvl="0" indent="0" algn="l" rtl="0">
              <a:spcBef>
                <a:spcPts val="0"/>
              </a:spcBef>
              <a:spcAft>
                <a:spcPts val="0"/>
              </a:spcAft>
              <a:buNone/>
            </a:pPr>
            <a:r>
              <a:rPr lang="en-US" b="1" dirty="0">
                <a:latin typeface="Arial"/>
                <a:ea typeface="Arial"/>
                <a:cs typeface="Arial"/>
                <a:sym typeface="Arial"/>
              </a:rPr>
              <a:t>Standard 7: Dangers and injuries.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Humanitarian crises can increase everyday hazards and risks, as well as create new ones, particularly for children who are displaced in unfamiliar surroundings. </a:t>
            </a:r>
            <a:r>
              <a:rPr lang="en-US" dirty="0"/>
              <a:t>This standard addresses </a:t>
            </a:r>
            <a:r>
              <a:rPr lang="en-US" dirty="0">
                <a:latin typeface="Arial"/>
                <a:ea typeface="Arial"/>
                <a:cs typeface="Arial"/>
                <a:sym typeface="Arial"/>
              </a:rPr>
              <a:t>the prevention of and response to </a:t>
            </a:r>
            <a:r>
              <a:rPr lang="en-US" dirty="0"/>
              <a:t>physical and environmental dangers that injure, impair and kill children in humanitarian crises, considering that children consistently identify their physical safety as a priority concern.</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It calls for a multisectoral and coordinated response, a linkage with sectors like health, and tailored support. </a:t>
            </a:r>
            <a:r>
              <a:rPr lang="en-US" dirty="0"/>
              <a:t>The Standard stresses the importance to establishing and strengthening data-sharing protocols, injury case definitions and systematic referrals between child protection, health and other sectors’ service providers.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case management </a:t>
            </a:r>
            <a:r>
              <a:rPr lang="en-US" i="1" dirty="0">
                <a:latin typeface="Arial"/>
                <a:ea typeface="Arial"/>
                <a:cs typeface="Arial"/>
                <a:sym typeface="Arial"/>
              </a:rPr>
              <a:t>icon</a:t>
            </a:r>
            <a:r>
              <a:rPr lang="en-US" i="1" dirty="0"/>
              <a:t>]</a:t>
            </a:r>
            <a:endParaRPr lang="en-US" dirty="0">
              <a:latin typeface="Arial"/>
              <a:ea typeface="Arial"/>
              <a:cs typeface="Arial"/>
              <a:sym typeface="Arial"/>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Standard 8: Physical and emotional maltreatment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Maltreatment </a:t>
            </a:r>
            <a:r>
              <a:rPr lang="en-US" dirty="0"/>
              <a:t>is widespread and may increase in humanitarian settings where protective environments are weakened.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standard emphasizes the serious, short and long-term, negative impacts on children of physical and emotional maltreatment in a range of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humanitarian actors, including those working on child protection, should engage in comprehensive and coordinated interventions to both prevent and respond to cases of maltreatment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provides guidance on </a:t>
            </a:r>
            <a:r>
              <a:rPr lang="en-US" b="1" dirty="0"/>
              <a:t>prevention</a:t>
            </a:r>
            <a:r>
              <a:rPr lang="en-US" b="0" dirty="0"/>
              <a:t> : </a:t>
            </a:r>
            <a:r>
              <a:rPr lang="fr-FR" dirty="0" err="1"/>
              <a:t>strengthen</a:t>
            </a:r>
            <a:r>
              <a:rPr lang="fr-FR" dirty="0"/>
              <a:t> </a:t>
            </a:r>
            <a:r>
              <a:rPr lang="fr-FR" dirty="0" err="1"/>
              <a:t>appropriate</a:t>
            </a:r>
            <a:r>
              <a:rPr lang="fr-FR" dirty="0"/>
              <a:t>, local </a:t>
            </a:r>
            <a:r>
              <a:rPr lang="fr-FR" dirty="0" err="1"/>
              <a:t>strategies</a:t>
            </a:r>
            <a:r>
              <a:rPr lang="fr-FR" dirty="0"/>
              <a:t>; identification by service providers; </a:t>
            </a:r>
            <a:r>
              <a:rPr lang="en-US" dirty="0"/>
              <a:t>positive coping and parenting skills; </a:t>
            </a:r>
            <a:r>
              <a:rPr lang="fr-FR" dirty="0"/>
              <a:t>positive discipline </a:t>
            </a:r>
            <a:r>
              <a:rPr lang="fr-FR" dirty="0" err="1"/>
              <a:t>skills</a:t>
            </a:r>
            <a:r>
              <a:rPr lang="fr-FR" dirty="0"/>
              <a:t> for </a:t>
            </a:r>
            <a:r>
              <a:rPr lang="fr-FR" dirty="0" err="1"/>
              <a:t>teachers</a:t>
            </a:r>
            <a:r>
              <a:rPr lang="en-US" b="0" dirty="0"/>
              <a:t> …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br>
              <a:rPr lang="en-US" dirty="0"/>
            </a:b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Standard 9: Sexual and gender based violence: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en-US" dirty="0"/>
              <a:t>‘Sexual violence’ is defined in this standard as any form of sexual activity with a child by an adult or by another child who has power over the child.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en-US" dirty="0"/>
              <a:t>‘Gender-based violence’ (GBV) is a general term for any harmful act that is perpetrated against a person’s will and that is based on socially ascribed (gender) differences between males and females.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latin typeface="Arial"/>
                <a:ea typeface="Arial"/>
                <a:cs typeface="Arial"/>
                <a:sym typeface="Arial"/>
              </a:rPr>
              <a:t>This standard has a</a:t>
            </a:r>
            <a:r>
              <a:rPr lang="en-US" b="0" dirty="0"/>
              <a:t> broad focus on gender-based violence while also recognizing that children – both girls and boys –face particular risks and needs related to sexual violence.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Sexual and gender-based violence is widespread but often hidden and underreported. All humanitarian actors should assume that it is taking place.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It stresses the fact that m</a:t>
            </a:r>
            <a:r>
              <a:rPr lang="en-US" dirty="0"/>
              <a:t>itigation, </a:t>
            </a:r>
            <a:r>
              <a:rPr lang="en-US" b="1" dirty="0"/>
              <a:t>prevention</a:t>
            </a:r>
            <a:r>
              <a:rPr lang="en-US" dirty="0"/>
              <a:t> and response to SGBV against children are life-saving interventions that require a </a:t>
            </a:r>
            <a:r>
              <a:rPr lang="en-US" b="1" dirty="0"/>
              <a:t>multisectoral &amp; coordinated </a:t>
            </a:r>
            <a:r>
              <a:rPr lang="en-US" dirty="0"/>
              <a:t>response.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prevention and </a:t>
            </a:r>
            <a:r>
              <a:rPr lang="en-US" b="1" i="1" dirty="0">
                <a:latin typeface="Arial"/>
                <a:ea typeface="Arial"/>
                <a:cs typeface="Arial"/>
                <a:sym typeface="Arial"/>
              </a:rPr>
              <a:t>case management </a:t>
            </a:r>
            <a:r>
              <a:rPr lang="en-US" i="1" dirty="0">
                <a:latin typeface="Arial"/>
                <a:ea typeface="Arial"/>
                <a:cs typeface="Arial"/>
                <a:sym typeface="Arial"/>
              </a:rPr>
              <a:t>icons</a:t>
            </a:r>
            <a:r>
              <a:rPr lang="en-US" i="1" dirty="0"/>
              <a:t>] </a:t>
            </a:r>
            <a:r>
              <a:rPr lang="en-US" b="0" dirty="0"/>
              <a:t>It also strengthens guidance on a survivor-</a:t>
            </a:r>
            <a:r>
              <a:rPr lang="en-US" b="0" dirty="0" err="1"/>
              <a:t>centred</a:t>
            </a:r>
            <a:r>
              <a:rPr lang="en-US" b="0" dirty="0"/>
              <a:t> approach and confidentiality</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It acknowledges the root causes of SGBV are harmful social and gender norms that promote gender-based discrimination and unequal power -&gt; interventions aiming at promoting gender equality and systemic change to social and gender norms are encouraged, whenever possible. </a:t>
            </a:r>
            <a:r>
              <a:rPr lang="en-US" dirty="0"/>
              <a:t>‘Child survivors’ refers to child survivors of SGBV, including harmful practices (child marriage or female genital mutilation/cutting)</a:t>
            </a:r>
            <a:endParaRPr lang="en-US" b="0"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[Facilitators – if you have a few minutes, try to inject some fun into the session! It helps the participants feel more comfortable with the handbook itself. You may not have time for all of the activities suggested into this presentation]</a:t>
            </a:r>
            <a:endParaRPr lang="en-US" dirty="0"/>
          </a:p>
          <a:p>
            <a:pPr marL="0" lvl="0" indent="0" algn="l" rtl="0">
              <a:spcBef>
                <a:spcPts val="0"/>
              </a:spcBef>
              <a:spcAft>
                <a:spcPts val="0"/>
              </a:spcAft>
              <a:buFont typeface="Arial" panose="020B0604020202020204" pitchFamily="34" charset="0"/>
              <a:buNone/>
            </a:pPr>
            <a:r>
              <a:rPr lang="en-US" dirty="0">
                <a:sym typeface="Wingdings" panose="05000000000000000000" pitchFamily="2" charset="2"/>
              </a:rPr>
              <a:t> </a:t>
            </a:r>
            <a:r>
              <a:rPr lang="en-US" dirty="0"/>
              <a:t>Discuss the linkages of those 3 standards with Prevention, by seeking the icons in St 7 – 9 of the handbook</a:t>
            </a:r>
            <a:endParaRPr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[Below are the key points of each standard. Depending on your public, their specific area of interest, your programming priorities, your context or the time you have to facilitate, you may want select only one or two keys standard under each pillar</a:t>
            </a:r>
          </a:p>
          <a:p>
            <a:pPr marL="0" marR="0" lvl="0" indent="0" algn="l" rtl="0">
              <a:lnSpc>
                <a:spcPct val="100000"/>
              </a:lnSpc>
              <a:spcBef>
                <a:spcPts val="0"/>
              </a:spcBef>
              <a:spcAft>
                <a:spcPts val="0"/>
              </a:spcAft>
              <a:buClr>
                <a:schemeClr val="dk1"/>
              </a:buClr>
              <a:buSzPts val="1200"/>
              <a:buFont typeface="Calibri"/>
              <a:buNone/>
            </a:pPr>
            <a:r>
              <a:rPr lang="en-US" i="1" dirty="0"/>
              <a:t>This might be very familiar for your audience or something quite new, so please prepare your comments accordingly]</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10: Mental health and psychosocial distress.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Humanitarian crises can cause immediate and long-term psychological and social suffering to children and caregivers, who </a:t>
            </a:r>
            <a:r>
              <a:rPr lang="en-US" dirty="0"/>
              <a:t>can develop mental health conditions that require </a:t>
            </a:r>
            <a:r>
              <a:rPr lang="en-US" dirty="0" err="1"/>
              <a:t>specialised</a:t>
            </a:r>
            <a:r>
              <a:rPr lang="en-US" dirty="0"/>
              <a:t> support.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Humanitarian actors must </a:t>
            </a:r>
            <a:r>
              <a:rPr lang="en-US" dirty="0" err="1">
                <a:latin typeface="Arial"/>
                <a:ea typeface="Arial"/>
                <a:cs typeface="Arial"/>
                <a:sym typeface="Arial"/>
              </a:rPr>
              <a:t>prioritise</a:t>
            </a:r>
            <a:r>
              <a:rPr lang="en-US" dirty="0">
                <a:latin typeface="Arial"/>
                <a:ea typeface="Arial"/>
                <a:cs typeface="Arial"/>
                <a:sym typeface="Arial"/>
              </a:rPr>
              <a:t> interventions that help reduce children and caregivers’ distress, promote their resilience, and where appropriate, link children to </a:t>
            </a:r>
            <a:r>
              <a:rPr lang="en-US" dirty="0" err="1">
                <a:latin typeface="Arial"/>
                <a:ea typeface="Arial"/>
                <a:cs typeface="Arial"/>
                <a:sym typeface="Arial"/>
              </a:rPr>
              <a:t>specialised</a:t>
            </a:r>
            <a:r>
              <a:rPr lang="en-US" dirty="0">
                <a:latin typeface="Arial"/>
                <a:ea typeface="Arial"/>
                <a:cs typeface="Arial"/>
                <a:sym typeface="Arial"/>
              </a:rPr>
              <a:t> supports.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The Standard points to the importance of community level supports, and programming </a:t>
            </a:r>
            <a:r>
              <a:rPr lang="en-US" b="1" dirty="0">
                <a:latin typeface="Arial"/>
                <a:ea typeface="Arial"/>
                <a:cs typeface="Arial"/>
                <a:sym typeface="Arial"/>
              </a:rPr>
              <a:t>across </a:t>
            </a:r>
            <a:r>
              <a:rPr lang="fr-FR" b="1" dirty="0"/>
              <a:t>all </a:t>
            </a:r>
            <a:r>
              <a:rPr lang="fr-FR" b="1" dirty="0" err="1"/>
              <a:t>ages</a:t>
            </a:r>
            <a:r>
              <a:rPr lang="fr-FR" b="1" dirty="0"/>
              <a:t> and all s</a:t>
            </a:r>
            <a:r>
              <a:rPr lang="en-US" b="1" dirty="0" err="1">
                <a:latin typeface="Arial"/>
                <a:ea typeface="Arial"/>
                <a:cs typeface="Arial"/>
                <a:sym typeface="Arial"/>
              </a:rPr>
              <a:t>tages</a:t>
            </a:r>
            <a:r>
              <a:rPr lang="en-US" b="1" dirty="0">
                <a:latin typeface="Arial"/>
                <a:ea typeface="Arial"/>
                <a:cs typeface="Arial"/>
                <a:sym typeface="Arial"/>
              </a:rPr>
              <a:t> of child development</a:t>
            </a:r>
            <a:r>
              <a:rPr lang="en-US" dirty="0">
                <a:latin typeface="Arial"/>
                <a:ea typeface="Arial"/>
                <a:cs typeface="Arial"/>
                <a:sym typeface="Aria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early childhood and adolescent icons</a:t>
            </a:r>
            <a:r>
              <a:rPr lang="en-US" i="1"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Also stresses the importance to tailor delivery of psychosocial interventions to the nature of the crisis. </a:t>
            </a:r>
            <a:r>
              <a:rPr lang="en-US" dirty="0" err="1"/>
              <a:t>I.e</a:t>
            </a:r>
            <a:r>
              <a:rPr lang="en-US" dirty="0"/>
              <a:t>: For example, group activities may not be possible during </a:t>
            </a:r>
            <a:r>
              <a:rPr lang="en-US" b="1" dirty="0"/>
              <a:t>infectious disease outbreaks </a:t>
            </a:r>
            <a:r>
              <a:rPr lang="en-US" dirty="0"/>
              <a:t>(need to opt for community-based, home-based, peer-to-peer and one-on-one care). </a:t>
            </a:r>
            <a:r>
              <a:rPr lang="en-US" dirty="0" err="1"/>
              <a:t>I.e</a:t>
            </a:r>
            <a:r>
              <a:rPr lang="en-US" dirty="0"/>
              <a:t>: In </a:t>
            </a:r>
            <a:r>
              <a:rPr lang="en-US" b="1" dirty="0"/>
              <a:t>refugee or internal displacement settings</a:t>
            </a:r>
            <a:r>
              <a:rPr lang="en-US" dirty="0"/>
              <a:t>, community structures may be weakened (need to encourage community cohesion as a first step)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see icons</a:t>
            </a:r>
            <a:r>
              <a:rPr lang="en-US" i="1" dirty="0"/>
              <a:t>] </a:t>
            </a:r>
            <a:endParaRPr lang="en-US" b="1"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11: Children associated with armed forces or armed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DEF: </a:t>
            </a:r>
            <a:r>
              <a:rPr lang="en-US" dirty="0"/>
              <a:t>‘Recruitment’ refers to the compulsory, forced or unforced enlistment of any child into any armed force or armed group.</a:t>
            </a:r>
            <a:endParaRPr lang="en-US" b="1"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Recruitment and use deprive children of their rights and have immediate and long-term negative consequences for the socio-economic, psychological and physical health of children, families and communities.</a:t>
            </a:r>
            <a:r>
              <a:rPr lang="en-US" b="1" dirty="0">
                <a:latin typeface="Arial"/>
                <a:cs typeface="Arial"/>
                <a:sym typeface="Arial"/>
              </a:rPr>
              <a:t> </a:t>
            </a:r>
            <a:r>
              <a:rPr lang="en-US" dirty="0">
                <a:latin typeface="Arial"/>
                <a:ea typeface="Arial"/>
                <a:cs typeface="Arial"/>
                <a:sym typeface="Arial"/>
              </a:rPr>
              <a:t>Children, including girls, who are used or recruited by armed forces or armed groups are often forced to witness, experience and commit abuse, exploitation or violence.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Humanitarian actors must take action to prevent recruitment and use of children and to address the immediate and long-term negative consequences for children, families and communities through multi-sectoral community-based reintegration </a:t>
            </a:r>
            <a:r>
              <a:rPr lang="en-US" dirty="0" err="1">
                <a:latin typeface="Arial"/>
                <a:ea typeface="Arial"/>
                <a:cs typeface="Arial"/>
                <a:sym typeface="Arial"/>
              </a:rPr>
              <a:t>programmes</a:t>
            </a:r>
            <a:r>
              <a:rPr lang="en-US" dirty="0">
                <a:latin typeface="Arial"/>
                <a:ea typeface="Arial"/>
                <a:cs typeface="Arial"/>
                <a:sym typeface="Arial"/>
              </a:rPr>
              <a:t>, as well as advocacy for the release of all associated children. This standard calls for an emphasis on </a:t>
            </a:r>
            <a:r>
              <a:rPr lang="fr-FR" dirty="0" err="1"/>
              <a:t>child-centred</a:t>
            </a:r>
            <a:r>
              <a:rPr lang="fr-FR" dirty="0"/>
              <a:t> </a:t>
            </a:r>
            <a:r>
              <a:rPr lang="en-US" b="1" dirty="0">
                <a:latin typeface="Arial"/>
                <a:ea typeface="Arial"/>
                <a:cs typeface="Arial"/>
                <a:sym typeface="Arial"/>
              </a:rPr>
              <a:t>prevention</a:t>
            </a:r>
            <a:r>
              <a:rPr lang="en-US" dirty="0">
                <a:latin typeface="Arial"/>
                <a:ea typeface="Arial"/>
                <a:cs typeface="Arial"/>
                <a:sym typeface="Arial"/>
              </a:rPr>
              <a:t>, especially </a:t>
            </a:r>
            <a:r>
              <a:rPr lang="fr-FR" dirty="0" err="1"/>
              <a:t>protecting</a:t>
            </a:r>
            <a:r>
              <a:rPr lang="fr-FR" dirty="0"/>
              <a:t> </a:t>
            </a:r>
            <a:r>
              <a:rPr lang="fr-FR" dirty="0" err="1"/>
              <a:t>them</a:t>
            </a:r>
            <a:r>
              <a:rPr lang="fr-FR" dirty="0"/>
              <a:t> </a:t>
            </a:r>
            <a:r>
              <a:rPr lang="fr-FR" dirty="0" err="1"/>
              <a:t>from</a:t>
            </a:r>
            <a:r>
              <a:rPr lang="fr-FR" dirty="0"/>
              <a:t> </a:t>
            </a:r>
            <a:r>
              <a:rPr lang="fr-FR" dirty="0" err="1"/>
              <a:t>recruitment</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Where child recruitment and use are not yet prohibited by national law, advocate for such legislation. Where they are prohibited, authorities and stakeholders (including, where appropriate, armed forces or groups) should be encouraged to fulfil their legal obligations.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standard points the need to establish and support case management services, to screen, identify, verify and document children; provide </a:t>
            </a:r>
            <a:r>
              <a:rPr lang="fr-FR" dirty="0"/>
              <a:t>information about </a:t>
            </a:r>
            <a:r>
              <a:rPr lang="fr-FR" dirty="0" err="1"/>
              <a:t>available</a:t>
            </a:r>
            <a:r>
              <a:rPr lang="fr-FR" dirty="0"/>
              <a:t> support services; </a:t>
            </a:r>
            <a:r>
              <a:rPr lang="fr-FR" dirty="0" err="1"/>
              <a:t>accompany</a:t>
            </a:r>
            <a:r>
              <a:rPr lang="fr-FR" dirty="0"/>
              <a:t> release or </a:t>
            </a:r>
            <a:r>
              <a:rPr lang="fr-FR" dirty="0" err="1"/>
              <a:t>disengagement</a:t>
            </a:r>
            <a:r>
              <a:rPr lang="fr-FR" dirty="0"/>
              <a:t> </a:t>
            </a:r>
            <a:r>
              <a:rPr lang="fr-FR" dirty="0" err="1"/>
              <a:t>processes</a:t>
            </a:r>
            <a:r>
              <a:rPr lang="fr-FR" dirty="0"/>
              <a:t>; </a:t>
            </a:r>
            <a:r>
              <a:rPr lang="fr-FR" dirty="0" err="1"/>
              <a:t>work</a:t>
            </a:r>
            <a:r>
              <a:rPr lang="fr-FR" dirty="0"/>
              <a:t> on tracing and </a:t>
            </a:r>
            <a:r>
              <a:rPr lang="fr-FR" dirty="0" err="1"/>
              <a:t>reunification</a:t>
            </a:r>
            <a:r>
              <a:rPr lang="fr-FR" dirty="0"/>
              <a:t> &amp; support </a:t>
            </a:r>
            <a:r>
              <a:rPr lang="fr-FR" dirty="0" err="1"/>
              <a:t>reintegration</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case management </a:t>
            </a:r>
            <a:r>
              <a:rPr lang="en-US" i="1" dirty="0">
                <a:latin typeface="Arial"/>
                <a:ea typeface="Arial"/>
                <a:cs typeface="Arial"/>
                <a:sym typeface="Arial"/>
              </a:rPr>
              <a:t>icon</a:t>
            </a:r>
            <a:r>
              <a:rPr lang="en-US" i="1"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0" lvl="0" indent="0" algn="l" rtl="0">
              <a:spcBef>
                <a:spcPts val="0"/>
              </a:spcBef>
              <a:spcAft>
                <a:spcPts val="0"/>
              </a:spcAft>
              <a:buNone/>
            </a:pPr>
            <a:endParaRPr lang="en-US" b="1" dirty="0">
              <a:latin typeface="Arial"/>
              <a:ea typeface="Arial"/>
              <a:cs typeface="Arial"/>
              <a:sym typeface="Arial"/>
            </a:endParaRPr>
          </a:p>
          <a:p>
            <a:pPr marL="0" lvl="0" indent="0" algn="l" rtl="0">
              <a:spcBef>
                <a:spcPts val="0"/>
              </a:spcBef>
              <a:spcAft>
                <a:spcPts val="0"/>
              </a:spcAft>
              <a:buNone/>
            </a:pPr>
            <a:endParaRPr lang="en-US" b="1" dirty="0">
              <a:latin typeface="Arial"/>
              <a:cs typeface="Arial"/>
              <a:sym typeface="Arial"/>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[Below are the key points of each standard. Depending on your public, their specific area of interest, your programming priorities, your context or the time you have to facilitate, you may want select only one or two keys standard under each pillar</a:t>
            </a:r>
          </a:p>
          <a:p>
            <a:pPr marL="0" marR="0" lvl="0" indent="0" algn="l" rtl="0">
              <a:lnSpc>
                <a:spcPct val="100000"/>
              </a:lnSpc>
              <a:spcBef>
                <a:spcPts val="0"/>
              </a:spcBef>
              <a:spcAft>
                <a:spcPts val="0"/>
              </a:spcAft>
              <a:buClr>
                <a:schemeClr val="dk1"/>
              </a:buClr>
              <a:buSzPts val="1200"/>
              <a:buFont typeface="Calibri"/>
              <a:buNone/>
            </a:pPr>
            <a:r>
              <a:rPr lang="en-US" i="1" dirty="0"/>
              <a:t>This might be very familiar for your audience or something quite new, so please prepare your comments accordingly]</a:t>
            </a:r>
            <a:endParaRPr lang="en-US" dirty="0"/>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Standard 12: Child </a:t>
            </a:r>
            <a:r>
              <a:rPr lang="en-US" b="1" dirty="0" err="1">
                <a:latin typeface="Arial"/>
                <a:ea typeface="Arial"/>
                <a:cs typeface="Arial"/>
                <a:sym typeface="Arial"/>
              </a:rPr>
              <a:t>labour</a:t>
            </a:r>
            <a:r>
              <a:rPr lang="en-US" b="1"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 Child </a:t>
            </a:r>
            <a:r>
              <a:rPr lang="en-US" dirty="0" err="1"/>
              <a:t>labour</a:t>
            </a:r>
            <a:r>
              <a:rPr lang="en-US" dirty="0"/>
              <a:t> is any work that deprives children of their childhood, their potential and their dignity, interfering with their education and negatively affecting their emotional, developmental and physical well-being. The worst forms of child </a:t>
            </a:r>
            <a:r>
              <a:rPr lang="en-US" dirty="0" err="1"/>
              <a:t>labour</a:t>
            </a:r>
            <a:r>
              <a:rPr lang="en-US" dirty="0"/>
              <a:t> (WFCL) include forced </a:t>
            </a:r>
            <a:r>
              <a:rPr lang="en-US" dirty="0" err="1"/>
              <a:t>labour</a:t>
            </a:r>
            <a:r>
              <a:rPr lang="en-US" dirty="0"/>
              <a:t>, recruitment into armed groups, trafficking for exploitation, sexual exploitation, illicit work or hazardous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Humanitarian crises may increase the prevalence and severity of existing forms of child </a:t>
            </a:r>
            <a:r>
              <a:rPr lang="en-US" dirty="0" err="1"/>
              <a:t>labour</a:t>
            </a:r>
            <a:r>
              <a:rPr lang="en-US" dirty="0"/>
              <a:t> or trigger new forms. It should be noted that refugees, internally displaced, migrants or stateless children are often more vulnerable.</a:t>
            </a:r>
            <a:endParaRPr lang="en-US" b="1"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The idea is to </a:t>
            </a:r>
            <a:r>
              <a:rPr lang="en-US" dirty="0" err="1">
                <a:latin typeface="Arial"/>
                <a:ea typeface="Arial"/>
                <a:cs typeface="Arial"/>
                <a:sym typeface="Arial"/>
              </a:rPr>
              <a:t>prioritise</a:t>
            </a:r>
            <a:r>
              <a:rPr lang="en-US" dirty="0">
                <a:latin typeface="Arial"/>
                <a:ea typeface="Arial"/>
                <a:cs typeface="Arial"/>
                <a:sym typeface="Arial"/>
              </a:rPr>
              <a:t> the urgent removal of children from the worst forms of child </a:t>
            </a:r>
            <a:r>
              <a:rPr lang="en-US" dirty="0" err="1">
                <a:latin typeface="Arial"/>
                <a:ea typeface="Arial"/>
                <a:cs typeface="Arial"/>
                <a:sym typeface="Arial"/>
              </a:rPr>
              <a:t>labour</a:t>
            </a:r>
            <a:r>
              <a:rPr lang="en-US" dirty="0">
                <a:latin typeface="Arial"/>
                <a:ea typeface="Arial"/>
                <a:cs typeface="Arial"/>
                <a:sym typeface="Arial"/>
              </a:rPr>
              <a:t>, and provide minimum services to meet urgent protection needs of child </a:t>
            </a:r>
            <a:r>
              <a:rPr lang="en-US" dirty="0" err="1">
                <a:latin typeface="Arial"/>
                <a:ea typeface="Arial"/>
                <a:cs typeface="Arial"/>
                <a:sym typeface="Arial"/>
              </a:rPr>
              <a:t>labourers</a:t>
            </a:r>
            <a:r>
              <a:rPr lang="en-US"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Multisectoral services (psychosocial support, education and family economic empowerment) &amp; tailored child protection case management need to be provided to children already engaged in child </a:t>
            </a:r>
            <a:r>
              <a:rPr lang="en-US" dirty="0" err="1"/>
              <a:t>labour</a:t>
            </a:r>
            <a:r>
              <a:rPr lang="en-US" dirty="0"/>
              <a:t> </a:t>
            </a:r>
            <a:r>
              <a:rPr lang="fr-FR" dirty="0"/>
              <a:t>and/or </a:t>
            </a:r>
            <a:r>
              <a:rPr lang="fr-FR" dirty="0" err="1"/>
              <a:t>trafficking</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case management </a:t>
            </a:r>
            <a:r>
              <a:rPr lang="en-US" i="1" dirty="0">
                <a:latin typeface="Arial"/>
                <a:ea typeface="Arial"/>
                <a:cs typeface="Arial"/>
                <a:sym typeface="Arial"/>
              </a:rPr>
              <a:t>icon</a:t>
            </a:r>
            <a:r>
              <a:rPr lang="en-US" i="1" dirty="0"/>
              <a:t>]</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Providing targeted prevention support to children at risk, and </a:t>
            </a:r>
            <a:r>
              <a:rPr lang="en-US" dirty="0"/>
              <a:t>supporting community-level initiatives to </a:t>
            </a:r>
            <a:r>
              <a:rPr lang="en-US" b="1" dirty="0"/>
              <a:t>prevent</a:t>
            </a:r>
            <a:r>
              <a:rPr lang="en-US" dirty="0"/>
              <a:t> child </a:t>
            </a:r>
            <a:r>
              <a:rPr lang="en-US" dirty="0" err="1"/>
              <a:t>labour</a:t>
            </a:r>
            <a:r>
              <a:rPr lang="en-US" dirty="0"/>
              <a:t> is also highlighted into this standard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endParaRPr lang="en-US" dirty="0"/>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Standard 13: Unaccompanied and separated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Care and protection has to be provided in timely, safe, appropriate and accessible ways, in accordance with their rights and best interests.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highlights the commitment to keeping the child at the </a:t>
            </a:r>
            <a:r>
              <a:rPr lang="en-US" dirty="0" err="1"/>
              <a:t>centre</a:t>
            </a:r>
            <a:r>
              <a:rPr lang="en-US" dirty="0"/>
              <a:t> of humanitarian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The humanitarian response should work to reduce separation, to reunite children with family members and to provide quality, family-based interim care where necessary. </a:t>
            </a:r>
            <a:r>
              <a:rPr lang="fr-FR" b="0" dirty="0" err="1">
                <a:solidFill>
                  <a:srgbClr val="1690BF"/>
                </a:solidFill>
                <a:effectLst/>
              </a:rPr>
              <a:t>Preserving</a:t>
            </a:r>
            <a:r>
              <a:rPr lang="fr-FR" b="0" dirty="0">
                <a:solidFill>
                  <a:srgbClr val="1690BF"/>
                </a:solidFill>
                <a:effectLst/>
              </a:rPr>
              <a:t> </a:t>
            </a:r>
            <a:r>
              <a:rPr lang="fr-FR" b="0" dirty="0" err="1">
                <a:solidFill>
                  <a:srgbClr val="1690BF"/>
                </a:solidFill>
                <a:effectLst/>
              </a:rPr>
              <a:t>family</a:t>
            </a:r>
            <a:r>
              <a:rPr lang="fr-FR" b="0" dirty="0">
                <a:solidFill>
                  <a:srgbClr val="1690BF"/>
                </a:solidFill>
                <a:effectLst/>
              </a:rPr>
              <a:t> </a:t>
            </a:r>
            <a:r>
              <a:rPr lang="fr-FR" b="0" dirty="0" err="1">
                <a:solidFill>
                  <a:srgbClr val="1690BF"/>
                </a:solidFill>
                <a:effectLst/>
              </a:rPr>
              <a:t>unity</a:t>
            </a:r>
            <a:r>
              <a:rPr lang="fr-FR" b="0" dirty="0">
                <a:solidFill>
                  <a:srgbClr val="1690BF"/>
                </a:solidFill>
                <a:effectLst/>
                <a:latin typeface="Calibri"/>
                <a:cs typeface="Calibri"/>
                <a:sym typeface="Calibri"/>
              </a:rPr>
              <a:t> </a:t>
            </a:r>
            <a:r>
              <a:rPr lang="fr-FR" b="0" dirty="0" err="1">
                <a:solidFill>
                  <a:srgbClr val="1690BF"/>
                </a:solidFill>
                <a:effectLst/>
                <a:latin typeface="Calibri"/>
                <a:cs typeface="Calibri"/>
                <a:sym typeface="Calibri"/>
              </a:rPr>
              <a:t>is</a:t>
            </a:r>
            <a:r>
              <a:rPr lang="fr-FR" b="0" dirty="0">
                <a:solidFill>
                  <a:srgbClr val="1690BF"/>
                </a:solidFill>
                <a:effectLst/>
                <a:latin typeface="Calibri"/>
                <a:cs typeface="Calibri"/>
                <a:sym typeface="Calibri"/>
              </a:rPr>
              <a:t> key.</a:t>
            </a:r>
            <a:endParaRPr lang="en-US" b="0"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Ensure </a:t>
            </a:r>
            <a:r>
              <a:rPr lang="en-US" b="1" dirty="0"/>
              <a:t>case management </a:t>
            </a:r>
            <a:r>
              <a:rPr lang="en-US" dirty="0"/>
              <a:t>and immediate family tracing and reunification (FTR)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see icon</a:t>
            </a:r>
            <a:r>
              <a:rPr lang="en-US" i="1" dirty="0"/>
              <a:t>]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It calls for coordinated efforts </a:t>
            </a:r>
            <a:r>
              <a:rPr lang="en-US" dirty="0"/>
              <a:t>to prevent and respond to child separation and provide </a:t>
            </a:r>
            <a:r>
              <a:rPr lang="fr-FR" dirty="0"/>
              <a:t>assistance, protection and services to UASC (</a:t>
            </a:r>
            <a:r>
              <a:rPr lang="fr-FR" dirty="0" err="1"/>
              <a:t>including</a:t>
            </a:r>
            <a:r>
              <a:rPr lang="fr-FR" dirty="0"/>
              <a:t> in </a:t>
            </a:r>
            <a:r>
              <a:rPr lang="fr-FR" b="1" dirty="0" err="1"/>
              <a:t>refugee</a:t>
            </a:r>
            <a:r>
              <a:rPr lang="fr-FR" b="1" dirty="0"/>
              <a:t> </a:t>
            </a:r>
            <a:r>
              <a:rPr lang="fr-FR" b="1" dirty="0" err="1"/>
              <a:t>context</a:t>
            </a:r>
            <a:r>
              <a:rPr lang="fr-FR" b="1" dirty="0"/>
              <a:t> and cross border situations</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displacement icon</a:t>
            </a:r>
            <a:r>
              <a:rPr lang="en-US" i="1" dirty="0"/>
              <a:t>] </a:t>
            </a:r>
            <a:r>
              <a:rPr lang="en-US" dirty="0" err="1"/>
              <a:t>Contextualised</a:t>
            </a:r>
            <a:r>
              <a:rPr lang="en-US" dirty="0"/>
              <a:t> measures for preventing separation are especially important in non-camp or urban contexts where communities may be dispersed.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Standard identifies the </a:t>
            </a:r>
            <a:r>
              <a:rPr lang="en-US" dirty="0">
                <a:hlinkClick r:id="rId3"/>
              </a:rPr>
              <a:t>key</a:t>
            </a:r>
            <a:r>
              <a:rPr lang="en-US" dirty="0"/>
              <a:t> actors involved in national or international family tracing activities, depending on the context.</a:t>
            </a:r>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[Facilitators – if you have a few minutes, try to inject some fun into the session! It helps the participants feel more comfortable with the handbook itself. You may not have time for all of the activities suggested into this presentation]</a:t>
            </a:r>
            <a:endParaRPr lang="en-US" dirty="0"/>
          </a:p>
          <a:p>
            <a:pPr marL="0" lvl="0" indent="0" algn="l" rtl="0">
              <a:spcBef>
                <a:spcPts val="0"/>
              </a:spcBef>
              <a:spcAft>
                <a:spcPts val="0"/>
              </a:spcAft>
              <a:buFont typeface="Arial" panose="020B0604020202020204" pitchFamily="34" charset="0"/>
              <a:buNone/>
            </a:pPr>
            <a:r>
              <a:rPr lang="en-US" dirty="0">
                <a:sym typeface="Wingdings" panose="05000000000000000000" pitchFamily="2" charset="2"/>
              </a:rPr>
              <a:t> </a:t>
            </a:r>
            <a:r>
              <a:rPr lang="en-US" dirty="0"/>
              <a:t>Do you know who is involved in UASC support in each specific context? (internal displacement, refugees, migration, cross-border situations, armed conflicts). Check the related table in St 13!</a:t>
            </a:r>
          </a:p>
          <a:p>
            <a:pPr marL="0" lvl="0" indent="0" algn="l" rtl="0">
              <a:spcBef>
                <a:spcPts val="0"/>
              </a:spcBef>
              <a:spcAft>
                <a:spcPts val="0"/>
              </a:spcAft>
              <a:buNone/>
            </a:pPr>
            <a:endParaRPr lang="en-US" b="1" dirty="0">
              <a:latin typeface="Arial"/>
              <a:cs typeface="Arial"/>
              <a:sym typeface="Arial"/>
            </a:endParaRPr>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3063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Pillar 2</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Alliance website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dirty="0"/>
              <a:t>A gallery of </a:t>
            </a:r>
            <a:r>
              <a:rPr lang="en-US" u="sng" dirty="0"/>
              <a:t>illustrated</a:t>
            </a:r>
            <a:r>
              <a:rPr lang="en-US" dirty="0"/>
              <a:t> Standards</a:t>
            </a:r>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228600" marR="0" lvl="0" indent="-228600" algn="l" rtl="0">
              <a:lnSpc>
                <a:spcPct val="100000"/>
              </a:lnSpc>
              <a:spcBef>
                <a:spcPts val="0"/>
              </a:spcBef>
              <a:spcAft>
                <a:spcPts val="0"/>
              </a:spcAft>
              <a:buClr>
                <a:schemeClr val="dk1"/>
              </a:buClr>
              <a:buSzPts val="1200"/>
              <a:buFont typeface="Calibri"/>
              <a:buAutoNum type="arabicPeriod"/>
            </a:pPr>
            <a:endParaRPr lang="en-US" sz="1200"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15961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2" r:id="rId17"/>
    <p:sldLayoutId id="2147483683" r:id="rId18"/>
    <p:sldLayoutId id="2147483684" r:id="rId19"/>
    <p:sldLayoutId id="2147483685" r:id="rId20"/>
    <p:sldLayoutId id="214748368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3.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15.jp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53226"/>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t>Benchmark for CPHA.</a:t>
            </a:r>
            <a:endParaRPr dirty="0"/>
          </a:p>
          <a:p>
            <a:pPr marL="228600" lvl="0" indent="-228600" algn="l" rtl="0">
              <a:spcBef>
                <a:spcPts val="0"/>
              </a:spcBef>
              <a:spcAft>
                <a:spcPts val="0"/>
              </a:spcAft>
              <a:buSzPts val="2800"/>
              <a:buChar char="●"/>
            </a:pPr>
            <a:r>
              <a:rPr lang="en-US" sz="2600" dirty="0"/>
              <a:t>Collaborative, inter-agency tool</a:t>
            </a:r>
            <a:endParaRPr sz="2600" dirty="0"/>
          </a:p>
          <a:p>
            <a:pPr marL="228600" lvl="0" indent="-228600" algn="l" rtl="0">
              <a:spcBef>
                <a:spcPts val="0"/>
              </a:spcBef>
              <a:spcAft>
                <a:spcPts val="0"/>
              </a:spcAft>
              <a:buSzPts val="2800"/>
              <a:buChar char="●"/>
            </a:pPr>
            <a:r>
              <a:rPr lang="en-US" sz="2600" dirty="0"/>
              <a:t>Links with Core Humanitarian Standard</a:t>
            </a:r>
            <a:endParaRPr sz="2600" dirty="0"/>
          </a:p>
          <a:p>
            <a:pPr marL="228600" lvl="0" indent="-228600" algn="l" rtl="0">
              <a:spcBef>
                <a:spcPts val="0"/>
              </a:spcBef>
              <a:spcAft>
                <a:spcPts val="0"/>
              </a:spcAft>
              <a:buSzPts val="2800"/>
              <a:buChar char="●"/>
            </a:pPr>
            <a:r>
              <a:rPr lang="en-US" sz="2600" dirty="0" err="1"/>
              <a:t>Contextualisation</a:t>
            </a:r>
            <a:r>
              <a:rPr lang="en-US" sz="2600" dirty="0"/>
              <a:t> for local ownership</a:t>
            </a:r>
            <a:endParaRPr sz="2600" dirty="0"/>
          </a:p>
          <a:p>
            <a:pPr marL="0" lvl="0" indent="0" algn="l" rtl="0">
              <a:spcBef>
                <a:spcPts val="1000"/>
              </a:spcBef>
              <a:spcAft>
                <a:spcPts val="0"/>
              </a:spcAft>
              <a:buNone/>
            </a:pPr>
            <a:endParaRPr sz="2600" dirty="0"/>
          </a:p>
          <a:p>
            <a:pPr marL="228600" lvl="0" indent="-228600" algn="l" rtl="0">
              <a:spcBef>
                <a:spcPts val="1000"/>
              </a:spcBef>
              <a:spcAft>
                <a:spcPts val="0"/>
              </a:spcAft>
              <a:buSzPts val="2800"/>
              <a:buChar char="●"/>
            </a:pPr>
            <a:r>
              <a:rPr lang="en-US" sz="2600" dirty="0"/>
              <a:t>Purpose:</a:t>
            </a:r>
            <a:endParaRPr sz="2600" dirty="0"/>
          </a:p>
          <a:p>
            <a:pPr marL="685800" lvl="1" indent="-241300" algn="l" rtl="0">
              <a:spcBef>
                <a:spcPts val="0"/>
              </a:spcBef>
              <a:spcAft>
                <a:spcPts val="0"/>
              </a:spcAft>
              <a:buSzPts val="2600"/>
              <a:buChar char="○"/>
            </a:pPr>
            <a:r>
              <a:rPr lang="en-US" sz="2600" dirty="0"/>
              <a:t>quality and accountability</a:t>
            </a:r>
            <a:endParaRPr sz="2600" dirty="0"/>
          </a:p>
          <a:p>
            <a:pPr marL="685800" lvl="1" indent="-241300" algn="l" rtl="0">
              <a:spcBef>
                <a:spcPts val="0"/>
              </a:spcBef>
              <a:spcAft>
                <a:spcPts val="0"/>
              </a:spcAft>
              <a:buSzPts val="2600"/>
              <a:buChar char="○"/>
            </a:pPr>
            <a:r>
              <a:rPr lang="en-US" sz="2600" dirty="0"/>
              <a:t>impact for children’s protection and well-being</a:t>
            </a:r>
            <a:endParaRPr dirty="0"/>
          </a:p>
          <a:p>
            <a:pPr marL="228600" lvl="0" indent="-50800" algn="l" rtl="0">
              <a:lnSpc>
                <a:spcPct val="90000"/>
              </a:lnSpc>
              <a:spcBef>
                <a:spcPts val="1000"/>
              </a:spcBef>
              <a:spcAft>
                <a:spcPts val="0"/>
              </a:spcAft>
              <a:buClr>
                <a:schemeClr val="accent1"/>
              </a:buClr>
              <a:buSzPts val="2800"/>
              <a:buNone/>
            </a:pPr>
            <a:endParaRPr dirty="0"/>
          </a:p>
        </p:txBody>
      </p:sp>
      <p:pic>
        <p:nvPicPr>
          <p:cNvPr id="263" name="Google Shape;263;p5"/>
          <p:cNvPicPr preferRelativeResize="0"/>
          <p:nvPr/>
        </p:nvPicPr>
        <p:blipFill>
          <a:blip r:embed="rId3">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4">
            <a:alphaModFix/>
          </a:blip>
          <a:stretch>
            <a:fillRect/>
          </a:stretch>
        </p:blipFill>
        <p:spPr>
          <a:xfrm>
            <a:off x="4127088" y="4761996"/>
            <a:ext cx="7057055" cy="879996"/>
          </a:xfrm>
          <a:prstGeom prst="rect">
            <a:avLst/>
          </a:prstGeom>
          <a:noFill/>
          <a:ln>
            <a:noFill/>
          </a:ln>
        </p:spPr>
      </p:pic>
      <p:pic>
        <p:nvPicPr>
          <p:cNvPr id="7" name="Google Shape;472;p25">
            <a:extLst>
              <a:ext uri="{FF2B5EF4-FFF2-40B4-BE49-F238E27FC236}">
                <a16:creationId xmlns:a16="http://schemas.microsoft.com/office/drawing/2014/main" id="{34FC8DB6-2271-4AB1-A324-2E4031533AA7}"/>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685800" y="1771650"/>
            <a:ext cx="2226365" cy="312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92161"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200"/>
              <a:buFont typeface="Helvetica Neue"/>
              <a:buNone/>
            </a:pPr>
            <a:r>
              <a:rPr lang="en-US" dirty="0"/>
              <a:t>Pillar 2 – Child Protection risks</a:t>
            </a:r>
            <a:endParaRPr dirty="0"/>
          </a:p>
        </p:txBody>
      </p:sp>
      <p:pic>
        <p:nvPicPr>
          <p:cNvPr id="370" name="Google Shape;370;p16" descr="Risks.pdf"/>
          <p:cNvPicPr preferRelativeResize="0"/>
          <p:nvPr/>
        </p:nvPicPr>
        <p:blipFill rotWithShape="1">
          <a:blip r:embed="rId3">
            <a:alphaModFix/>
          </a:blip>
          <a:srcRect/>
          <a:stretch/>
        </p:blipFill>
        <p:spPr>
          <a:xfrm>
            <a:off x="1511295" y="1323975"/>
            <a:ext cx="5177602" cy="5168900"/>
          </a:xfrm>
          <a:prstGeom prst="rect">
            <a:avLst/>
          </a:prstGeom>
          <a:noFill/>
          <a:ln>
            <a:noFill/>
          </a:ln>
        </p:spPr>
      </p:pic>
      <p:pic>
        <p:nvPicPr>
          <p:cNvPr id="5" name="Google Shape;327;p14" descr="Screen Shot 2019-10-08 at 5.14.15 PM.png">
            <a:extLst>
              <a:ext uri="{FF2B5EF4-FFF2-40B4-BE49-F238E27FC236}">
                <a16:creationId xmlns:a16="http://schemas.microsoft.com/office/drawing/2014/main" id="{F702CA12-4FD2-4588-A5C1-41EB553F59B4}"/>
              </a:ext>
            </a:extLst>
          </p:cNvPr>
          <p:cNvPicPr preferRelativeResize="0"/>
          <p:nvPr/>
        </p:nvPicPr>
        <p:blipFill rotWithShape="1">
          <a:blip r:embed="rId4">
            <a:alphaModFix/>
          </a:blip>
          <a:srcRect/>
          <a:stretch/>
        </p:blipFill>
        <p:spPr>
          <a:xfrm>
            <a:off x="6416448" y="5683665"/>
            <a:ext cx="999750" cy="986595"/>
          </a:xfrm>
          <a:prstGeom prst="rect">
            <a:avLst/>
          </a:prstGeom>
          <a:noFill/>
          <a:ln>
            <a:noFill/>
          </a:ln>
        </p:spPr>
      </p:pic>
      <p:sp>
        <p:nvSpPr>
          <p:cNvPr id="3" name="Espace réservé du contenu 2">
            <a:extLst>
              <a:ext uri="{FF2B5EF4-FFF2-40B4-BE49-F238E27FC236}">
                <a16:creationId xmlns:a16="http://schemas.microsoft.com/office/drawing/2014/main" id="{36F861FF-9D27-44B0-87D2-67B4A235B62A}"/>
              </a:ext>
            </a:extLst>
          </p:cNvPr>
          <p:cNvSpPr>
            <a:spLocks noGrp="1"/>
          </p:cNvSpPr>
          <p:nvPr>
            <p:ph idx="1"/>
          </p:nvPr>
        </p:nvSpPr>
        <p:spPr>
          <a:xfrm>
            <a:off x="7011677" y="2102088"/>
            <a:ext cx="5177602" cy="4351338"/>
          </a:xfrm>
        </p:spPr>
        <p:txBody>
          <a:bodyPr/>
          <a:lstStyle/>
          <a:p>
            <a:pPr marL="50800" indent="0" algn="ctr">
              <a:buNone/>
            </a:pPr>
            <a:r>
              <a:rPr lang="en-US" dirty="0"/>
              <a:t>Understanding a child’s risk</a:t>
            </a:r>
            <a:endParaRPr lang="fr-FR" dirty="0"/>
          </a:p>
        </p:txBody>
      </p:sp>
      <p:sp>
        <p:nvSpPr>
          <p:cNvPr id="9" name="ZoneTexte 8">
            <a:extLst>
              <a:ext uri="{FF2B5EF4-FFF2-40B4-BE49-F238E27FC236}">
                <a16:creationId xmlns:a16="http://schemas.microsoft.com/office/drawing/2014/main" id="{B76B9500-121D-4D73-813C-A7B9A797574C}"/>
              </a:ext>
            </a:extLst>
          </p:cNvPr>
          <p:cNvSpPr txBox="1"/>
          <p:nvPr/>
        </p:nvSpPr>
        <p:spPr>
          <a:xfrm>
            <a:off x="8294914" y="2938929"/>
            <a:ext cx="3058885"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latin typeface="Avenir Next LT Pro Light" panose="020B0304020202020204" pitchFamily="34" charset="0"/>
              </a:rPr>
              <a:t>Nature &amp; Extent of hazard</a:t>
            </a:r>
          </a:p>
          <a:p>
            <a:pPr algn="ctr"/>
            <a:r>
              <a:rPr lang="en-US" sz="2800" b="1" dirty="0">
                <a:latin typeface="Avenir Next LT Pro Light" panose="020B0304020202020204" pitchFamily="34" charset="0"/>
              </a:rPr>
              <a:t>+ </a:t>
            </a:r>
          </a:p>
          <a:p>
            <a:pPr algn="ctr"/>
            <a:r>
              <a:rPr lang="en-US" sz="2800" b="1" dirty="0">
                <a:latin typeface="Avenir Next LT Pro Light" panose="020B0304020202020204" pitchFamily="34" charset="0"/>
              </a:rPr>
              <a:t>Vulnerability</a:t>
            </a:r>
          </a:p>
          <a:p>
            <a:pPr algn="ctr"/>
            <a:r>
              <a:rPr lang="en-US" sz="2800" b="1" dirty="0">
                <a:latin typeface="Avenir Next LT Pro Light" panose="020B0304020202020204" pitchFamily="34" charset="0"/>
              </a:rPr>
              <a:t>- </a:t>
            </a:r>
          </a:p>
          <a:p>
            <a:pPr algn="ctr"/>
            <a:r>
              <a:rPr lang="en-US" sz="2800" b="1" dirty="0">
                <a:latin typeface="Avenir Next LT Pro Light" panose="020B0304020202020204" pitchFamily="34" charset="0"/>
              </a:rPr>
              <a:t>Resilience</a:t>
            </a:r>
            <a:endParaRPr lang="fr-FR" sz="2800" b="1" dirty="0">
              <a:latin typeface="Avenir Next LT Pro Light" panose="020B03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2667858" y="21740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2 – description of the Standards</a:t>
            </a:r>
            <a:endParaRPr kern="1200" dirty="0">
              <a:latin typeface="Calibri Light" panose="020F0302020204030204" pitchFamily="3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2667858" y="1352687"/>
            <a:ext cx="5379585" cy="49548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2800"/>
              <a:buNone/>
            </a:pPr>
            <a:r>
              <a:rPr lang="en-US" sz="2400" b="1" dirty="0">
                <a:solidFill>
                  <a:schemeClr val="bg2"/>
                </a:solidFill>
                <a:latin typeface="Helvetica Neue" panose="020B0604020202020204" charset="0"/>
                <a:cs typeface="Calibri" panose="020F0502020204030204" pitchFamily="34" charset="0"/>
              </a:rPr>
              <a:t>St. 7: Dangers &amp; Injuries</a:t>
            </a:r>
            <a:endParaRPr lang="en-US" sz="2400" dirty="0">
              <a:solidFill>
                <a:schemeClr val="bg2"/>
              </a:solidFill>
              <a:latin typeface="Helvetica Neue" panose="020B0604020202020204" charset="0"/>
              <a:cs typeface="Calibri" panose="020F0502020204030204" pitchFamily="34" charset="0"/>
            </a:endParaRPr>
          </a:p>
          <a:p>
            <a:pPr marL="342900" indent="-342900">
              <a:spcBef>
                <a:spcPts val="0"/>
              </a:spcBef>
              <a:buClr>
                <a:schemeClr val="accent3"/>
              </a:buClr>
            </a:pPr>
            <a:endParaRPr lang="en-US" sz="2400"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en-US" sz="2400" dirty="0">
                <a:solidFill>
                  <a:schemeClr val="bg2"/>
                </a:solidFill>
                <a:latin typeface="Helvetica Neue" panose="020B0604020202020204" charset="0"/>
                <a:ea typeface="Arial"/>
                <a:cs typeface="Arial"/>
                <a:sym typeface="Arial"/>
              </a:rPr>
              <a:t>Protection against injury, impairment and death</a:t>
            </a:r>
          </a:p>
          <a:p>
            <a:pPr marL="342900" indent="-342900">
              <a:spcBef>
                <a:spcPts val="0"/>
              </a:spcBef>
              <a:buClr>
                <a:schemeClr val="accent3"/>
              </a:buClr>
            </a:pPr>
            <a:r>
              <a:rPr lang="en-US" sz="2400" dirty="0">
                <a:solidFill>
                  <a:schemeClr val="bg2"/>
                </a:solidFill>
                <a:latin typeface="Helvetica Neue" panose="020B0604020202020204" charset="0"/>
                <a:ea typeface="Arial"/>
                <a:cs typeface="Arial"/>
                <a:sym typeface="Arial"/>
              </a:rPr>
              <a:t>Multisectoral and coordinated response</a:t>
            </a:r>
          </a:p>
          <a:p>
            <a:pPr marL="342900" indent="-342900">
              <a:spcBef>
                <a:spcPts val="0"/>
              </a:spcBef>
              <a:buClr>
                <a:schemeClr val="accent3"/>
              </a:buClr>
            </a:pPr>
            <a:endParaRPr lang="en-US" sz="2400" dirty="0">
              <a:solidFill>
                <a:schemeClr val="bg2"/>
              </a:solidFill>
              <a:latin typeface="Helvetica Neue" panose="020B0604020202020204" charset="0"/>
              <a:cs typeface="Calibri" panose="020F0502020204030204" pitchFamily="34" charset="0"/>
            </a:endParaRPr>
          </a:p>
          <a:p>
            <a:pPr marL="0" indent="0">
              <a:spcBef>
                <a:spcPts val="0"/>
              </a:spcBef>
              <a:buClr>
                <a:schemeClr val="accent3"/>
              </a:buClr>
              <a:buNone/>
            </a:pPr>
            <a:endParaRPr lang="en-US" sz="2400" b="1" dirty="0">
              <a:solidFill>
                <a:schemeClr val="bg2"/>
              </a:solidFill>
              <a:latin typeface="Helvetica Neue" panose="020B0604020202020204" charset="0"/>
              <a:cs typeface="Calibri" panose="020F0502020204030204" pitchFamily="34" charset="0"/>
            </a:endParaRPr>
          </a:p>
          <a:p>
            <a:pPr marL="0" indent="0">
              <a:spcBef>
                <a:spcPts val="0"/>
              </a:spcBef>
              <a:buClr>
                <a:schemeClr val="accent3"/>
              </a:buClr>
              <a:buNone/>
            </a:pPr>
            <a:r>
              <a:rPr lang="en-US" sz="2400" b="1" dirty="0">
                <a:solidFill>
                  <a:schemeClr val="bg2"/>
                </a:solidFill>
                <a:latin typeface="Helvetica Neue" panose="020B0604020202020204" charset="0"/>
                <a:cs typeface="Calibri" panose="020F0502020204030204" pitchFamily="34" charset="0"/>
              </a:rPr>
              <a:t>St. 8: Maltreatment</a:t>
            </a:r>
          </a:p>
          <a:p>
            <a:pPr marL="342900" indent="-342900">
              <a:buClr>
                <a:schemeClr val="accent3"/>
              </a:buClr>
              <a:buSzPct val="100000"/>
            </a:pPr>
            <a:r>
              <a:rPr lang="en-US" sz="2400" dirty="0">
                <a:solidFill>
                  <a:schemeClr val="bg2"/>
                </a:solidFill>
                <a:latin typeface="Helvetica Neue" panose="020B0604020202020204" charset="0"/>
              </a:rPr>
              <a:t>Physical and emotional neglect/abuse</a:t>
            </a:r>
          </a:p>
          <a:p>
            <a:pPr marL="342900" indent="-342900">
              <a:buClr>
                <a:schemeClr val="accent3"/>
              </a:buClr>
              <a:buSzPct val="100000"/>
            </a:pPr>
            <a:r>
              <a:rPr lang="fr-FR" sz="2400" dirty="0" err="1">
                <a:solidFill>
                  <a:schemeClr val="bg2"/>
                </a:solidFill>
                <a:latin typeface="Helvetica Neue" panose="020B0604020202020204" charset="0"/>
              </a:rPr>
              <a:t>Widespread</a:t>
            </a:r>
            <a:r>
              <a:rPr lang="fr-FR" sz="2400" dirty="0">
                <a:solidFill>
                  <a:schemeClr val="bg2"/>
                </a:solidFill>
                <a:latin typeface="Helvetica Neue" panose="020B0604020202020204" charset="0"/>
              </a:rPr>
              <a:t> </a:t>
            </a:r>
          </a:p>
          <a:p>
            <a:pPr marL="342900" indent="-342900">
              <a:buClr>
                <a:schemeClr val="accent3"/>
              </a:buClr>
              <a:buSzPct val="100000"/>
            </a:pPr>
            <a:r>
              <a:rPr lang="fr-FR" sz="2400" dirty="0">
                <a:solidFill>
                  <a:schemeClr val="bg2"/>
                </a:solidFill>
                <a:latin typeface="Helvetica Neue" panose="020B0604020202020204" charset="0"/>
              </a:rPr>
              <a:t>Short- and long-</a:t>
            </a:r>
            <a:r>
              <a:rPr lang="fr-FR" sz="2400" dirty="0" err="1">
                <a:solidFill>
                  <a:schemeClr val="bg2"/>
                </a:solidFill>
                <a:latin typeface="Helvetica Neue" panose="020B0604020202020204" charset="0"/>
              </a:rPr>
              <a:t>term</a:t>
            </a:r>
            <a:r>
              <a:rPr lang="fr-FR" sz="2400" dirty="0">
                <a:solidFill>
                  <a:schemeClr val="bg2"/>
                </a:solidFill>
                <a:latin typeface="Helvetica Neue" panose="020B0604020202020204" charset="0"/>
              </a:rPr>
              <a:t> </a:t>
            </a:r>
            <a:r>
              <a:rPr lang="fr-FR" sz="2400" dirty="0" err="1">
                <a:solidFill>
                  <a:schemeClr val="bg2"/>
                </a:solidFill>
                <a:latin typeface="Helvetica Neue" panose="020B0604020202020204" charset="0"/>
              </a:rPr>
              <a:t>effects</a:t>
            </a:r>
            <a:endParaRPr lang="fr-FR" sz="2400" dirty="0">
              <a:solidFill>
                <a:schemeClr val="bg2"/>
              </a:solidFill>
              <a:latin typeface="Helvetica Neue" panose="020B0604020202020204" charset="0"/>
            </a:endParaRPr>
          </a:p>
          <a:p>
            <a:pPr marL="342900" indent="-342900">
              <a:buClr>
                <a:schemeClr val="accent3"/>
              </a:buClr>
              <a:buSzPct val="100000"/>
            </a:pPr>
            <a:r>
              <a:rPr lang="fr-FR" sz="2400" dirty="0" err="1">
                <a:solidFill>
                  <a:schemeClr val="bg2"/>
                </a:solidFill>
                <a:latin typeface="Helvetica Neue" panose="020B0604020202020204" charset="0"/>
              </a:rPr>
              <a:t>Comprehensive</a:t>
            </a:r>
            <a:r>
              <a:rPr lang="fr-FR" sz="2400" dirty="0">
                <a:solidFill>
                  <a:schemeClr val="bg2"/>
                </a:solidFill>
                <a:latin typeface="Helvetica Neue" panose="020B0604020202020204" charset="0"/>
              </a:rPr>
              <a:t> and </a:t>
            </a:r>
            <a:r>
              <a:rPr lang="fr-FR" sz="2400" dirty="0" err="1">
                <a:solidFill>
                  <a:schemeClr val="bg2"/>
                </a:solidFill>
                <a:latin typeface="Helvetica Neue" panose="020B0604020202020204" charset="0"/>
              </a:rPr>
              <a:t>coordinated</a:t>
            </a:r>
            <a:r>
              <a:rPr lang="fr-FR" sz="2400" dirty="0">
                <a:solidFill>
                  <a:schemeClr val="bg2"/>
                </a:solidFill>
                <a:latin typeface="Helvetica Neue" panose="020B0604020202020204" charset="0"/>
              </a:rPr>
              <a:t> interventions </a:t>
            </a:r>
            <a:endParaRPr lang="en-US" sz="2400" dirty="0">
              <a:solidFill>
                <a:schemeClr val="bg2"/>
              </a:solidFill>
              <a:latin typeface="Helvetica Neue" panose="020B060402020202020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7813737" y="2286330"/>
            <a:ext cx="4289978"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sz="2400" dirty="0">
              <a:solidFill>
                <a:schemeClr val="bg2"/>
              </a:solidFill>
              <a:latin typeface="Helvetica Neue" panose="020B0604020202020204" charset="0"/>
            </a:endParaRPr>
          </a:p>
          <a:p>
            <a:pPr marL="0" indent="0">
              <a:buClr>
                <a:schemeClr val="accent3"/>
              </a:buClr>
              <a:buNone/>
            </a:pPr>
            <a:r>
              <a:rPr lang="en-US" sz="2600" b="1" dirty="0">
                <a:solidFill>
                  <a:schemeClr val="bg2"/>
                </a:solidFill>
                <a:latin typeface="Helvetica Neue" panose="020B0604020202020204" charset="0"/>
                <a:cs typeface="Calibri" panose="020F0502020204030204" pitchFamily="34" charset="0"/>
              </a:rPr>
              <a:t>St. 9: SGBV</a:t>
            </a:r>
          </a:p>
          <a:p>
            <a:pPr marL="228600" indent="-241934">
              <a:buClr>
                <a:schemeClr val="accent3"/>
              </a:buClr>
            </a:pPr>
            <a:r>
              <a:rPr lang="en-US" sz="2600" dirty="0">
                <a:solidFill>
                  <a:schemeClr val="bg2"/>
                </a:solidFill>
                <a:latin typeface="Helvetica Neue" panose="020B0604020202020204" charset="0"/>
                <a:ea typeface="Arial"/>
                <a:cs typeface="Arial"/>
                <a:sym typeface="Arial"/>
              </a:rPr>
              <a:t>Widespread, often hidden, underreported</a:t>
            </a:r>
          </a:p>
          <a:p>
            <a:pPr marL="228600" indent="-241934">
              <a:buClr>
                <a:schemeClr val="accent3"/>
              </a:buClr>
            </a:pPr>
            <a:r>
              <a:rPr lang="en-US" sz="2600" dirty="0">
                <a:solidFill>
                  <a:schemeClr val="bg2"/>
                </a:solidFill>
                <a:latin typeface="Helvetica Neue" panose="020B0604020202020204" charset="0"/>
                <a:ea typeface="Arial"/>
                <a:cs typeface="Arial"/>
                <a:sym typeface="Arial"/>
              </a:rPr>
              <a:t>Life-saving interventions </a:t>
            </a:r>
          </a:p>
          <a:p>
            <a:pPr marL="228600" indent="-241934">
              <a:buClr>
                <a:schemeClr val="accent3"/>
              </a:buClr>
            </a:pPr>
            <a:r>
              <a:rPr lang="en-US" sz="2600" dirty="0">
                <a:solidFill>
                  <a:schemeClr val="bg2"/>
                </a:solidFill>
                <a:latin typeface="Helvetica Neue" panose="020B0604020202020204" charset="0"/>
                <a:ea typeface="Arial"/>
                <a:cs typeface="Arial"/>
                <a:sym typeface="Arial"/>
              </a:rPr>
              <a:t>Well-coordinated, sensitive, multisectoral survivor-centered response</a:t>
            </a:r>
          </a:p>
          <a:p>
            <a:pPr marL="228600" indent="-241934">
              <a:buClr>
                <a:schemeClr val="accent3"/>
              </a:buClr>
            </a:pPr>
            <a:r>
              <a:rPr lang="fr-FR" sz="2600" dirty="0" err="1">
                <a:solidFill>
                  <a:schemeClr val="bg2"/>
                </a:solidFill>
                <a:latin typeface="Helvetica Neue" panose="020B0604020202020204" charset="0"/>
              </a:rPr>
              <a:t>Include</a:t>
            </a:r>
            <a:r>
              <a:rPr lang="fr-FR" sz="2600" dirty="0">
                <a:solidFill>
                  <a:schemeClr val="bg2"/>
                </a:solidFill>
                <a:latin typeface="Helvetica Neue" panose="020B0604020202020204" charset="0"/>
              </a:rPr>
              <a:t> </a:t>
            </a:r>
            <a:r>
              <a:rPr lang="fr-FR" sz="2600" dirty="0" err="1">
                <a:solidFill>
                  <a:schemeClr val="bg2"/>
                </a:solidFill>
                <a:latin typeface="Helvetica Neue" panose="020B0604020202020204" charset="0"/>
              </a:rPr>
              <a:t>sexual</a:t>
            </a:r>
            <a:r>
              <a:rPr lang="fr-FR" sz="2600" dirty="0">
                <a:solidFill>
                  <a:schemeClr val="bg2"/>
                </a:solidFill>
                <a:latin typeface="Helvetica Neue" panose="020B0604020202020204" charset="0"/>
              </a:rPr>
              <a:t> violence, </a:t>
            </a:r>
            <a:r>
              <a:rPr lang="fr-FR" sz="2600" dirty="0" err="1">
                <a:solidFill>
                  <a:schemeClr val="bg2"/>
                </a:solidFill>
                <a:latin typeface="Helvetica Neue" panose="020B0604020202020204" charset="0"/>
              </a:rPr>
              <a:t>harmful</a:t>
            </a:r>
            <a:r>
              <a:rPr lang="fr-FR" sz="2600" dirty="0">
                <a:solidFill>
                  <a:schemeClr val="bg2"/>
                </a:solidFill>
                <a:latin typeface="Helvetica Neue" panose="020B0604020202020204" charset="0"/>
              </a:rPr>
              <a:t> practices, </a:t>
            </a:r>
            <a:r>
              <a:rPr lang="fr-FR" sz="2600" dirty="0" err="1">
                <a:solidFill>
                  <a:schemeClr val="bg2"/>
                </a:solidFill>
                <a:latin typeface="Helvetica Neue" panose="020B0604020202020204" charset="0"/>
              </a:rPr>
              <a:t>gender</a:t>
            </a:r>
            <a:r>
              <a:rPr lang="fr-FR" sz="2600" dirty="0">
                <a:solidFill>
                  <a:schemeClr val="bg2"/>
                </a:solidFill>
                <a:latin typeface="Helvetica Neue" panose="020B0604020202020204" charset="0"/>
              </a:rPr>
              <a:t> </a:t>
            </a:r>
            <a:r>
              <a:rPr lang="fr-FR" sz="2600" dirty="0" err="1">
                <a:solidFill>
                  <a:schemeClr val="bg2"/>
                </a:solidFill>
                <a:latin typeface="Helvetica Neue" panose="020B0604020202020204" charset="0"/>
              </a:rPr>
              <a:t>norms</a:t>
            </a:r>
            <a:r>
              <a:rPr lang="fr-FR" sz="2600" dirty="0">
                <a:solidFill>
                  <a:schemeClr val="bg2"/>
                </a:solidFill>
                <a:latin typeface="Helvetica Neue" panose="020B0604020202020204" charset="0"/>
              </a:rPr>
              <a:t>, social </a:t>
            </a:r>
            <a:r>
              <a:rPr lang="fr-FR" sz="2600" dirty="0" err="1">
                <a:solidFill>
                  <a:schemeClr val="bg2"/>
                </a:solidFill>
                <a:latin typeface="Helvetica Neue" panose="020B0604020202020204" charset="0"/>
              </a:rPr>
              <a:t>barriers</a:t>
            </a:r>
            <a:r>
              <a:rPr lang="fr-FR" sz="2600" dirty="0">
                <a:solidFill>
                  <a:schemeClr val="bg2"/>
                </a:solidFill>
                <a:latin typeface="Helvetica Neue" panose="020B0604020202020204" charset="0"/>
              </a:rPr>
              <a:t>, stigma, discrimination</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13" name="Image 12">
            <a:extLst>
              <a:ext uri="{FF2B5EF4-FFF2-40B4-BE49-F238E27FC236}">
                <a16:creationId xmlns:a16="http://schemas.microsoft.com/office/drawing/2014/main" id="{C02D2465-778A-420D-87ED-83C75ED869D2}"/>
              </a:ext>
            </a:extLst>
          </p:cNvPr>
          <p:cNvPicPr>
            <a:picLocks noChangeAspect="1"/>
          </p:cNvPicPr>
          <p:nvPr/>
        </p:nvPicPr>
        <p:blipFill>
          <a:blip r:embed="rId3"/>
          <a:stretch>
            <a:fillRect/>
          </a:stretch>
        </p:blipFill>
        <p:spPr>
          <a:xfrm>
            <a:off x="0" y="0"/>
            <a:ext cx="2356240" cy="6858000"/>
          </a:xfrm>
          <a:prstGeom prst="rect">
            <a:avLst/>
          </a:prstGeom>
        </p:spPr>
      </p:pic>
      <p:pic>
        <p:nvPicPr>
          <p:cNvPr id="3" name="Image 2">
            <a:extLst>
              <a:ext uri="{FF2B5EF4-FFF2-40B4-BE49-F238E27FC236}">
                <a16:creationId xmlns:a16="http://schemas.microsoft.com/office/drawing/2014/main" id="{1DC2E57E-4E9E-415F-A408-C63EB73D5DA9}"/>
              </a:ext>
            </a:extLst>
          </p:cNvPr>
          <p:cNvPicPr>
            <a:picLocks noChangeAspect="1"/>
          </p:cNvPicPr>
          <p:nvPr/>
        </p:nvPicPr>
        <p:blipFill>
          <a:blip r:embed="rId4"/>
          <a:stretch>
            <a:fillRect/>
          </a:stretch>
        </p:blipFill>
        <p:spPr>
          <a:xfrm>
            <a:off x="6413347" y="1124106"/>
            <a:ext cx="777885" cy="837723"/>
          </a:xfrm>
          <a:prstGeom prst="rect">
            <a:avLst/>
          </a:prstGeom>
        </p:spPr>
      </p:pic>
      <p:pic>
        <p:nvPicPr>
          <p:cNvPr id="7" name="Image 6">
            <a:extLst>
              <a:ext uri="{FF2B5EF4-FFF2-40B4-BE49-F238E27FC236}">
                <a16:creationId xmlns:a16="http://schemas.microsoft.com/office/drawing/2014/main" id="{394F6D35-8043-41E3-A611-9CF75DB603A5}"/>
              </a:ext>
            </a:extLst>
          </p:cNvPr>
          <p:cNvPicPr>
            <a:picLocks noChangeAspect="1"/>
          </p:cNvPicPr>
          <p:nvPr/>
        </p:nvPicPr>
        <p:blipFill rotWithShape="1">
          <a:blip r:embed="rId5"/>
          <a:srcRect l="6741" t="13884"/>
          <a:stretch/>
        </p:blipFill>
        <p:spPr>
          <a:xfrm>
            <a:off x="5766098" y="3566314"/>
            <a:ext cx="659803" cy="735323"/>
          </a:xfrm>
          <a:prstGeom prst="rect">
            <a:avLst/>
          </a:prstGeom>
        </p:spPr>
      </p:pic>
      <p:pic>
        <p:nvPicPr>
          <p:cNvPr id="14" name="Image 13">
            <a:extLst>
              <a:ext uri="{FF2B5EF4-FFF2-40B4-BE49-F238E27FC236}">
                <a16:creationId xmlns:a16="http://schemas.microsoft.com/office/drawing/2014/main" id="{372FF3F5-6197-4881-AFE7-9D3C896D7E74}"/>
              </a:ext>
            </a:extLst>
          </p:cNvPr>
          <p:cNvPicPr>
            <a:picLocks noChangeAspect="1"/>
          </p:cNvPicPr>
          <p:nvPr/>
        </p:nvPicPr>
        <p:blipFill rotWithShape="1">
          <a:blip r:embed="rId5"/>
          <a:srcRect l="6741" t="13884"/>
          <a:stretch/>
        </p:blipFill>
        <p:spPr>
          <a:xfrm>
            <a:off x="9628825" y="2159707"/>
            <a:ext cx="659803" cy="735323"/>
          </a:xfrm>
          <a:prstGeom prst="rect">
            <a:avLst/>
          </a:prstGeom>
        </p:spPr>
      </p:pic>
      <p:pic>
        <p:nvPicPr>
          <p:cNvPr id="15" name="Image 14">
            <a:extLst>
              <a:ext uri="{FF2B5EF4-FFF2-40B4-BE49-F238E27FC236}">
                <a16:creationId xmlns:a16="http://schemas.microsoft.com/office/drawing/2014/main" id="{01B82B76-414F-4807-A62A-7F4D3EA64C4D}"/>
              </a:ext>
            </a:extLst>
          </p:cNvPr>
          <p:cNvPicPr>
            <a:picLocks noChangeAspect="1"/>
          </p:cNvPicPr>
          <p:nvPr/>
        </p:nvPicPr>
        <p:blipFill>
          <a:blip r:embed="rId4"/>
          <a:stretch>
            <a:fillRect/>
          </a:stretch>
        </p:blipFill>
        <p:spPr>
          <a:xfrm>
            <a:off x="10462428" y="2103459"/>
            <a:ext cx="777885" cy="837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44151" y="16977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2 – description of the Standards</a:t>
            </a:r>
            <a:endParaRPr dirty="0"/>
          </a:p>
        </p:txBody>
      </p:sp>
      <p:sp>
        <p:nvSpPr>
          <p:cNvPr id="330" name="Google Shape;330;p15"/>
          <p:cNvSpPr txBox="1">
            <a:spLocks noGrp="1"/>
          </p:cNvSpPr>
          <p:nvPr>
            <p:ph sz="half" idx="1"/>
          </p:nvPr>
        </p:nvSpPr>
        <p:spPr>
          <a:xfrm>
            <a:off x="2318942" y="1639676"/>
            <a:ext cx="4874674" cy="4351338"/>
          </a:xfrm>
          <a:prstGeom prst="rect">
            <a:avLst/>
          </a:prstGeom>
          <a:noFill/>
          <a:ln>
            <a:noFill/>
          </a:ln>
        </p:spPr>
        <p:txBody>
          <a:bodyPr spcFirstLastPara="1" wrap="square" lIns="91425" tIns="45700" rIns="91425" bIns="45700" anchor="t" anchorCtr="0">
            <a:normAutofit/>
          </a:bodyPr>
          <a:lstStyle/>
          <a:p>
            <a:pPr marL="0" lvl="0" indent="0">
              <a:spcBef>
                <a:spcPts val="0"/>
              </a:spcBef>
              <a:buClr>
                <a:schemeClr val="accent3"/>
              </a:buClr>
              <a:buSzPct val="100000"/>
              <a:buNone/>
            </a:pPr>
            <a:r>
              <a:rPr lang="en-US" sz="2400" b="1" dirty="0">
                <a:latin typeface="Helvetica Neue" panose="020B0604020202020204" charset="0"/>
              </a:rPr>
              <a:t>St. 10 : MHPSS</a:t>
            </a:r>
          </a:p>
          <a:p>
            <a:pPr marL="0" lvl="0" indent="0" algn="l" rtl="0">
              <a:lnSpc>
                <a:spcPct val="90000"/>
              </a:lnSpc>
              <a:spcBef>
                <a:spcPts val="0"/>
              </a:spcBef>
              <a:spcAft>
                <a:spcPts val="0"/>
              </a:spcAft>
              <a:buClr>
                <a:schemeClr val="accent3"/>
              </a:buClr>
              <a:buSzPct val="100000"/>
              <a:buNone/>
            </a:pPr>
            <a:r>
              <a:rPr lang="en-US" sz="2400" dirty="0">
                <a:latin typeface="Helvetica Neue" panose="020B0604020202020204" charset="0"/>
              </a:rPr>
              <a:t> </a:t>
            </a:r>
          </a:p>
          <a:p>
            <a:pPr indent="-457200">
              <a:spcBef>
                <a:spcPts val="0"/>
              </a:spcBef>
              <a:buClr>
                <a:schemeClr val="accent3"/>
              </a:buClr>
              <a:buSzPct val="100000"/>
            </a:pPr>
            <a:r>
              <a:rPr lang="en-US" sz="2400" dirty="0">
                <a:solidFill>
                  <a:schemeClr val="bg2"/>
                </a:solidFill>
                <a:latin typeface="Helvetica Neue" panose="020B0604020202020204" charset="0"/>
                <a:ea typeface="Arial"/>
                <a:cs typeface="Arial"/>
                <a:sym typeface="Arial"/>
              </a:rPr>
              <a:t>Psychological and social suffering </a:t>
            </a:r>
          </a:p>
          <a:p>
            <a:pPr indent="-457200">
              <a:spcBef>
                <a:spcPts val="0"/>
              </a:spcBef>
              <a:buClr>
                <a:schemeClr val="accent3"/>
              </a:buClr>
              <a:buSzPct val="100000"/>
            </a:pPr>
            <a:r>
              <a:rPr lang="en-US" sz="2400" dirty="0">
                <a:solidFill>
                  <a:schemeClr val="bg2"/>
                </a:solidFill>
                <a:latin typeface="Helvetica Neue" panose="020B0604020202020204" charset="0"/>
                <a:ea typeface="Arial"/>
                <a:cs typeface="Arial"/>
                <a:sym typeface="Arial"/>
              </a:rPr>
              <a:t>Prevent/ reduce stress </a:t>
            </a:r>
          </a:p>
          <a:p>
            <a:pPr indent="-457200">
              <a:spcBef>
                <a:spcPts val="0"/>
              </a:spcBef>
              <a:buClr>
                <a:schemeClr val="accent3"/>
              </a:buClr>
              <a:buSzPct val="100000"/>
            </a:pPr>
            <a:r>
              <a:rPr lang="en-US" sz="2400" dirty="0">
                <a:solidFill>
                  <a:schemeClr val="bg2"/>
                </a:solidFill>
                <a:latin typeface="Helvetica Neue" panose="020B0604020202020204" charset="0"/>
                <a:ea typeface="Arial"/>
                <a:cs typeface="Arial"/>
                <a:sym typeface="Arial"/>
              </a:rPr>
              <a:t>Coping mechanisms and resilience</a:t>
            </a:r>
          </a:p>
          <a:p>
            <a:pPr indent="-457200">
              <a:spcBef>
                <a:spcPts val="0"/>
              </a:spcBef>
              <a:buClr>
                <a:schemeClr val="accent3"/>
              </a:buClr>
              <a:buSzPct val="100000"/>
            </a:pPr>
            <a:r>
              <a:rPr lang="en-US" sz="2400" dirty="0">
                <a:solidFill>
                  <a:schemeClr val="bg2"/>
                </a:solidFill>
                <a:latin typeface="Helvetica Neue" panose="020B0604020202020204" charset="0"/>
                <a:ea typeface="Arial"/>
                <a:cs typeface="Arial"/>
                <a:sym typeface="Arial"/>
              </a:rPr>
              <a:t>Community level supports</a:t>
            </a:r>
          </a:p>
          <a:p>
            <a:pPr indent="-457200">
              <a:spcBef>
                <a:spcPts val="0"/>
              </a:spcBef>
              <a:buClr>
                <a:schemeClr val="accent3"/>
              </a:buClr>
              <a:buSzPct val="100000"/>
            </a:pPr>
            <a:r>
              <a:rPr lang="en-US" sz="2400" dirty="0">
                <a:solidFill>
                  <a:schemeClr val="bg2"/>
                </a:solidFill>
                <a:latin typeface="Helvetica Neue" panose="020B0604020202020204" charset="0"/>
                <a:ea typeface="Arial"/>
                <a:cs typeface="Arial"/>
                <a:sym typeface="Arial"/>
              </a:rPr>
              <a:t>Across </a:t>
            </a:r>
            <a:r>
              <a:rPr lang="fr-FR" sz="2400" dirty="0">
                <a:solidFill>
                  <a:schemeClr val="bg2"/>
                </a:solidFill>
                <a:latin typeface="Helvetica Neue" panose="020B0604020202020204" charset="0"/>
                <a:ea typeface="Arial"/>
                <a:cs typeface="Arial"/>
              </a:rPr>
              <a:t>all </a:t>
            </a:r>
            <a:r>
              <a:rPr lang="fr-FR" sz="2400" dirty="0" err="1">
                <a:solidFill>
                  <a:schemeClr val="bg2"/>
                </a:solidFill>
                <a:latin typeface="Helvetica Neue" panose="020B0604020202020204" charset="0"/>
                <a:ea typeface="Arial"/>
                <a:cs typeface="Arial"/>
              </a:rPr>
              <a:t>ages</a:t>
            </a:r>
            <a:r>
              <a:rPr lang="fr-FR" sz="2400" dirty="0">
                <a:solidFill>
                  <a:schemeClr val="bg2"/>
                </a:solidFill>
                <a:latin typeface="Helvetica Neue" panose="020B0604020202020204" charset="0"/>
                <a:ea typeface="Arial"/>
                <a:cs typeface="Arial"/>
              </a:rPr>
              <a:t> and all s</a:t>
            </a:r>
            <a:r>
              <a:rPr lang="en-US" sz="2400" dirty="0" err="1">
                <a:solidFill>
                  <a:schemeClr val="bg2"/>
                </a:solidFill>
                <a:latin typeface="Helvetica Neue" panose="020B0604020202020204" charset="0"/>
                <a:ea typeface="Arial"/>
                <a:cs typeface="Arial"/>
                <a:sym typeface="Arial"/>
              </a:rPr>
              <a:t>tages</a:t>
            </a:r>
            <a:r>
              <a:rPr lang="en-US" sz="2400" dirty="0">
                <a:solidFill>
                  <a:schemeClr val="bg2"/>
                </a:solidFill>
                <a:latin typeface="Helvetica Neue" panose="020B0604020202020204" charset="0"/>
                <a:ea typeface="Arial"/>
                <a:cs typeface="Arial"/>
                <a:sym typeface="Arial"/>
              </a:rPr>
              <a:t> of child development</a:t>
            </a:r>
            <a:br>
              <a:rPr lang="en-US" sz="2400" dirty="0">
                <a:latin typeface="Helvetica Neue" panose="020B0604020202020204" charset="0"/>
              </a:rPr>
            </a:br>
            <a:endParaRPr sz="2400" dirty="0">
              <a:latin typeface="Helvetica Neue" panose="020B0604020202020204" charset="0"/>
            </a:endParaRPr>
          </a:p>
          <a:p>
            <a:pPr marL="342900" indent="-342900">
              <a:buClr>
                <a:schemeClr val="accent3"/>
              </a:buClr>
              <a:buSzPct val="100000"/>
            </a:pPr>
            <a:r>
              <a:rPr lang="en-US" sz="2400" dirty="0">
                <a:latin typeface="Helvetica Neue" panose="020B0604020202020204" charset="0"/>
                <a:ea typeface="Arial"/>
                <a:cs typeface="Arial"/>
                <a:sym typeface="Arial"/>
              </a:rPr>
              <a:t>Context-dependent</a:t>
            </a: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8013834" y="2643629"/>
            <a:ext cx="4431018"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latin typeface="Helvetica Neue" panose="020B0604020202020204" charset="0"/>
              </a:rPr>
              <a:t>St.</a:t>
            </a:r>
            <a:r>
              <a:rPr lang="en-US" sz="2400" b="1" dirty="0">
                <a:solidFill>
                  <a:schemeClr val="bg2"/>
                </a:solidFill>
                <a:latin typeface="Helvetica Neue" panose="020B0604020202020204" charset="0"/>
              </a:rPr>
              <a:t> 11: CAAFAG</a:t>
            </a:r>
          </a:p>
          <a:p>
            <a:pPr marL="0" indent="0">
              <a:buClr>
                <a:schemeClr val="accent3"/>
              </a:buClr>
              <a:buSzPct val="100000"/>
              <a:buNone/>
            </a:pPr>
            <a:endParaRPr lang="en-US" sz="2400"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en-US" sz="2400" dirty="0">
                <a:solidFill>
                  <a:schemeClr val="bg2"/>
                </a:solidFill>
                <a:latin typeface="Helvetica Neue" panose="020B0604020202020204" charset="0"/>
                <a:ea typeface="Arial"/>
                <a:cs typeface="Arial"/>
                <a:sym typeface="Arial"/>
              </a:rPr>
              <a:t>Emphasis on </a:t>
            </a:r>
            <a:r>
              <a:rPr lang="fr-FR" sz="2400" dirty="0" err="1">
                <a:solidFill>
                  <a:schemeClr val="bg2"/>
                </a:solidFill>
                <a:latin typeface="Helvetica Neue" panose="020B0604020202020204" charset="0"/>
              </a:rPr>
              <a:t>child-centred</a:t>
            </a:r>
            <a:r>
              <a:rPr lang="fr-FR" sz="2400" dirty="0">
                <a:solidFill>
                  <a:schemeClr val="bg2"/>
                </a:solidFill>
                <a:latin typeface="Helvetica Neue" panose="020B0604020202020204" charset="0"/>
              </a:rPr>
              <a:t> </a:t>
            </a:r>
            <a:r>
              <a:rPr lang="en-US" sz="2400" dirty="0">
                <a:solidFill>
                  <a:schemeClr val="bg2"/>
                </a:solidFill>
                <a:latin typeface="Helvetica Neue" panose="020B0604020202020204" charset="0"/>
                <a:ea typeface="Arial"/>
                <a:cs typeface="Arial"/>
                <a:sym typeface="Arial"/>
              </a:rPr>
              <a:t>prevention of recruitment</a:t>
            </a:r>
          </a:p>
          <a:p>
            <a:pPr marL="342900" indent="-342900">
              <a:buClr>
                <a:schemeClr val="accent3"/>
              </a:buClr>
              <a:buSzPct val="100000"/>
            </a:pPr>
            <a:r>
              <a:rPr lang="en-US" sz="2400" dirty="0">
                <a:solidFill>
                  <a:schemeClr val="bg2"/>
                </a:solidFill>
                <a:latin typeface="Helvetica Neue" panose="020B0604020202020204" charset="0"/>
                <a:ea typeface="Arial"/>
                <a:cs typeface="Arial"/>
                <a:sym typeface="Arial"/>
              </a:rPr>
              <a:t>Multi-sectoral community-based reintegration </a:t>
            </a:r>
            <a:r>
              <a:rPr lang="en-US" sz="2400" dirty="0" err="1">
                <a:solidFill>
                  <a:schemeClr val="bg2"/>
                </a:solidFill>
                <a:latin typeface="Helvetica Neue" panose="020B0604020202020204" charset="0"/>
                <a:ea typeface="Arial"/>
                <a:cs typeface="Arial"/>
                <a:sym typeface="Arial"/>
              </a:rPr>
              <a:t>programmes</a:t>
            </a:r>
            <a:r>
              <a:rPr lang="en-US" sz="2400" b="1" dirty="0">
                <a:solidFill>
                  <a:schemeClr val="bg2"/>
                </a:solidFill>
                <a:latin typeface="Helvetica Neue" panose="020B0604020202020204" charset="0"/>
                <a:ea typeface="Arial"/>
                <a:cs typeface="Arial"/>
                <a:sym typeface="Arial"/>
              </a:rPr>
              <a:t> </a:t>
            </a:r>
          </a:p>
          <a:p>
            <a:pPr marL="342900" indent="-342900">
              <a:buClr>
                <a:schemeClr val="accent3"/>
              </a:buClr>
              <a:buSzPct val="100000"/>
            </a:pPr>
            <a:r>
              <a:rPr lang="en-US" sz="2400" dirty="0">
                <a:solidFill>
                  <a:schemeClr val="bg2"/>
                </a:solidFill>
                <a:latin typeface="Helvetica Neue" panose="020B0604020202020204" charset="0"/>
                <a:ea typeface="Arial"/>
                <a:cs typeface="Arial"/>
                <a:sym typeface="Arial"/>
              </a:rPr>
              <a:t>Advocacy</a:t>
            </a:r>
          </a:p>
          <a:p>
            <a:pPr marL="0" indent="0">
              <a:buClr>
                <a:schemeClr val="accent3"/>
              </a:buClr>
              <a:buSzPct val="100000"/>
              <a:buNone/>
            </a:pPr>
            <a:endParaRPr lang="en-US" sz="2400" dirty="0">
              <a:solidFill>
                <a:schemeClr val="bg2"/>
              </a:solidFill>
              <a:latin typeface="Helvetica Neue" panose="020B0604020202020204" charset="0"/>
              <a:ea typeface="Arial"/>
              <a:cs typeface="Arial"/>
              <a:sym typeface="Arial"/>
            </a:endParaRPr>
          </a:p>
          <a:p>
            <a:pPr marL="0" indent="0">
              <a:buClr>
                <a:schemeClr val="accent3"/>
              </a:buClr>
              <a:buSzPct val="100000"/>
              <a:buNone/>
            </a:pPr>
            <a:r>
              <a:rPr lang="en-US" sz="2400" dirty="0">
                <a:solidFill>
                  <a:schemeClr val="bg2"/>
                </a:solidFill>
                <a:latin typeface="Helvetica Neue" panose="020B0604020202020204" charset="0"/>
                <a:ea typeface="Arial"/>
                <a:cs typeface="Arial"/>
                <a:sym typeface="Arial"/>
              </a:rPr>
              <a:t> </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10" name="Image 9">
            <a:extLst>
              <a:ext uri="{FF2B5EF4-FFF2-40B4-BE49-F238E27FC236}">
                <a16:creationId xmlns:a16="http://schemas.microsoft.com/office/drawing/2014/main" id="{3E912E5C-9E3C-499B-873A-54D63BF96DB6}"/>
              </a:ext>
            </a:extLst>
          </p:cNvPr>
          <p:cNvPicPr>
            <a:picLocks noChangeAspect="1"/>
          </p:cNvPicPr>
          <p:nvPr/>
        </p:nvPicPr>
        <p:blipFill>
          <a:blip r:embed="rId3"/>
          <a:stretch>
            <a:fillRect/>
          </a:stretch>
        </p:blipFill>
        <p:spPr>
          <a:xfrm>
            <a:off x="0" y="0"/>
            <a:ext cx="2356240" cy="6858000"/>
          </a:xfrm>
          <a:prstGeom prst="rect">
            <a:avLst/>
          </a:prstGeom>
        </p:spPr>
      </p:pic>
      <p:pic>
        <p:nvPicPr>
          <p:cNvPr id="7" name="Google Shape;349;ge222077659_0_0" descr="Screen Shot 2019-10-08 at 5.14.02 PM.png">
            <a:extLst>
              <a:ext uri="{FF2B5EF4-FFF2-40B4-BE49-F238E27FC236}">
                <a16:creationId xmlns:a16="http://schemas.microsoft.com/office/drawing/2014/main" id="{F7E9757C-FFF3-4B14-96D2-A394966763C0}"/>
              </a:ext>
            </a:extLst>
          </p:cNvPr>
          <p:cNvPicPr preferRelativeResize="0"/>
          <p:nvPr/>
        </p:nvPicPr>
        <p:blipFill rotWithShape="1">
          <a:blip r:embed="rId4">
            <a:alphaModFix/>
          </a:blip>
          <a:srcRect/>
          <a:stretch/>
        </p:blipFill>
        <p:spPr>
          <a:xfrm>
            <a:off x="5749451" y="4662016"/>
            <a:ext cx="904852" cy="838503"/>
          </a:xfrm>
          <a:prstGeom prst="rect">
            <a:avLst/>
          </a:prstGeom>
          <a:noFill/>
          <a:ln>
            <a:noFill/>
          </a:ln>
        </p:spPr>
      </p:pic>
      <p:pic>
        <p:nvPicPr>
          <p:cNvPr id="9" name="Google Shape;352;ge222077659_0_0" descr="Screen Shot 2019-10-08 at 5.13.49 PM.png">
            <a:extLst>
              <a:ext uri="{FF2B5EF4-FFF2-40B4-BE49-F238E27FC236}">
                <a16:creationId xmlns:a16="http://schemas.microsoft.com/office/drawing/2014/main" id="{5AE37C83-847D-4C2E-AE74-44FD87593246}"/>
              </a:ext>
            </a:extLst>
          </p:cNvPr>
          <p:cNvPicPr preferRelativeResize="0"/>
          <p:nvPr/>
        </p:nvPicPr>
        <p:blipFill rotWithShape="1">
          <a:blip r:embed="rId5">
            <a:alphaModFix/>
          </a:blip>
          <a:srcRect/>
          <a:stretch/>
        </p:blipFill>
        <p:spPr>
          <a:xfrm>
            <a:off x="6600093" y="4662016"/>
            <a:ext cx="1244795" cy="838503"/>
          </a:xfrm>
          <a:prstGeom prst="rect">
            <a:avLst/>
          </a:prstGeom>
          <a:noFill/>
          <a:ln>
            <a:noFill/>
          </a:ln>
        </p:spPr>
      </p:pic>
      <p:pic>
        <p:nvPicPr>
          <p:cNvPr id="3" name="Image 2">
            <a:extLst>
              <a:ext uri="{FF2B5EF4-FFF2-40B4-BE49-F238E27FC236}">
                <a16:creationId xmlns:a16="http://schemas.microsoft.com/office/drawing/2014/main" id="{1FB67F54-4265-4401-959B-C7A301F74B14}"/>
              </a:ext>
            </a:extLst>
          </p:cNvPr>
          <p:cNvPicPr>
            <a:picLocks noChangeAspect="1"/>
          </p:cNvPicPr>
          <p:nvPr/>
        </p:nvPicPr>
        <p:blipFill>
          <a:blip r:embed="rId6"/>
          <a:stretch>
            <a:fillRect/>
          </a:stretch>
        </p:blipFill>
        <p:spPr>
          <a:xfrm>
            <a:off x="3929517" y="5921484"/>
            <a:ext cx="691106" cy="657117"/>
          </a:xfrm>
          <a:prstGeom prst="rect">
            <a:avLst/>
          </a:prstGeom>
        </p:spPr>
      </p:pic>
      <p:pic>
        <p:nvPicPr>
          <p:cNvPr id="5" name="Image 4">
            <a:extLst>
              <a:ext uri="{FF2B5EF4-FFF2-40B4-BE49-F238E27FC236}">
                <a16:creationId xmlns:a16="http://schemas.microsoft.com/office/drawing/2014/main" id="{CFF3AFB0-631F-48C9-9F7F-43A28979A6BB}"/>
              </a:ext>
            </a:extLst>
          </p:cNvPr>
          <p:cNvPicPr>
            <a:picLocks noChangeAspect="1"/>
          </p:cNvPicPr>
          <p:nvPr/>
        </p:nvPicPr>
        <p:blipFill>
          <a:blip r:embed="rId7"/>
          <a:stretch>
            <a:fillRect/>
          </a:stretch>
        </p:blipFill>
        <p:spPr>
          <a:xfrm>
            <a:off x="4800866" y="5804083"/>
            <a:ext cx="870623" cy="884226"/>
          </a:xfrm>
          <a:prstGeom prst="rect">
            <a:avLst/>
          </a:prstGeom>
        </p:spPr>
      </p:pic>
      <p:pic>
        <p:nvPicPr>
          <p:cNvPr id="12" name="Image 11">
            <a:extLst>
              <a:ext uri="{FF2B5EF4-FFF2-40B4-BE49-F238E27FC236}">
                <a16:creationId xmlns:a16="http://schemas.microsoft.com/office/drawing/2014/main" id="{676A6B60-28A8-4A75-8361-646B51505F16}"/>
              </a:ext>
            </a:extLst>
          </p:cNvPr>
          <p:cNvPicPr>
            <a:picLocks noChangeAspect="1"/>
          </p:cNvPicPr>
          <p:nvPr/>
        </p:nvPicPr>
        <p:blipFill>
          <a:blip r:embed="rId8"/>
          <a:stretch>
            <a:fillRect/>
          </a:stretch>
        </p:blipFill>
        <p:spPr>
          <a:xfrm>
            <a:off x="10455279" y="2426654"/>
            <a:ext cx="743281" cy="817609"/>
          </a:xfrm>
          <a:prstGeom prst="rect">
            <a:avLst/>
          </a:prstGeom>
        </p:spPr>
      </p:pic>
      <p:pic>
        <p:nvPicPr>
          <p:cNvPr id="14" name="Image 13">
            <a:extLst>
              <a:ext uri="{FF2B5EF4-FFF2-40B4-BE49-F238E27FC236}">
                <a16:creationId xmlns:a16="http://schemas.microsoft.com/office/drawing/2014/main" id="{64BE296B-3273-4068-AD52-AC7B6E859DC0}"/>
              </a:ext>
            </a:extLst>
          </p:cNvPr>
          <p:cNvPicPr>
            <a:picLocks noChangeAspect="1"/>
          </p:cNvPicPr>
          <p:nvPr/>
        </p:nvPicPr>
        <p:blipFill>
          <a:blip r:embed="rId9"/>
          <a:stretch>
            <a:fillRect/>
          </a:stretch>
        </p:blipFill>
        <p:spPr>
          <a:xfrm>
            <a:off x="10244697" y="5801703"/>
            <a:ext cx="953863" cy="9664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1000"/>
                                        <p:tgtEl>
                                          <p:spTgt spid="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3" end="3"/>
                                            </p:txEl>
                                          </p:spTgt>
                                        </p:tgtEl>
                                        <p:attrNameLst>
                                          <p:attrName>style.visibility</p:attrName>
                                        </p:attrNameLst>
                                      </p:cBhvr>
                                      <p:to>
                                        <p:strVal val="visible"/>
                                      </p:to>
                                    </p:set>
                                    <p:animEffect transition="in" filter="fade">
                                      <p:cBhvr>
                                        <p:cTn id="17" dur="1000"/>
                                        <p:tgtEl>
                                          <p:spTgt spid="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4" end="4"/>
                                            </p:txEl>
                                          </p:spTgt>
                                        </p:tgtEl>
                                        <p:attrNameLst>
                                          <p:attrName>style.visibility</p:attrName>
                                        </p:attrNameLst>
                                      </p:cBhvr>
                                      <p:to>
                                        <p:strVal val="visible"/>
                                      </p:to>
                                    </p:set>
                                    <p:animEffect transition="in" filter="fade">
                                      <p:cBhvr>
                                        <p:cTn id="22" dur="1000"/>
                                        <p:tgtEl>
                                          <p:spTgt spid="3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animEffect transition="in" filter="fade">
                                      <p:cBhvr>
                                        <p:cTn id="27" dur="1000"/>
                                        <p:tgtEl>
                                          <p:spTgt spid="3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
                                            <p:txEl>
                                              <p:pRg st="6" end="6"/>
                                            </p:txEl>
                                          </p:spTgt>
                                        </p:tgtEl>
                                        <p:attrNameLst>
                                          <p:attrName>style.visibility</p:attrName>
                                        </p:attrNameLst>
                                      </p:cBhvr>
                                      <p:to>
                                        <p:strVal val="visible"/>
                                      </p:to>
                                    </p:set>
                                    <p:animEffect transition="in" filter="fade">
                                      <p:cBhvr>
                                        <p:cTn id="32" dur="1000"/>
                                        <p:tgtEl>
                                          <p:spTgt spid="3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0">
                                            <p:txEl>
                                              <p:pRg st="7" end="7"/>
                                            </p:txEl>
                                          </p:spTgt>
                                        </p:tgtEl>
                                        <p:attrNameLst>
                                          <p:attrName>style.visibility</p:attrName>
                                        </p:attrNameLst>
                                      </p:cBhvr>
                                      <p:to>
                                        <p:strVal val="visible"/>
                                      </p:to>
                                    </p:set>
                                    <p:animEffect transition="in" filter="fade">
                                      <p:cBhvr>
                                        <p:cTn id="46" dur="1000"/>
                                        <p:tgtEl>
                                          <p:spTgt spid="33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fade">
                                      <p:cBhvr>
                                        <p:cTn id="64" dur="10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fade">
                                      <p:cBhvr>
                                        <p:cTn id="69" dur="10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animEffect transition="in" filter="fade">
                                      <p:cBhvr>
                                        <p:cTn id="74" dur="1000"/>
                                        <p:tgtEl>
                                          <p:spTgt spid="6">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37577" y="132352"/>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2 – description of the Standards</a:t>
            </a:r>
            <a:endParaRPr dirty="0"/>
          </a:p>
        </p:txBody>
      </p:sp>
      <p:sp>
        <p:nvSpPr>
          <p:cNvPr id="330" name="Google Shape;330;p15"/>
          <p:cNvSpPr txBox="1">
            <a:spLocks noGrp="1"/>
          </p:cNvSpPr>
          <p:nvPr>
            <p:ph sz="half" idx="1"/>
          </p:nvPr>
        </p:nvSpPr>
        <p:spPr>
          <a:xfrm>
            <a:off x="2602699" y="1457915"/>
            <a:ext cx="4653637" cy="4351338"/>
          </a:xfrm>
          <a:prstGeom prst="rect">
            <a:avLst/>
          </a:prstGeom>
          <a:noFill/>
          <a:ln>
            <a:noFill/>
          </a:ln>
        </p:spPr>
        <p:txBody>
          <a:bodyPr spcFirstLastPara="1" wrap="square" lIns="91425" tIns="45700" rIns="91425" bIns="45700" anchor="t" anchorCtr="0">
            <a:normAutofit/>
          </a:bodyPr>
          <a:lstStyle/>
          <a:p>
            <a:pPr marL="0" lvl="0" indent="0">
              <a:spcBef>
                <a:spcPts val="0"/>
              </a:spcBef>
              <a:buClr>
                <a:schemeClr val="accent3"/>
              </a:buClr>
              <a:buSzPct val="100000"/>
              <a:buNone/>
            </a:pPr>
            <a:r>
              <a:rPr lang="en-US" sz="2400" b="1" dirty="0">
                <a:latin typeface="Helvetica Neue" panose="020B0604020202020204" charset="0"/>
              </a:rPr>
              <a:t>St.</a:t>
            </a:r>
            <a:r>
              <a:rPr lang="en-US" sz="2400" b="1" dirty="0">
                <a:solidFill>
                  <a:schemeClr val="bg2"/>
                </a:solidFill>
              </a:rPr>
              <a:t> 12: CL</a:t>
            </a:r>
          </a:p>
          <a:p>
            <a:pPr marL="0" lvl="0" indent="0" algn="l" rtl="0">
              <a:lnSpc>
                <a:spcPct val="90000"/>
              </a:lnSpc>
              <a:spcBef>
                <a:spcPts val="0"/>
              </a:spcBef>
              <a:spcAft>
                <a:spcPts val="0"/>
              </a:spcAft>
              <a:buClr>
                <a:schemeClr val="accent3"/>
              </a:buClr>
              <a:buSzPct val="100000"/>
              <a:buNone/>
            </a:pPr>
            <a:r>
              <a:rPr lang="en-US" sz="2400" b="1" dirty="0">
                <a:solidFill>
                  <a:schemeClr val="bg2"/>
                </a:solidFill>
              </a:rPr>
              <a:t> </a:t>
            </a:r>
            <a:r>
              <a:rPr lang="en-US" sz="2400" dirty="0">
                <a:solidFill>
                  <a:schemeClr val="bg2"/>
                </a:solidFill>
              </a:rPr>
              <a:t> </a:t>
            </a:r>
          </a:p>
          <a:p>
            <a:pPr marL="342900" indent="-342900">
              <a:buClr>
                <a:schemeClr val="accent3"/>
              </a:buClr>
              <a:buSzPct val="100000"/>
            </a:pPr>
            <a:r>
              <a:rPr lang="en-US" sz="2400" dirty="0">
                <a:solidFill>
                  <a:schemeClr val="bg2"/>
                </a:solidFill>
                <a:latin typeface="Helvetica Neue" panose="020B0604020202020204" charset="0"/>
                <a:sym typeface="Arial"/>
              </a:rPr>
              <a:t>Related to / made worse by the humanitarian crisis</a:t>
            </a:r>
          </a:p>
          <a:p>
            <a:pPr marL="342900" indent="-342900">
              <a:buClr>
                <a:schemeClr val="accent3"/>
              </a:buClr>
              <a:buSzPct val="100000"/>
            </a:pPr>
            <a:r>
              <a:rPr lang="en-US" sz="2400" dirty="0">
                <a:solidFill>
                  <a:schemeClr val="bg2"/>
                </a:solidFill>
                <a:latin typeface="Helvetica Neue" panose="020B0604020202020204" charset="0"/>
                <a:sym typeface="Arial"/>
              </a:rPr>
              <a:t>Removal from WFCL</a:t>
            </a:r>
          </a:p>
          <a:p>
            <a:pPr marL="342900" indent="-342900">
              <a:buClr>
                <a:schemeClr val="accent3"/>
              </a:buClr>
              <a:buSzPct val="100000"/>
            </a:pPr>
            <a:r>
              <a:rPr lang="fr-FR" sz="2400" dirty="0" err="1">
                <a:solidFill>
                  <a:schemeClr val="bg2"/>
                </a:solidFill>
                <a:latin typeface="Helvetica Neue" panose="020B0604020202020204" charset="0"/>
              </a:rPr>
              <a:t>Multisectoral</a:t>
            </a:r>
            <a:r>
              <a:rPr lang="fr-FR" sz="2400" dirty="0">
                <a:solidFill>
                  <a:schemeClr val="bg2"/>
                </a:solidFill>
                <a:latin typeface="Helvetica Neue" panose="020B0604020202020204" charset="0"/>
              </a:rPr>
              <a:t> coordination/services for </a:t>
            </a:r>
            <a:r>
              <a:rPr lang="fr-FR" sz="2400" dirty="0" err="1">
                <a:solidFill>
                  <a:schemeClr val="bg2"/>
                </a:solidFill>
                <a:latin typeface="Helvetica Neue" panose="020B0604020202020204" charset="0"/>
              </a:rPr>
              <a:t>response</a:t>
            </a:r>
            <a:r>
              <a:rPr lang="fr-FR" sz="2400" dirty="0">
                <a:solidFill>
                  <a:schemeClr val="bg2"/>
                </a:solidFill>
                <a:latin typeface="Helvetica Neue" panose="020B0604020202020204" charset="0"/>
              </a:rPr>
              <a:t> </a:t>
            </a:r>
            <a:r>
              <a:rPr lang="fr-FR" sz="2400" dirty="0" err="1">
                <a:solidFill>
                  <a:schemeClr val="bg2"/>
                </a:solidFill>
                <a:latin typeface="Helvetica Neue" panose="020B0604020202020204" charset="0"/>
              </a:rPr>
              <a:t>strategies</a:t>
            </a:r>
            <a:r>
              <a:rPr lang="fr-FR" sz="2400" dirty="0">
                <a:solidFill>
                  <a:schemeClr val="bg2"/>
                </a:solidFill>
                <a:latin typeface="Helvetica Neue" panose="020B0604020202020204" charset="0"/>
              </a:rPr>
              <a:t> </a:t>
            </a:r>
            <a:endParaRPr lang="en-US" sz="2400" dirty="0">
              <a:solidFill>
                <a:schemeClr val="bg2"/>
              </a:solidFill>
              <a:latin typeface="Helvetica Neue" panose="020B0604020202020204" charset="0"/>
            </a:endParaRPr>
          </a:p>
          <a:p>
            <a:pPr marL="342900" indent="-342900">
              <a:buClr>
                <a:schemeClr val="accent3"/>
              </a:buClr>
              <a:buSzPct val="100000"/>
            </a:pPr>
            <a:r>
              <a:rPr lang="fr-FR" sz="2400" dirty="0">
                <a:solidFill>
                  <a:schemeClr val="bg2"/>
                </a:solidFill>
                <a:latin typeface="Helvetica Neue" panose="020B0604020202020204" charset="0"/>
              </a:rPr>
              <a:t>Community-</a:t>
            </a:r>
            <a:r>
              <a:rPr lang="fr-FR" sz="2400" dirty="0" err="1">
                <a:solidFill>
                  <a:schemeClr val="bg2"/>
                </a:solidFill>
                <a:latin typeface="Helvetica Neue" panose="020B0604020202020204" charset="0"/>
              </a:rPr>
              <a:t>level</a:t>
            </a:r>
            <a:r>
              <a:rPr lang="fr-FR" sz="2400" dirty="0">
                <a:solidFill>
                  <a:schemeClr val="bg2"/>
                </a:solidFill>
                <a:latin typeface="Helvetica Neue" panose="020B0604020202020204" charset="0"/>
              </a:rPr>
              <a:t> initiatives</a:t>
            </a:r>
            <a:endParaRPr sz="2400" dirty="0">
              <a:solidFill>
                <a:schemeClr val="bg2"/>
              </a:solidFill>
              <a:latin typeface="Helvetica Neue" panose="020B0604020202020204" charset="0"/>
            </a:endParaRPr>
          </a:p>
          <a:p>
            <a:pPr marL="0" lvl="0" indent="0" algn="l" rtl="0">
              <a:lnSpc>
                <a:spcPct val="90000"/>
              </a:lnSpc>
              <a:spcBef>
                <a:spcPts val="1000"/>
              </a:spcBef>
              <a:spcAft>
                <a:spcPts val="0"/>
              </a:spcAft>
              <a:buClr>
                <a:schemeClr val="accent3"/>
              </a:buClr>
              <a:buSzPct val="100000"/>
              <a:buNone/>
            </a:pPr>
            <a:endParaRPr lang="en-US" sz="2400" dirty="0">
              <a:solidFill>
                <a:schemeClr val="bg2"/>
              </a:solidFill>
              <a:latin typeface="Arial"/>
              <a:ea typeface="Arial"/>
              <a:cs typeface="Aria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601914" y="3050682"/>
            <a:ext cx="4819449" cy="41369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latin typeface="Helvetica Neue" panose="020B0604020202020204" charset="0"/>
              </a:rPr>
              <a:t>St.</a:t>
            </a:r>
            <a:r>
              <a:rPr lang="en-US" sz="2400" b="1" dirty="0">
                <a:solidFill>
                  <a:schemeClr val="bg2"/>
                </a:solidFill>
                <a:latin typeface="Helvetica Neue" panose="020B0604020202020204" charset="0"/>
              </a:rPr>
              <a:t> 13: UASC</a:t>
            </a:r>
          </a:p>
          <a:p>
            <a:pPr marL="342900" indent="-342900">
              <a:buClr>
                <a:schemeClr val="accent3"/>
              </a:buClr>
              <a:buSzPct val="100000"/>
            </a:pPr>
            <a:r>
              <a:rPr lang="fr-FR" sz="2400" dirty="0" err="1">
                <a:solidFill>
                  <a:schemeClr val="bg2"/>
                </a:solidFill>
                <a:latin typeface="Helvetica Neue" panose="020B0604020202020204" charset="0"/>
              </a:rPr>
              <a:t>Rights</a:t>
            </a:r>
            <a:r>
              <a:rPr lang="fr-FR" sz="2400" dirty="0">
                <a:solidFill>
                  <a:schemeClr val="bg2"/>
                </a:solidFill>
                <a:latin typeface="Helvetica Neue" panose="020B0604020202020204" charset="0"/>
              </a:rPr>
              <a:t>, BIA and </a:t>
            </a:r>
            <a:r>
              <a:rPr lang="fr-FR" sz="2400" dirty="0" err="1">
                <a:solidFill>
                  <a:schemeClr val="bg2"/>
                </a:solidFill>
                <a:latin typeface="Helvetica Neue" panose="020B0604020202020204" charset="0"/>
              </a:rPr>
              <a:t>centrality</a:t>
            </a:r>
            <a:r>
              <a:rPr lang="fr-FR" sz="2400" dirty="0">
                <a:solidFill>
                  <a:schemeClr val="bg2"/>
                </a:solidFill>
                <a:latin typeface="Helvetica Neue" panose="020B0604020202020204" charset="0"/>
              </a:rPr>
              <a:t> of </a:t>
            </a:r>
            <a:r>
              <a:rPr lang="fr-FR" sz="2400" dirty="0" err="1">
                <a:solidFill>
                  <a:schemeClr val="bg2"/>
                </a:solidFill>
                <a:latin typeface="Helvetica Neue" panose="020B0604020202020204" charset="0"/>
              </a:rPr>
              <a:t>children</a:t>
            </a:r>
            <a:endParaRPr lang="fr-FR" sz="2400" dirty="0">
              <a:solidFill>
                <a:schemeClr val="bg2"/>
              </a:solidFill>
              <a:latin typeface="Helvetica Neue" panose="020B0604020202020204" charset="0"/>
            </a:endParaRPr>
          </a:p>
          <a:p>
            <a:pPr marL="342900" indent="-342900">
              <a:buClr>
                <a:schemeClr val="accent3"/>
              </a:buClr>
              <a:buSzPct val="100000"/>
            </a:pPr>
            <a:r>
              <a:rPr lang="en-US" sz="2400" dirty="0">
                <a:solidFill>
                  <a:schemeClr val="bg2"/>
                </a:solidFill>
                <a:latin typeface="Helvetica Neue" panose="020B0604020202020204" charset="0"/>
                <a:ea typeface="Arial"/>
                <a:cs typeface="Arial"/>
                <a:sym typeface="Arial"/>
              </a:rPr>
              <a:t>Family unity is priority </a:t>
            </a:r>
          </a:p>
          <a:p>
            <a:pPr marL="342900" indent="-342900">
              <a:buClr>
                <a:schemeClr val="accent3"/>
              </a:buClr>
              <a:buSzPct val="100000"/>
            </a:pPr>
            <a:r>
              <a:rPr lang="en-US" sz="2400" dirty="0">
                <a:solidFill>
                  <a:schemeClr val="bg2"/>
                </a:solidFill>
                <a:latin typeface="Helvetica Neue" panose="020B0604020202020204" charset="0"/>
              </a:rPr>
              <a:t>Case management and immediate FTR </a:t>
            </a:r>
          </a:p>
          <a:p>
            <a:pPr marL="342900" indent="-342900">
              <a:buClr>
                <a:schemeClr val="accent3"/>
              </a:buClr>
              <a:buSzPct val="100000"/>
            </a:pPr>
            <a:r>
              <a:rPr lang="fr-FR" sz="2400" dirty="0" err="1">
                <a:solidFill>
                  <a:schemeClr val="bg2"/>
                </a:solidFill>
                <a:latin typeface="Helvetica Neue" panose="020B0604020202020204" charset="0"/>
              </a:rPr>
              <a:t>Specific</a:t>
            </a:r>
            <a:r>
              <a:rPr lang="fr-FR" sz="2400" dirty="0">
                <a:solidFill>
                  <a:schemeClr val="bg2"/>
                </a:solidFill>
                <a:latin typeface="Helvetica Neue" panose="020B0604020202020204" charset="0"/>
              </a:rPr>
              <a:t> </a:t>
            </a:r>
            <a:r>
              <a:rPr lang="fr-FR" sz="2400" dirty="0" err="1">
                <a:solidFill>
                  <a:schemeClr val="bg2"/>
                </a:solidFill>
                <a:latin typeface="Helvetica Neue" panose="020B0604020202020204" charset="0"/>
              </a:rPr>
              <a:t>contexts</a:t>
            </a:r>
            <a:r>
              <a:rPr lang="fr-FR" sz="2400" dirty="0">
                <a:solidFill>
                  <a:schemeClr val="bg2"/>
                </a:solidFill>
                <a:latin typeface="Helvetica Neue" panose="020B0604020202020204" charset="0"/>
              </a:rPr>
              <a:t> call for </a:t>
            </a:r>
            <a:r>
              <a:rPr lang="fr-FR" sz="2400" dirty="0" err="1">
                <a:solidFill>
                  <a:schemeClr val="bg2"/>
                </a:solidFill>
                <a:latin typeface="Helvetica Neue" panose="020B0604020202020204" charset="0"/>
              </a:rPr>
              <a:t>specific</a:t>
            </a:r>
            <a:r>
              <a:rPr lang="fr-FR" sz="2400" dirty="0">
                <a:solidFill>
                  <a:schemeClr val="bg2"/>
                </a:solidFill>
                <a:latin typeface="Helvetica Neue" panose="020B0604020202020204" charset="0"/>
              </a:rPr>
              <a:t> </a:t>
            </a:r>
            <a:r>
              <a:rPr lang="fr-FR" sz="2400" dirty="0" err="1">
                <a:solidFill>
                  <a:schemeClr val="bg2"/>
                </a:solidFill>
                <a:latin typeface="Helvetica Neue" panose="020B0604020202020204" charset="0"/>
              </a:rPr>
              <a:t>actors</a:t>
            </a:r>
            <a:endParaRPr lang="en-US" sz="2400" dirty="0">
              <a:solidFill>
                <a:schemeClr val="bg2"/>
              </a:solidFill>
              <a:latin typeface="Helvetica Neue" panose="020B0604020202020204" charset="0"/>
              <a:sym typeface="Arial"/>
            </a:endParaRPr>
          </a:p>
          <a:p>
            <a:pPr marL="0" indent="0">
              <a:buClr>
                <a:schemeClr val="accent3"/>
              </a:buClr>
              <a:buSzPct val="100000"/>
              <a:buNone/>
            </a:pPr>
            <a:r>
              <a:rPr lang="en-US" sz="2400" dirty="0">
                <a:solidFill>
                  <a:schemeClr val="bg2"/>
                </a:solidFill>
                <a:latin typeface="Helvetica Neue" panose="020B0604020202020204" charset="0"/>
                <a:ea typeface="Arial"/>
                <a:cs typeface="Arial"/>
                <a:sym typeface="Arial"/>
              </a:rPr>
              <a:t> </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10" name="Image 9">
            <a:extLst>
              <a:ext uri="{FF2B5EF4-FFF2-40B4-BE49-F238E27FC236}">
                <a16:creationId xmlns:a16="http://schemas.microsoft.com/office/drawing/2014/main" id="{3E912E5C-9E3C-499B-873A-54D63BF96DB6}"/>
              </a:ext>
            </a:extLst>
          </p:cNvPr>
          <p:cNvPicPr>
            <a:picLocks noChangeAspect="1"/>
          </p:cNvPicPr>
          <p:nvPr/>
        </p:nvPicPr>
        <p:blipFill>
          <a:blip r:embed="rId3"/>
          <a:stretch>
            <a:fillRect/>
          </a:stretch>
        </p:blipFill>
        <p:spPr>
          <a:xfrm>
            <a:off x="0" y="0"/>
            <a:ext cx="2356240" cy="6858000"/>
          </a:xfrm>
          <a:prstGeom prst="rect">
            <a:avLst/>
          </a:prstGeom>
        </p:spPr>
      </p:pic>
      <p:pic>
        <p:nvPicPr>
          <p:cNvPr id="11" name="Image 10">
            <a:extLst>
              <a:ext uri="{FF2B5EF4-FFF2-40B4-BE49-F238E27FC236}">
                <a16:creationId xmlns:a16="http://schemas.microsoft.com/office/drawing/2014/main" id="{9D8FC044-666B-41E0-939D-A2AE30694FF7}"/>
              </a:ext>
            </a:extLst>
          </p:cNvPr>
          <p:cNvPicPr>
            <a:picLocks noChangeAspect="1"/>
          </p:cNvPicPr>
          <p:nvPr/>
        </p:nvPicPr>
        <p:blipFill>
          <a:blip r:embed="rId4"/>
          <a:stretch>
            <a:fillRect/>
          </a:stretch>
        </p:blipFill>
        <p:spPr>
          <a:xfrm>
            <a:off x="4646995" y="5227433"/>
            <a:ext cx="845501" cy="973607"/>
          </a:xfrm>
          <a:prstGeom prst="rect">
            <a:avLst/>
          </a:prstGeom>
        </p:spPr>
      </p:pic>
      <p:pic>
        <p:nvPicPr>
          <p:cNvPr id="12" name="Image 11">
            <a:extLst>
              <a:ext uri="{FF2B5EF4-FFF2-40B4-BE49-F238E27FC236}">
                <a16:creationId xmlns:a16="http://schemas.microsoft.com/office/drawing/2014/main" id="{C6E6B82E-AC67-4146-BD76-81E8BAA4BBD8}"/>
              </a:ext>
            </a:extLst>
          </p:cNvPr>
          <p:cNvPicPr>
            <a:picLocks noChangeAspect="1"/>
          </p:cNvPicPr>
          <p:nvPr/>
        </p:nvPicPr>
        <p:blipFill>
          <a:blip r:embed="rId5"/>
          <a:stretch>
            <a:fillRect/>
          </a:stretch>
        </p:blipFill>
        <p:spPr>
          <a:xfrm>
            <a:off x="3842171" y="5315426"/>
            <a:ext cx="766019" cy="889129"/>
          </a:xfrm>
          <a:prstGeom prst="rect">
            <a:avLst/>
          </a:prstGeom>
        </p:spPr>
      </p:pic>
      <p:pic>
        <p:nvPicPr>
          <p:cNvPr id="9" name="Image 8">
            <a:extLst>
              <a:ext uri="{FF2B5EF4-FFF2-40B4-BE49-F238E27FC236}">
                <a16:creationId xmlns:a16="http://schemas.microsoft.com/office/drawing/2014/main" id="{5B2170DC-4F8C-4738-91A2-B8B6B6B5CED1}"/>
              </a:ext>
            </a:extLst>
          </p:cNvPr>
          <p:cNvPicPr>
            <a:picLocks noChangeAspect="1"/>
          </p:cNvPicPr>
          <p:nvPr/>
        </p:nvPicPr>
        <p:blipFill>
          <a:blip r:embed="rId6"/>
          <a:stretch>
            <a:fillRect/>
          </a:stretch>
        </p:blipFill>
        <p:spPr>
          <a:xfrm>
            <a:off x="10250060" y="2729784"/>
            <a:ext cx="819770" cy="699216"/>
          </a:xfrm>
          <a:prstGeom prst="rect">
            <a:avLst/>
          </a:prstGeom>
        </p:spPr>
      </p:pic>
      <p:pic>
        <p:nvPicPr>
          <p:cNvPr id="14" name="Image 13">
            <a:extLst>
              <a:ext uri="{FF2B5EF4-FFF2-40B4-BE49-F238E27FC236}">
                <a16:creationId xmlns:a16="http://schemas.microsoft.com/office/drawing/2014/main" id="{A3455E1E-98CA-47AB-B27C-6A159E8712ED}"/>
              </a:ext>
            </a:extLst>
          </p:cNvPr>
          <p:cNvPicPr>
            <a:picLocks noChangeAspect="1"/>
          </p:cNvPicPr>
          <p:nvPr/>
        </p:nvPicPr>
        <p:blipFill rotWithShape="1">
          <a:blip r:embed="rId7"/>
          <a:srcRect l="-353" t="10332"/>
          <a:stretch/>
        </p:blipFill>
        <p:spPr>
          <a:xfrm>
            <a:off x="10295228" y="6065316"/>
            <a:ext cx="885883" cy="699216"/>
          </a:xfrm>
          <a:prstGeom prst="rect">
            <a:avLst/>
          </a:prstGeom>
        </p:spPr>
      </p:pic>
    </p:spTree>
    <p:extLst>
      <p:ext uri="{BB962C8B-B14F-4D97-AF65-F5344CB8AC3E}">
        <p14:creationId xmlns:p14="http://schemas.microsoft.com/office/powerpoint/2010/main" val="5015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1000"/>
                                        <p:tgtEl>
                                          <p:spTgt spid="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3" end="3"/>
                                            </p:txEl>
                                          </p:spTgt>
                                        </p:tgtEl>
                                        <p:attrNameLst>
                                          <p:attrName>style.visibility</p:attrName>
                                        </p:attrNameLst>
                                      </p:cBhvr>
                                      <p:to>
                                        <p:strVal val="visible"/>
                                      </p:to>
                                    </p:set>
                                    <p:animEffect transition="in" filter="fade">
                                      <p:cBhvr>
                                        <p:cTn id="17" dur="1000"/>
                                        <p:tgtEl>
                                          <p:spTgt spid="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4" end="4"/>
                                            </p:txEl>
                                          </p:spTgt>
                                        </p:tgtEl>
                                        <p:attrNameLst>
                                          <p:attrName>style.visibility</p:attrName>
                                        </p:attrNameLst>
                                      </p:cBhvr>
                                      <p:to>
                                        <p:strVal val="visible"/>
                                      </p:to>
                                    </p:set>
                                    <p:animEffect transition="in" filter="fade">
                                      <p:cBhvr>
                                        <p:cTn id="22" dur="1000"/>
                                        <p:tgtEl>
                                          <p:spTgt spid="3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animEffect transition="in" filter="fade">
                                      <p:cBhvr>
                                        <p:cTn id="27" dur="1000"/>
                                        <p:tgtEl>
                                          <p:spTgt spid="3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10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10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10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10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600438"/>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2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a:t>
            </a:r>
            <a:r>
              <a:rPr lang="en-GB"/>
              <a:t>Pillar 2 </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2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TotalTime>
  <Words>3466</Words>
  <Application>Microsoft Office PowerPoint</Application>
  <PresentationFormat>Widescreen</PresentationFormat>
  <Paragraphs>249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 Light</vt:lpstr>
      <vt:lpstr>HelveticaNeue-Light-Identity-H</vt:lpstr>
      <vt:lpstr>Arial</vt:lpstr>
      <vt:lpstr>Wingdings</vt:lpstr>
      <vt:lpstr>Helvetica Neue</vt:lpstr>
      <vt:lpstr>Avenir Next LT Pro Light</vt:lpstr>
      <vt:lpstr>Calibri</vt:lpstr>
      <vt:lpstr>Office Theme</vt:lpstr>
      <vt:lpstr>The Minimum Standards for Child Protection in Humanitarian Action  CPMS</vt:lpstr>
      <vt:lpstr>Aim of the Standards </vt:lpstr>
      <vt:lpstr>PowerPoint Presentation</vt:lpstr>
      <vt:lpstr>Pillar 2 – Child Protection risks</vt:lpstr>
      <vt:lpstr>Pillar 2 – description of the Standards</vt:lpstr>
      <vt:lpstr>Pillar 2 – description of the Standards</vt:lpstr>
      <vt:lpstr>Pillar 2 – description of the Standards</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100</cp:revision>
  <dcterms:created xsi:type="dcterms:W3CDTF">2017-12-20T18:51:03Z</dcterms:created>
  <dcterms:modified xsi:type="dcterms:W3CDTF">2022-07-05T22:08:53Z</dcterms:modified>
</cp:coreProperties>
</file>