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autoCompressPictures="0">
  <p:sldMasterIdLst>
    <p:sldMasterId id="2147483648" r:id="rId1"/>
  </p:sldMasterIdLst>
  <p:notesMasterIdLst>
    <p:notesMasterId r:id="rId10"/>
  </p:notesMasterIdLst>
  <p:sldIdLst>
    <p:sldId id="285" r:id="rId2"/>
    <p:sldId id="262" r:id="rId3"/>
    <p:sldId id="265" r:id="rId4"/>
    <p:sldId id="288" r:id="rId5"/>
    <p:sldId id="267" r:id="rId6"/>
    <p:sldId id="268" r:id="rId7"/>
    <p:sldId id="259" r:id="rId8"/>
    <p:sldId id="289" r:id="rId9"/>
  </p:sldIdLst>
  <p:sldSz cx="12192000" cy="6858000"/>
  <p:notesSz cx="6858000" cy="9144000"/>
  <p:custDataLst>
    <p:tags r:id="rId11"/>
  </p:custDataLst>
  <p:defaultTextStyle>
    <a:defPPr marR="0" lvl="0" algn="r" rtl="1">
      <a:lnSpc>
        <a:spcPct val="100000"/>
      </a:lnSpc>
      <a:spcBef>
        <a:spcPts val="0"/>
      </a:spcBef>
      <a:spcAft>
        <a:spcPts val="0"/>
      </a:spcAft>
      <a:defRPr lang="x-none"/>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5196" autoAdjust="0"/>
  </p:normalViewPr>
  <p:slideViewPr>
    <p:cSldViewPr snapToGrid="0">
      <p:cViewPr varScale="1">
        <p:scale>
          <a:sx n="107" d="100"/>
          <a:sy n="107" d="100"/>
        </p:scale>
        <p:origin x="176" y="5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1"/>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1"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marR="0" lvl="0" indent="0" algn="r"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8272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هيكلية ومحتوى المعايير الدنيا لحماية الطفل، لا سيّما الركيزة 1</a:t>
            </a: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 أخرى، تخطّوا الشريحتَين 2 و8</a:t>
            </a:r>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(تكييفها مع سياقكم المحدّد) 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حول </a:t>
            </a:r>
            <a:r>
              <a:rPr lang="ar-LB" dirty="0"/>
              <a:t>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l" rtl="1">
              <a:spcBef>
                <a:spcPts val="0"/>
              </a:spcBef>
              <a:spcAft>
                <a:spcPts val="0"/>
              </a:spcAft>
              <a:buNone/>
            </a:pPr>
            <a:endParaRPr lang="en-US" dirty="0"/>
          </a:p>
          <a:p>
            <a:pPr marL="0" lvl="0" indent="0" algn="r" rtl="0">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0">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0">
              <a:spcBef>
                <a:spcPts val="0"/>
              </a:spcBef>
              <a:spcAft>
                <a:spcPts val="0"/>
              </a:spcAft>
              <a:buNone/>
            </a:pPr>
            <a:endParaRPr lang="en-US" dirty="0"/>
          </a:p>
          <a:p>
            <a:pPr marL="0" lvl="0" indent="0" algn="r" rtl="0">
              <a:spcBef>
                <a:spcPts val="0"/>
              </a:spcBef>
              <a:spcAft>
                <a:spcPts val="0"/>
              </a:spcAft>
              <a:buNone/>
            </a:pPr>
            <a:r>
              <a:rPr lang="ar" dirty="0"/>
              <a:t>يركّز هذا العرض على الركيزة 1: معايير لضمان استجابة ذات جودة </a:t>
            </a:r>
          </a:p>
          <a:p>
            <a:pPr marL="0" lvl="0" indent="0" algn="l" rtl="1">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latin typeface="Calibri Light" panose="020F0302020204030204" pitchFamily="34" charset="0"/>
              <a:cs typeface="Calibri Light" panose="020F03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 dirty="0">
                <a:latin typeface="Calibri Light" panose="020F0302020204030204" pitchFamily="34" charset="0"/>
                <a:cs typeface="Calibri Light" panose="020F0302020204030204" pitchFamily="34" charset="0"/>
              </a:rPr>
              <a:t>تتعلّق هذه المجموعة الأولى من المعايير بالاستجابة ذات الجودة: إنّها مشتركة في جميع المجالات المعنية بوضع برامج حماية الطفل.</a:t>
            </a:r>
            <a:endParaRPr lang="ar-LB" dirty="0">
              <a:latin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وهي قابلة للتطبيق </a:t>
            </a:r>
            <a:r>
              <a:rPr lang="ar-SA" sz="1200" b="0" i="0" u="none" strike="noStrike" cap="none" dirty="0">
                <a:solidFill>
                  <a:schemeClr val="dk1"/>
                </a:solidFill>
                <a:effectLst/>
                <a:latin typeface="Calibri"/>
                <a:ea typeface="Calibri"/>
                <a:cs typeface="Calibri"/>
                <a:sym typeface="Calibri"/>
              </a:rPr>
              <a:t>في كلّ الحالات والسياقات، خلال مراحل الوقاية والاستعداد والاستجابة.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وهي جميعًا أساسية للتوصّل إلى مستوى الجودة الذي نسعى إلى تحقيقه كممارسين في مجال حماية الطفل.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يجب استخدام هذه المعايير بالتزامن مع جميع المعايير المتبقّية (من 7 إلى 28) و</a:t>
            </a:r>
            <a:r>
              <a:rPr lang="ar-LB" sz="1200" b="0" i="0" u="none" strike="noStrike" cap="none" dirty="0">
                <a:solidFill>
                  <a:schemeClr val="dk1"/>
                </a:solidFill>
                <a:effectLst/>
                <a:latin typeface="Calibri"/>
                <a:ea typeface="Calibri"/>
                <a:cs typeface="Calibri"/>
                <a:sym typeface="Calibri"/>
              </a:rPr>
              <a:t>مبادئ </a:t>
            </a:r>
            <a:r>
              <a:rPr lang="ar-SA" sz="1200" b="0" i="0" u="none" strike="noStrike" cap="none" dirty="0">
                <a:solidFill>
                  <a:schemeClr val="dk1"/>
                </a:solidFill>
                <a:effectLst/>
                <a:latin typeface="Calibri"/>
                <a:ea typeface="Calibri"/>
                <a:cs typeface="Calibri"/>
                <a:sym typeface="Calibri"/>
              </a:rPr>
              <a:t>المعايير الدنيا لحماية الطف</a:t>
            </a:r>
            <a:r>
              <a:rPr lang="ar-LB" sz="1200" b="0" i="0" u="none" strike="noStrike" cap="none" dirty="0">
                <a:solidFill>
                  <a:schemeClr val="dk1"/>
                </a:solidFill>
                <a:effectLst/>
                <a:latin typeface="Calibri"/>
                <a:ea typeface="Calibri"/>
                <a:cs typeface="Calibri"/>
                <a:sym typeface="Calibri"/>
              </a:rPr>
              <a:t>ل</a:t>
            </a:r>
            <a:r>
              <a:rPr lang="ar-SA" sz="1200" b="0" i="0" u="none" strike="noStrike" cap="none" dirty="0">
                <a:solidFill>
                  <a:schemeClr val="dk1"/>
                </a:solidFill>
                <a:effectLst/>
                <a:latin typeface="Calibri"/>
                <a:ea typeface="Calibri"/>
                <a:cs typeface="Calibri"/>
                <a:sym typeface="Calibri"/>
              </a:rPr>
              <a:t>.</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ترتبط هذه المجموعة من المعايير ارتباطًا مباشرًا ب</a:t>
            </a:r>
            <a:r>
              <a:rPr lang="ar-SA" sz="1200" b="0" i="0" u="sng" strike="noStrike" cap="none" dirty="0">
                <a:solidFill>
                  <a:srgbClr val="00B0F0"/>
                </a:solidFill>
                <a:effectLst/>
                <a:latin typeface="Calibri"/>
                <a:ea typeface="Calibri"/>
                <a:cs typeface="Calibri"/>
                <a:sym typeface="Calibri"/>
              </a:rPr>
              <a:t>المعي</a:t>
            </a:r>
            <a:r>
              <a:rPr lang="ar-LB" sz="1200" b="0" i="0" u="sng" strike="noStrike" cap="none" dirty="0">
                <a:solidFill>
                  <a:srgbClr val="00B0F0"/>
                </a:solidFill>
                <a:effectLst/>
                <a:latin typeface="Calibri"/>
                <a:ea typeface="Calibri"/>
                <a:cs typeface="Calibri"/>
                <a:sym typeface="Calibri"/>
              </a:rPr>
              <a:t>ا</a:t>
            </a:r>
            <a:r>
              <a:rPr lang="ar-SA" sz="1200" b="0" i="0" u="sng" strike="noStrike" cap="none" dirty="0">
                <a:solidFill>
                  <a:srgbClr val="00B0F0"/>
                </a:solidFill>
                <a:effectLst/>
                <a:latin typeface="Calibri"/>
                <a:ea typeface="Calibri"/>
                <a:cs typeface="Calibri"/>
                <a:sym typeface="Calibri"/>
              </a:rPr>
              <a:t>ر الإنساني الأساسي </a:t>
            </a:r>
            <a:r>
              <a:rPr lang="ar-LB" sz="1200" b="0" i="0" u="sng" strike="noStrike" cap="none" dirty="0">
                <a:solidFill>
                  <a:srgbClr val="00B0F0"/>
                </a:solidFill>
                <a:effectLst/>
                <a:latin typeface="Calibri"/>
                <a:ea typeface="Calibri"/>
                <a:cs typeface="Calibri"/>
                <a:sym typeface="Calibri"/>
              </a:rPr>
              <a:t>حول</a:t>
            </a:r>
            <a:r>
              <a:rPr lang="ar-LB" sz="1200" b="0" i="0" u="sng" strike="noStrike" cap="none" baseline="0" dirty="0">
                <a:solidFill>
                  <a:srgbClr val="00B0F0"/>
                </a:solidFill>
                <a:effectLst/>
                <a:latin typeface="Calibri"/>
                <a:ea typeface="Calibri"/>
                <a:cs typeface="Calibri"/>
                <a:sym typeface="Calibri"/>
              </a:rPr>
              <a:t> ا</a:t>
            </a:r>
            <a:r>
              <a:rPr lang="ar-SA" sz="1200" b="0" i="0" u="sng" strike="noStrike" cap="none" dirty="0">
                <a:solidFill>
                  <a:srgbClr val="00B0F0"/>
                </a:solidFill>
                <a:effectLst/>
                <a:latin typeface="Calibri"/>
                <a:ea typeface="Calibri"/>
                <a:cs typeface="Calibri"/>
                <a:sym typeface="Calibri"/>
              </a:rPr>
              <a:t>لجودة والمساءلة</a:t>
            </a:r>
            <a:r>
              <a:rPr lang="ar-LB" sz="1200" b="0" i="0" u="sng" strike="noStrike" cap="none" dirty="0">
                <a:solidFill>
                  <a:srgbClr val="00B0F0"/>
                </a:solidFill>
                <a:effectLst/>
                <a:latin typeface="Calibri"/>
                <a:ea typeface="Calibri"/>
                <a:cs typeface="Calibri"/>
                <a:sym typeface="Calibri"/>
              </a:rPr>
              <a:t> </a:t>
            </a:r>
            <a:r>
              <a:rPr lang="ar-LB" sz="1200" b="0" i="0" u="none" strike="noStrike" cap="none" dirty="0">
                <a:solidFill>
                  <a:schemeClr val="dk1"/>
                </a:solidFill>
                <a:effectLst/>
                <a:latin typeface="Calibri"/>
                <a:ea typeface="Calibri"/>
                <a:cs typeface="Calibri"/>
                <a:sym typeface="Calibri"/>
              </a:rPr>
              <a:t>وتكمّله</a:t>
            </a:r>
            <a:r>
              <a:rPr lang="ar-SA" sz="1200" b="0" i="0" u="none" strike="noStrike" cap="none" dirty="0">
                <a:solidFill>
                  <a:schemeClr val="dk1"/>
                </a:solidFill>
                <a:effectLst/>
                <a:latin typeface="Calibri"/>
                <a:ea typeface="Calibri"/>
                <a:cs typeface="Calibri"/>
                <a:sym typeface="Calibri"/>
              </a:rPr>
              <a:t>.</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بالطريقة نفسها، تسلّط المعايير الدنيا لحماية الطفل الضوء على أهمّية </a:t>
            </a:r>
            <a:r>
              <a:rPr lang="ar-SA" sz="1200" b="1" i="0" u="none" strike="noStrike" cap="none" dirty="0">
                <a:solidFill>
                  <a:schemeClr val="dk1"/>
                </a:solidFill>
                <a:effectLst/>
                <a:latin typeface="Calibri"/>
                <a:ea typeface="Calibri"/>
                <a:cs typeface="Calibri"/>
                <a:sym typeface="Calibri"/>
              </a:rPr>
              <a:t>صون الطفل</a:t>
            </a:r>
            <a:r>
              <a:rPr lang="ar-SA" sz="1200" b="0" i="0" u="none" strike="noStrike" cap="none" dirty="0">
                <a:solidFill>
                  <a:schemeClr val="dk1"/>
                </a:solidFill>
                <a:effectLst/>
                <a:latin typeface="Calibri"/>
                <a:ea typeface="Calibri"/>
                <a:cs typeface="Calibri"/>
                <a:sym typeface="Calibri"/>
              </a:rPr>
              <a:t> و</a:t>
            </a:r>
            <a:r>
              <a:rPr lang="ar-SA" sz="1200" b="1" i="0" u="none" strike="noStrike" cap="none" dirty="0">
                <a:solidFill>
                  <a:schemeClr val="dk1"/>
                </a:solidFill>
                <a:effectLst/>
                <a:latin typeface="Calibri"/>
                <a:ea typeface="Calibri"/>
                <a:cs typeface="Calibri"/>
                <a:sym typeface="Calibri"/>
              </a:rPr>
              <a:t>الوقاية</a:t>
            </a:r>
            <a:r>
              <a:rPr lang="ar-SA" sz="1200" b="0" i="0" u="none" strike="noStrike" cap="none" dirty="0">
                <a:solidFill>
                  <a:schemeClr val="dk1"/>
                </a:solidFill>
                <a:effectLst/>
                <a:latin typeface="Calibri"/>
                <a:ea typeface="Calibri"/>
                <a:cs typeface="Calibri"/>
                <a:sym typeface="Calibri"/>
              </a:rPr>
              <a:t> من الاستغلال والإساءة الجنسيَين، وتشير إليهما على امتداد الدليل باستخدام </a:t>
            </a:r>
            <a:r>
              <a:rPr lang="ar-SA" sz="1200" b="0" i="0" u="sng" strike="noStrike" cap="none" dirty="0">
                <a:solidFill>
                  <a:schemeClr val="dk1"/>
                </a:solidFill>
                <a:effectLst/>
                <a:latin typeface="Calibri"/>
                <a:ea typeface="Calibri"/>
                <a:cs typeface="Calibri"/>
                <a:sym typeface="Calibri"/>
              </a:rPr>
              <a:t>رموز</a:t>
            </a:r>
            <a:r>
              <a:rPr lang="ar-SA" sz="1200" b="0" i="0" u="none" strike="noStrike" cap="none" dirty="0">
                <a:solidFill>
                  <a:schemeClr val="dk1"/>
                </a:solidFill>
                <a:effectLst/>
                <a:latin typeface="Calibri"/>
                <a:ea typeface="Calibri"/>
                <a:cs typeface="Calibri"/>
                <a:sym typeface="Calibri"/>
              </a:rPr>
              <a:t> محدّدة.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1" i="0" u="none" strike="noStrike" cap="none" dirty="0">
                <a:solidFill>
                  <a:schemeClr val="dk1"/>
                </a:solidFill>
                <a:effectLst/>
                <a:latin typeface="Calibri"/>
                <a:ea typeface="Calibri"/>
                <a:cs typeface="Calibri"/>
                <a:sym typeface="Calibri"/>
              </a:rPr>
              <a:t>إطلاق المناقشة:</a:t>
            </a:r>
            <a:r>
              <a:rPr lang="ar-LB" sz="1200" b="1"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هل يستطيع أيّ منكم أن يسمّي المعايير في الركيزة 1؟</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r-FR" dirty="0"/>
              <a:t>-----------------------**--------------------</a:t>
            </a:r>
          </a:p>
          <a:p>
            <a:pPr marL="0" marR="0" lvl="0" indent="0" algn="r" defTabSz="914400" rtl="0" eaLnBrk="1" fontAlgn="auto" latinLnBrk="0" hangingPunct="1">
              <a:lnSpc>
                <a:spcPct val="100000"/>
              </a:lnSpc>
              <a:spcBef>
                <a:spcPts val="0"/>
              </a:spcBef>
              <a:spcAft>
                <a:spcPts val="0"/>
              </a:spcAft>
              <a:buClrTx/>
              <a:buSzTx/>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الملاحظات للميسّرين، كي يشرحوا محتوى الشريحة مع المزيد من التفاصيل:</a:t>
            </a:r>
            <a:endParaRPr lang="en-US"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معلومات </a:t>
            </a:r>
            <a:r>
              <a:rPr lang="ar-LB" sz="1200" b="0" i="0" u="none" strike="noStrike" cap="none" dirty="0">
                <a:solidFill>
                  <a:schemeClr val="dk1"/>
                </a:solidFill>
                <a:effectLst/>
                <a:latin typeface="Calibri"/>
                <a:ea typeface="Calibri"/>
                <a:cs typeface="Calibri"/>
                <a:sym typeface="Calibri"/>
              </a:rPr>
              <a:t>عن ال</a:t>
            </a:r>
            <a:r>
              <a:rPr lang="ar-SA" sz="1200" b="0" i="0" u="none" strike="noStrike" cap="none" dirty="0">
                <a:solidFill>
                  <a:schemeClr val="dk1"/>
                </a:solidFill>
                <a:effectLst/>
                <a:latin typeface="Calibri"/>
                <a:ea typeface="Calibri"/>
                <a:cs typeface="Calibri"/>
                <a:sym typeface="Calibri"/>
              </a:rPr>
              <a:t>خلفية </a:t>
            </a:r>
            <a:r>
              <a:rPr lang="ar-LB" sz="1200" b="0" i="0" u="none" strike="noStrike" cap="none" dirty="0">
                <a:solidFill>
                  <a:schemeClr val="dk1"/>
                </a:solidFill>
                <a:effectLst/>
                <a:latin typeface="Calibri"/>
                <a:ea typeface="Calibri"/>
                <a:cs typeface="Calibri"/>
                <a:sym typeface="Calibri"/>
              </a:rPr>
              <a:t>حول</a:t>
            </a:r>
            <a:r>
              <a:rPr lang="ar-SA" sz="1200" b="0" i="0" u="none" strike="noStrike" cap="none" dirty="0">
                <a:solidFill>
                  <a:schemeClr val="dk1"/>
                </a:solidFill>
                <a:effectLst/>
                <a:latin typeface="Calibri"/>
                <a:ea typeface="Calibri"/>
                <a:cs typeface="Calibri"/>
                <a:sym typeface="Calibri"/>
              </a:rPr>
              <a:t> الالتزامات التسعة في المعيار الإنساني الأساسي:</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يحدّد المعيار الإنساني الأساسي </a:t>
            </a:r>
            <a:r>
              <a:rPr lang="ar-LB" sz="1200" b="0" i="0" u="none" strike="noStrike" cap="none" dirty="0">
                <a:solidFill>
                  <a:schemeClr val="dk1"/>
                </a:solidFill>
                <a:effectLst/>
                <a:latin typeface="Calibri"/>
                <a:ea typeface="Calibri"/>
                <a:cs typeface="Calibri"/>
                <a:sym typeface="Calibri"/>
              </a:rPr>
              <a:t>حول ا</a:t>
            </a:r>
            <a:r>
              <a:rPr lang="ar-SA" sz="1200" b="0" i="0" u="none" strike="noStrike" cap="none" dirty="0">
                <a:solidFill>
                  <a:schemeClr val="dk1"/>
                </a:solidFill>
                <a:effectLst/>
                <a:latin typeface="Calibri"/>
                <a:ea typeface="Calibri"/>
                <a:cs typeface="Calibri"/>
                <a:sym typeface="Calibri"/>
              </a:rPr>
              <a:t>لجودة والمساءلة تسعة التزامات بإمكان المشاركين في الاستجابة الإنسانية من منظّمات وأفراد استخدامها لتحسين جودة وفعالية المساعدة التي يقدّمونها.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وهي تسهّل أيضًا مساءلة أكبر أمام المتضرّرين من الأزمات، من مجتمعات محلّية وأشخاص: فمعرفة ما التزمت به المنظّمات الإنسانية يمكّنهم من مساءلة هذه المنظّمات.</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بما أنّه معيار أساسي، يصف المعيار الإنساني الأساسي العناصر الأساسية للعمل الإنساني القائم على المبادئ، والقابل للمساءلة، والعالي الجودة.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1.</a:t>
            </a:r>
            <a:r>
              <a:rPr lang="ar-LB" sz="1200" b="0" i="0" u="none" strike="noStrike" cap="none" baseline="0"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يحصل </a:t>
            </a:r>
            <a:r>
              <a:rPr lang="ar-LB" sz="1200" b="0" i="0" u="none" strike="noStrike" cap="none" dirty="0">
                <a:solidFill>
                  <a:schemeClr val="dk1"/>
                </a:solidFill>
                <a:effectLst/>
                <a:latin typeface="Calibri"/>
                <a:ea typeface="Calibri"/>
                <a:cs typeface="Calibri"/>
                <a:sym typeface="Calibri"/>
              </a:rPr>
              <a:t>المتضرّرون من</a:t>
            </a:r>
            <a:r>
              <a:rPr lang="ar-SA" sz="1200" b="0" i="0" u="none" strike="noStrike" cap="none" dirty="0">
                <a:solidFill>
                  <a:schemeClr val="dk1"/>
                </a:solidFill>
                <a:effectLst/>
                <a:latin typeface="Calibri"/>
                <a:ea typeface="Calibri"/>
                <a:cs typeface="Calibri"/>
                <a:sym typeface="Calibri"/>
              </a:rPr>
              <a:t> الأزمات من مجتمعات محلّية وأشخاص على المساعدة الملائمة والمناسبة لاحتياجاتهم.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الاستجابة الإنسانية ملائمة ومناسبة.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2.</a:t>
            </a:r>
            <a:r>
              <a:rPr lang="ar-LB" sz="1200" b="0" i="0" u="none" strike="noStrike" cap="none" baseline="0" dirty="0">
                <a:solidFill>
                  <a:schemeClr val="dk1"/>
                </a:solidFill>
                <a:effectLst/>
                <a:latin typeface="Calibri Light" panose="020F0302020204030204" pitchFamily="34" charset="0"/>
                <a:ea typeface="Calibri"/>
                <a:cs typeface="Calibri Light" panose="020F0302020204030204" pitchFamily="34" charset="0"/>
                <a:sym typeface="Calibri"/>
              </a:rPr>
              <a:t> </a:t>
            </a:r>
            <a:r>
              <a:rPr lang="ar-SA" sz="1200" b="0" i="0" u="none" strike="noStrike" cap="none" dirty="0">
                <a:solidFill>
                  <a:schemeClr val="dk1"/>
                </a:solidFill>
                <a:effectLst/>
                <a:latin typeface="Calibri"/>
                <a:ea typeface="Calibri"/>
                <a:cs typeface="Calibri"/>
                <a:sym typeface="Calibri"/>
              </a:rPr>
              <a:t>يستطيع المتضرّرون </a:t>
            </a:r>
            <a:r>
              <a:rPr lang="ar-LB" sz="1200" b="0" i="0" u="none" strike="noStrike" cap="none" dirty="0">
                <a:solidFill>
                  <a:schemeClr val="dk1"/>
                </a:solidFill>
                <a:effectLst/>
                <a:latin typeface="Calibri"/>
                <a:ea typeface="Calibri"/>
                <a:cs typeface="Calibri"/>
                <a:sym typeface="Calibri"/>
              </a:rPr>
              <a:t>من </a:t>
            </a:r>
            <a:r>
              <a:rPr lang="ar-SA" sz="1200" b="0" i="0" u="none" strike="noStrike" cap="none" dirty="0">
                <a:solidFill>
                  <a:schemeClr val="dk1"/>
                </a:solidFill>
                <a:effectLst/>
                <a:latin typeface="Calibri"/>
                <a:ea typeface="Calibri"/>
                <a:cs typeface="Calibri"/>
                <a:sym typeface="Calibri"/>
              </a:rPr>
              <a:t>الأزمات من مجتمعات محلّية وأشخاص أن يتوقّعوا أنّ المنظّمات التي تساعدهم تقوم بإدارة مواردها بفعالية، وكفاءة</a:t>
            </a:r>
            <a:r>
              <a:rPr lang="ar-LB" sz="1200" b="0" i="0" u="none" strike="noStrike" cap="none" dirty="0">
                <a:solidFill>
                  <a:schemeClr val="dk1"/>
                </a:solidFill>
                <a:effectLst/>
                <a:latin typeface="Calibri"/>
                <a:ea typeface="Calibri"/>
                <a:cs typeface="Calibri"/>
                <a:sym typeface="Calibri"/>
              </a:rPr>
              <a:t>،</a:t>
            </a:r>
            <a:r>
              <a:rPr lang="ar-SA" sz="1200" b="0" i="0" u="none" strike="noStrike" cap="none" dirty="0">
                <a:solidFill>
                  <a:schemeClr val="dk1"/>
                </a:solidFill>
                <a:effectLst/>
                <a:latin typeface="Calibri"/>
                <a:ea typeface="Calibri"/>
                <a:cs typeface="Calibri"/>
                <a:sym typeface="Calibri"/>
              </a:rPr>
              <a:t> وأخلاقية.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الموارد تدار وتُستخدَم ب</a:t>
            </a:r>
            <a:r>
              <a:rPr lang="ar-LB" sz="1200" b="0" i="0" u="none" strike="noStrike" cap="none" dirty="0">
                <a:solidFill>
                  <a:schemeClr val="dk1"/>
                </a:solidFill>
                <a:effectLst/>
                <a:latin typeface="Calibri"/>
                <a:ea typeface="Calibri"/>
                <a:cs typeface="Calibri"/>
                <a:sym typeface="Calibri"/>
              </a:rPr>
              <a:t>طريقة </a:t>
            </a:r>
            <a:r>
              <a:rPr lang="ar-SA" sz="1200" b="0" i="0" u="none" strike="noStrike" cap="none" dirty="0">
                <a:solidFill>
                  <a:schemeClr val="dk1"/>
                </a:solidFill>
                <a:effectLst/>
                <a:latin typeface="Calibri"/>
                <a:ea typeface="Calibri"/>
                <a:cs typeface="Calibri"/>
                <a:sym typeface="Calibri"/>
              </a:rPr>
              <a:t>مسؤول</a:t>
            </a:r>
            <a:r>
              <a:rPr lang="ar-LB" sz="1200" b="0" i="0" u="none" strike="noStrike" cap="none" dirty="0">
                <a:solidFill>
                  <a:schemeClr val="dk1"/>
                </a:solidFill>
                <a:effectLst/>
                <a:latin typeface="Calibri"/>
                <a:ea typeface="Calibri"/>
                <a:cs typeface="Calibri"/>
                <a:sym typeface="Calibri"/>
              </a:rPr>
              <a:t>ة</a:t>
            </a:r>
            <a:r>
              <a:rPr lang="ar-SA" sz="1200" b="0" i="0" u="none" strike="noStrike" cap="none" dirty="0">
                <a:solidFill>
                  <a:schemeClr val="dk1"/>
                </a:solidFill>
                <a:effectLst/>
                <a:latin typeface="Calibri"/>
                <a:ea typeface="Calibri"/>
                <a:cs typeface="Calibri"/>
                <a:sym typeface="Calibri"/>
              </a:rPr>
              <a:t> لتحقيق الغاية المرجوّة منها.</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3.</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يستطيع المتضرّرون </a:t>
            </a:r>
            <a:r>
              <a:rPr lang="ar-LB" sz="1200" b="0" i="0" u="none" strike="noStrike" cap="none" dirty="0">
                <a:solidFill>
                  <a:schemeClr val="dk1"/>
                </a:solidFill>
                <a:effectLst/>
                <a:latin typeface="Calibri"/>
                <a:ea typeface="Calibri"/>
                <a:cs typeface="Calibri"/>
                <a:sym typeface="Calibri"/>
              </a:rPr>
              <a:t>من </a:t>
            </a:r>
            <a:r>
              <a:rPr lang="ar-SA" sz="1200" b="0" i="0" u="none" strike="noStrike" cap="none" dirty="0">
                <a:solidFill>
                  <a:schemeClr val="dk1"/>
                </a:solidFill>
                <a:effectLst/>
                <a:latin typeface="Calibri"/>
                <a:ea typeface="Calibri"/>
                <a:cs typeface="Calibri"/>
                <a:sym typeface="Calibri"/>
              </a:rPr>
              <a:t>الأزمات من مجتمعات محلّية وأشخاص أن يتوقّعوا تقديم المساعدة المحسَّنة، فيما تتعلّم المنظّمات من تجاربها وتفكيرها حول الموضوع.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الجهات الفاعلة في المجال الإنساني تتعلّم وتتحسّن باستمرار.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4.</a:t>
            </a:r>
            <a:r>
              <a:rPr lang="ar-LB" sz="1200" b="0" i="0" u="none" strike="noStrike" cap="none" baseline="0"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يتلقّى المتضرّرون </a:t>
            </a:r>
            <a:r>
              <a:rPr lang="ar-LB" sz="1200" b="0" i="0" u="none" strike="noStrike" cap="none" dirty="0">
                <a:solidFill>
                  <a:schemeClr val="dk1"/>
                </a:solidFill>
                <a:effectLst/>
                <a:latin typeface="Calibri"/>
                <a:ea typeface="Calibri"/>
                <a:cs typeface="Calibri"/>
                <a:sym typeface="Calibri"/>
              </a:rPr>
              <a:t>من </a:t>
            </a:r>
            <a:r>
              <a:rPr lang="ar-SA" sz="1200" b="0" i="0" u="none" strike="noStrike" cap="none" dirty="0">
                <a:solidFill>
                  <a:schemeClr val="dk1"/>
                </a:solidFill>
                <a:effectLst/>
                <a:latin typeface="Calibri"/>
                <a:ea typeface="Calibri"/>
                <a:cs typeface="Calibri"/>
                <a:sym typeface="Calibri"/>
              </a:rPr>
              <a:t>الأزمات من مجتمعات محلّية وأشخاص مساعدة منسَّقة ومتكاملة.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الاستجابة الإنسانية منسَّقة </a:t>
            </a:r>
            <a:r>
              <a:rPr lang="ar-LB" sz="1200" b="0" i="0" u="none" strike="noStrike" cap="none" dirty="0">
                <a:solidFill>
                  <a:schemeClr val="dk1"/>
                </a:solidFill>
                <a:effectLst/>
                <a:latin typeface="Calibri"/>
                <a:ea typeface="Calibri"/>
                <a:cs typeface="Calibri"/>
                <a:sym typeface="Calibri"/>
              </a:rPr>
              <a:t>ومتكاملة</a:t>
            </a:r>
            <a:r>
              <a:rPr lang="ar-SA" sz="1200" b="0" i="0" u="none" strike="noStrike" cap="none" dirty="0">
                <a:solidFill>
                  <a:schemeClr val="dk1"/>
                </a:solidFill>
                <a:effectLst/>
                <a:latin typeface="Calibri"/>
                <a:ea typeface="Calibri"/>
                <a:cs typeface="Calibri"/>
                <a:sym typeface="Calibri"/>
              </a:rPr>
              <a:t>.</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5. </a:t>
            </a:r>
            <a:r>
              <a:rPr lang="ar-SA" sz="1200" b="0" i="0" u="none" strike="noStrike" cap="none" dirty="0">
                <a:solidFill>
                  <a:schemeClr val="dk1"/>
                </a:solidFill>
                <a:effectLst/>
                <a:latin typeface="Calibri"/>
                <a:ea typeface="Calibri"/>
                <a:cs typeface="Calibri"/>
                <a:sym typeface="Calibri"/>
              </a:rPr>
              <a:t>يستطيع المتضرّرون </a:t>
            </a:r>
            <a:r>
              <a:rPr lang="ar-LB" sz="1200" b="0" i="0" u="none" strike="noStrike" cap="none" dirty="0">
                <a:solidFill>
                  <a:schemeClr val="dk1"/>
                </a:solidFill>
                <a:effectLst/>
                <a:latin typeface="Calibri"/>
                <a:ea typeface="Calibri"/>
                <a:cs typeface="Calibri"/>
                <a:sym typeface="Calibri"/>
              </a:rPr>
              <a:t>من </a:t>
            </a:r>
            <a:r>
              <a:rPr lang="ar-SA" sz="1200" b="0" i="0" u="none" strike="noStrike" cap="none" dirty="0">
                <a:solidFill>
                  <a:schemeClr val="dk1"/>
                </a:solidFill>
                <a:effectLst/>
                <a:latin typeface="Calibri"/>
                <a:ea typeface="Calibri"/>
                <a:cs typeface="Calibri"/>
                <a:sym typeface="Calibri"/>
              </a:rPr>
              <a:t>الأزمات من مجتمعات محلّية وأشخاص الوصول إلى آليات آمنة ومستجيبة لمعالجة الشكاوى.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الشكاوى تلقى الترحيب والمعالجة.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6. </a:t>
            </a:r>
            <a:r>
              <a:rPr lang="ar-SA" sz="1200" b="0" i="0" u="none" strike="noStrike" cap="none" dirty="0">
                <a:solidFill>
                  <a:schemeClr val="dk1"/>
                </a:solidFill>
                <a:effectLst/>
                <a:latin typeface="Calibri"/>
                <a:ea typeface="Calibri"/>
                <a:cs typeface="Calibri"/>
                <a:sym typeface="Calibri"/>
              </a:rPr>
              <a:t>يعرف المتضرّرون </a:t>
            </a:r>
            <a:r>
              <a:rPr lang="ar-LB" sz="1200" b="0" i="0" u="none" strike="noStrike" cap="none" dirty="0">
                <a:solidFill>
                  <a:schemeClr val="dk1"/>
                </a:solidFill>
                <a:effectLst/>
                <a:latin typeface="Calibri"/>
                <a:ea typeface="Calibri"/>
                <a:cs typeface="Calibri"/>
                <a:sym typeface="Calibri"/>
              </a:rPr>
              <a:t>من </a:t>
            </a:r>
            <a:r>
              <a:rPr lang="ar-SA" sz="1200" b="0" i="0" u="none" strike="noStrike" cap="none" dirty="0">
                <a:solidFill>
                  <a:schemeClr val="dk1"/>
                </a:solidFill>
                <a:effectLst/>
                <a:latin typeface="Calibri"/>
                <a:ea typeface="Calibri"/>
                <a:cs typeface="Calibri"/>
                <a:sym typeface="Calibri"/>
              </a:rPr>
              <a:t>الأزمات من مجتمعات محلّية وأشخاص حقوقهم وامتيازاتهم، ويستطيعون الوصول إلى المعلومات ويشاركون في القرارات التي تؤثّر على حياتهم.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الاستجابة الإنسانية قائمة على التواصل، والمشاركة، والتغذية الراجعة.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7. </a:t>
            </a:r>
            <a:r>
              <a:rPr lang="ar-SA" sz="1200" b="0" i="0" u="none" strike="noStrike" cap="none" dirty="0">
                <a:solidFill>
                  <a:schemeClr val="dk1"/>
                </a:solidFill>
                <a:effectLst/>
                <a:latin typeface="Calibri"/>
                <a:ea typeface="Calibri"/>
                <a:cs typeface="Calibri"/>
                <a:sym typeface="Calibri"/>
              </a:rPr>
              <a:t>لا يكون التأثير سلبيًا على المتضرّرين من الأزمات من مجتمعات محلّية وأشخاص</a:t>
            </a:r>
            <a:r>
              <a:rPr lang="ar-LB" sz="1200" b="0" i="0" u="none" strike="noStrike" cap="none" dirty="0">
                <a:solidFill>
                  <a:schemeClr val="dk1"/>
                </a:solidFill>
                <a:effectLst/>
                <a:latin typeface="Calibri"/>
                <a:ea typeface="Calibri"/>
                <a:cs typeface="Calibri"/>
                <a:sym typeface="Calibri"/>
              </a:rPr>
              <a:t>،</a:t>
            </a:r>
            <a:r>
              <a:rPr lang="ar-SA" sz="1200" b="0" i="0" u="none" strike="noStrike" cap="none" dirty="0">
                <a:solidFill>
                  <a:schemeClr val="dk1"/>
                </a:solidFill>
                <a:effectLst/>
                <a:latin typeface="Calibri"/>
                <a:ea typeface="Calibri"/>
                <a:cs typeface="Calibri"/>
                <a:sym typeface="Calibri"/>
              </a:rPr>
              <a:t> ويكونون أكثر استعدادًا ومرونة، واقّل تعرّضًا للخطر نتيجة العمل الإنساني.</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الاستجابة الإنسانية تقوّي القدرات المحلّية وتتجنّب التأثيرات السلبية.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8. </a:t>
            </a:r>
            <a:r>
              <a:rPr lang="ar-SA" sz="1200" b="0" i="0" u="none" strike="noStrike" cap="none" dirty="0">
                <a:solidFill>
                  <a:schemeClr val="dk1"/>
                </a:solidFill>
                <a:effectLst/>
                <a:latin typeface="Calibri"/>
                <a:ea typeface="Calibri"/>
                <a:cs typeface="Calibri"/>
                <a:sym typeface="Calibri"/>
              </a:rPr>
              <a:t>يستطيع المتضرّرون </a:t>
            </a:r>
            <a:r>
              <a:rPr lang="ar-LB" sz="1200" b="0" i="0" u="none" strike="noStrike" cap="none" dirty="0">
                <a:solidFill>
                  <a:schemeClr val="dk1"/>
                </a:solidFill>
                <a:effectLst/>
                <a:latin typeface="Calibri"/>
                <a:ea typeface="Calibri"/>
                <a:cs typeface="Calibri"/>
                <a:sym typeface="Calibri"/>
              </a:rPr>
              <a:t>من </a:t>
            </a:r>
            <a:r>
              <a:rPr lang="ar-SA" sz="1200" b="0" i="0" u="none" strike="noStrike" cap="none" dirty="0">
                <a:solidFill>
                  <a:schemeClr val="dk1"/>
                </a:solidFill>
                <a:effectLst/>
                <a:latin typeface="Calibri"/>
                <a:ea typeface="Calibri"/>
                <a:cs typeface="Calibri"/>
                <a:sym typeface="Calibri"/>
              </a:rPr>
              <a:t>الأزمات من مجتمعات محلّية وأشخاص الوصول إلى المساعدة الإنسانية التي يحتاجون إليها في الوقت المناسب.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الاستجابة الإنسانية فعّالة </a:t>
            </a:r>
            <a:r>
              <a:rPr lang="ar-LB" sz="1200" b="0" i="0" u="none" strike="noStrike" cap="none" dirty="0">
                <a:solidFill>
                  <a:schemeClr val="dk1"/>
                </a:solidFill>
                <a:effectLst/>
                <a:latin typeface="Calibri"/>
                <a:ea typeface="Calibri"/>
                <a:cs typeface="Calibri"/>
                <a:sym typeface="Calibri"/>
              </a:rPr>
              <a:t>وآنية</a:t>
            </a:r>
            <a:r>
              <a:rPr lang="ar-SA" sz="1200" b="0" i="0" u="none" strike="noStrike" cap="none" dirty="0">
                <a:solidFill>
                  <a:schemeClr val="dk1"/>
                </a:solidFill>
                <a:effectLst/>
                <a:latin typeface="Calibri"/>
                <a:ea typeface="Calibri"/>
                <a:cs typeface="Calibri"/>
                <a:sym typeface="Calibri"/>
              </a:rPr>
              <a:t>.</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LB" sz="1200" b="0" i="0" u="none" strike="noStrike" cap="none" dirty="0">
                <a:solidFill>
                  <a:schemeClr val="dk1"/>
                </a:solidFill>
                <a:effectLst/>
                <a:latin typeface="Calibri"/>
                <a:ea typeface="Calibri"/>
                <a:cs typeface="Calibri"/>
                <a:sym typeface="Calibri"/>
              </a:rPr>
              <a:t>9. </a:t>
            </a:r>
            <a:r>
              <a:rPr lang="ar-SA" sz="1200" b="0" i="0" u="none" strike="noStrike" cap="none" dirty="0">
                <a:solidFill>
                  <a:schemeClr val="dk1"/>
                </a:solidFill>
                <a:effectLst/>
                <a:latin typeface="Calibri"/>
                <a:ea typeface="Calibri"/>
                <a:cs typeface="Calibri"/>
                <a:sym typeface="Calibri"/>
              </a:rPr>
              <a:t>يتلقّى المتضرّرون </a:t>
            </a:r>
            <a:r>
              <a:rPr lang="ar-LB" sz="1200" b="0" i="0" u="none" strike="noStrike" cap="none" dirty="0">
                <a:solidFill>
                  <a:schemeClr val="dk1"/>
                </a:solidFill>
                <a:effectLst/>
                <a:latin typeface="Calibri"/>
                <a:ea typeface="Calibri"/>
                <a:cs typeface="Calibri"/>
                <a:sym typeface="Calibri"/>
              </a:rPr>
              <a:t>من ال</a:t>
            </a:r>
            <a:r>
              <a:rPr lang="ar-SA" sz="1200" b="0" i="0" u="none" strike="noStrike" cap="none" dirty="0">
                <a:solidFill>
                  <a:schemeClr val="dk1"/>
                </a:solidFill>
                <a:effectLst/>
                <a:latin typeface="Calibri"/>
                <a:ea typeface="Calibri"/>
                <a:cs typeface="Calibri"/>
                <a:sym typeface="Calibri"/>
              </a:rPr>
              <a:t>أزمات من مجتمعات محلّية وأشخاص المساعدة التي يحتاجون إليها من موظّفين ومتطوّعين يتمتّعون بالكفاءة ويخضعون للإدارة الجيّدة.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معيار الجودة:</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الموظّفون يتلقّون الدعم للقيام بعملهم بفعالية، ويعامَلون بعدل وإنصاف. </a:t>
            </a:r>
            <a:endParaRPr lang="ar-LB" sz="1200" b="0" i="0" u="none" strike="noStrike" cap="none" dirty="0">
              <a:solidFill>
                <a:schemeClr val="dk1"/>
              </a:solidFill>
              <a:effectLst/>
              <a:latin typeface="Calibri"/>
              <a:ea typeface="Calibri"/>
              <a:cs typeface="Calibri"/>
              <a:sym typeface="Calibri"/>
            </a:endParaRP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0">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[للميسّرين:</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يمكنكم اختيار معيار أساسي واحد أو معيارَين أساسيَين اثنَين من كلّ ركيزة، وذلك بحسب </a:t>
            </a:r>
            <a:r>
              <a:rPr lang="ar-LB" sz="1200" b="0" i="0" u="none" strike="noStrike" cap="none" dirty="0">
                <a:solidFill>
                  <a:schemeClr val="dk1"/>
                </a:solidFill>
                <a:effectLst/>
                <a:latin typeface="Calibri"/>
                <a:ea typeface="Calibri"/>
                <a:cs typeface="Calibri"/>
                <a:sym typeface="Calibri"/>
              </a:rPr>
              <a:t>المشاركين معكم</a:t>
            </a:r>
            <a:r>
              <a:rPr lang="ar-SA" sz="1200" b="0" i="0" u="none" strike="noStrike" cap="none" dirty="0">
                <a:solidFill>
                  <a:schemeClr val="dk1"/>
                </a:solidFill>
                <a:effectLst/>
                <a:latin typeface="Calibri"/>
                <a:ea typeface="Calibri"/>
                <a:cs typeface="Calibri"/>
                <a:sym typeface="Calibri"/>
              </a:rPr>
              <a:t>، أو مجالات اهتمامه</a:t>
            </a:r>
            <a:r>
              <a:rPr lang="ar-LB" sz="1200" b="0" i="0" u="none" strike="noStrike" cap="none" dirty="0">
                <a:solidFill>
                  <a:schemeClr val="dk1"/>
                </a:solidFill>
                <a:effectLst/>
                <a:latin typeface="Calibri"/>
                <a:ea typeface="Calibri"/>
                <a:cs typeface="Calibri"/>
                <a:sym typeface="Calibri"/>
              </a:rPr>
              <a:t>م</a:t>
            </a:r>
            <a:r>
              <a:rPr lang="ar-SA" sz="1200" b="0" i="0" u="none" strike="noStrike" cap="none" dirty="0">
                <a:solidFill>
                  <a:schemeClr val="dk1"/>
                </a:solidFill>
                <a:effectLst/>
                <a:latin typeface="Calibri"/>
                <a:ea typeface="Calibri"/>
                <a:cs typeface="Calibri"/>
                <a:sym typeface="Calibri"/>
              </a:rPr>
              <a:t> المحدّدة، أو أولويات برامجكم، أو سياقكم، أو الوقت المتاح لكم في التيسير.</a:t>
            </a:r>
            <a:endParaRPr lang="ar-LB" sz="1200" b="0" i="0" u="none" strike="noStrike" cap="none" dirty="0">
              <a:solidFill>
                <a:schemeClr val="dk1"/>
              </a:solidFill>
              <a:effectLst/>
              <a:latin typeface="Calibri"/>
              <a:ea typeface="Calibri"/>
              <a:cs typeface="Calibri"/>
              <a:sym typeface="Calibri"/>
            </a:endParaRPr>
          </a:p>
          <a:p>
            <a:pPr marL="0" lvl="0" indent="0" algn="r" rtl="0">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يكون المحتوى التالي معروفًا جدًا بالنسبة إلى المشاركين</a:t>
            </a:r>
            <a:r>
              <a:rPr lang="ar-LB" sz="1200" b="0" i="0" u="none" strike="noStrike" cap="none" dirty="0">
                <a:solidFill>
                  <a:schemeClr val="dk1"/>
                </a:solidFill>
                <a:effectLst/>
                <a:latin typeface="Calibri"/>
                <a:ea typeface="Calibri"/>
                <a:cs typeface="Calibri"/>
                <a:sym typeface="Calibri"/>
              </a:rPr>
              <a:t> معكم</a:t>
            </a:r>
            <a:r>
              <a:rPr lang="ar-SA" sz="1200" b="0" i="0" u="none" strike="noStrike" cap="none" dirty="0">
                <a:solidFill>
                  <a:schemeClr val="dk1"/>
                </a:solidFill>
                <a:effectLst/>
                <a:latin typeface="Calibri"/>
                <a:ea typeface="Calibri"/>
                <a:cs typeface="Calibri"/>
                <a:sym typeface="Calibri"/>
              </a:rPr>
              <a:t>، أو قد يكون شيئًا جديدًا </a:t>
            </a:r>
            <a:r>
              <a:rPr lang="ar-LB" sz="1200" b="0" i="0" u="none" strike="noStrike" cap="none" dirty="0">
                <a:solidFill>
                  <a:schemeClr val="dk1"/>
                </a:solidFill>
                <a:effectLst/>
                <a:latin typeface="Calibri"/>
                <a:ea typeface="Calibri"/>
                <a:cs typeface="Calibri"/>
                <a:sym typeface="Calibri"/>
              </a:rPr>
              <a:t>للغاية</a:t>
            </a:r>
            <a:r>
              <a:rPr lang="ar-SA" sz="1200" b="0" i="0" u="none" strike="noStrike" cap="none" dirty="0">
                <a:solidFill>
                  <a:schemeClr val="dk1"/>
                </a:solidFill>
                <a:effectLst/>
                <a:latin typeface="Calibri"/>
                <a:ea typeface="Calibri"/>
                <a:cs typeface="Calibri"/>
                <a:sym typeface="Calibri"/>
              </a:rPr>
              <a:t>، لذا، الرجاء أن تحضّروا تعليقاتكم على هذا الأساس.]</a:t>
            </a:r>
            <a:endParaRPr lang="ar-LB" sz="1200" b="0" i="0" u="none" strike="noStrike" cap="none" dirty="0">
              <a:solidFill>
                <a:schemeClr val="dk1"/>
              </a:solidFill>
              <a:effectLst/>
              <a:latin typeface="Calibri"/>
              <a:ea typeface="Calibri"/>
              <a:cs typeface="Calibri"/>
              <a:sym typeface="Calibri"/>
            </a:endParaRPr>
          </a:p>
          <a:p>
            <a:pPr marL="0" lvl="0" indent="0" algn="r" rtl="0">
              <a:spcBef>
                <a:spcPts val="0"/>
              </a:spcBef>
              <a:spcAft>
                <a:spcPts val="0"/>
              </a:spcAft>
              <a:buNone/>
            </a:pPr>
            <a:endParaRPr lang="fr-FR" dirty="0"/>
          </a:p>
          <a:p>
            <a:pPr marL="0" lvl="0" indent="0" algn="r" rtl="0">
              <a:spcBef>
                <a:spcPts val="0"/>
              </a:spcBef>
              <a:spcAft>
                <a:spcPts val="0"/>
              </a:spcAft>
              <a:buNone/>
            </a:pPr>
            <a:r>
              <a:rPr lang="ar" b="1" dirty="0"/>
              <a:t>المعيار 1: </a:t>
            </a:r>
            <a:r>
              <a:rPr lang="ar" b="1" dirty="0">
                <a:latin typeface="Arial"/>
                <a:ea typeface="Arial"/>
                <a:cs typeface="Arial"/>
                <a:sym typeface="Arial"/>
              </a:rPr>
              <a:t>التنسيق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يدعو إلى أن يتّفق جميع المعنيين في مجال حماية الطفل على مجموعة مشتركة من الأهداف وعلى تقاسم الأدوار في العمل، وإلى تنسيق الأعمال لحماية جميع الأطفال المتضرّرين بطريقة آنية وفعّالة.</a:t>
            </a:r>
            <a:r>
              <a:rPr lang="ar" dirty="0"/>
              <a:t> </a:t>
            </a:r>
            <a:r>
              <a:rPr lang="ar" sz="1200" dirty="0">
                <a:solidFill>
                  <a:schemeClr val="bg2"/>
                </a:solidFill>
              </a:rPr>
              <a:t>فهذا </a:t>
            </a:r>
            <a:r>
              <a:rPr lang="ar-LB" sz="1200" dirty="0">
                <a:solidFill>
                  <a:schemeClr val="bg2"/>
                </a:solidFill>
              </a:rPr>
              <a:t>يساعد على ضمان</a:t>
            </a:r>
            <a:r>
              <a:rPr lang="ar" sz="1200" dirty="0">
                <a:solidFill>
                  <a:schemeClr val="bg2"/>
                </a:solidFill>
              </a:rPr>
              <a:t> أنّ الاستجابات الإنسانية التي ننفّذها على الأرض هي استجابات يمكن التكهّن بها، وفعّالة، وآنية، وذات كفاءة، ومتّسقة، وقائمة على مبادئ.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يساعد على خلق استجابة مشتركة بين الوكالات أو متعدّدة القطاعات تقوّي أنظمة حماية الطفل على المدى البعيد.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يمكن إيجاد هيكليات تنسيق مختلفة في سياقات مختلفة (</a:t>
            </a:r>
            <a:r>
              <a:rPr lang="ar" b="1" dirty="0">
                <a:latin typeface="Arial"/>
                <a:ea typeface="Arial"/>
                <a:cs typeface="Arial"/>
                <a:sym typeface="Arial"/>
              </a:rPr>
              <a:t>اللاجئون </a:t>
            </a:r>
            <a:r>
              <a:rPr lang="ar" dirty="0">
                <a:latin typeface="Arial"/>
                <a:ea typeface="Arial"/>
                <a:cs typeface="Arial"/>
                <a:sym typeface="Arial"/>
              </a:rPr>
              <a:t>والأشخاص المعنيون / النازحون داخليًا أو الحالات المختلطة) </a:t>
            </a:r>
            <a:r>
              <a:rPr lang="ar-SA" sz="1200" b="0" i="0" u="none" strike="noStrike" cap="none" dirty="0">
                <a:solidFill>
                  <a:schemeClr val="dk1"/>
                </a:solidFill>
                <a:effectLst/>
                <a:latin typeface="Calibri"/>
                <a:ea typeface="Calibri"/>
                <a:cs typeface="Calibri"/>
                <a:sym typeface="Calibri"/>
              </a:rPr>
              <a:t>[</a:t>
            </a:r>
            <a:r>
              <a:rPr lang="ar" dirty="0">
                <a:latin typeface="Arial"/>
                <a:ea typeface="Arial"/>
                <a:cs typeface="Arial"/>
                <a:sym typeface="Arial"/>
              </a:rPr>
              <a:t>←</a:t>
            </a:r>
            <a:r>
              <a:rPr lang="ar-LB" dirty="0">
                <a:latin typeface="Arial"/>
                <a:ea typeface="Arial"/>
                <a:cs typeface="Arial"/>
                <a:sym typeface="Arial"/>
              </a:rPr>
              <a:t> </a:t>
            </a:r>
            <a:r>
              <a:rPr lang="ar-SA" sz="1200" b="0" i="0" u="none" strike="noStrike" cap="none" dirty="0">
                <a:solidFill>
                  <a:schemeClr val="dk1"/>
                </a:solidFill>
                <a:effectLst/>
                <a:latin typeface="Calibri"/>
                <a:ea typeface="Calibri"/>
                <a:cs typeface="Calibri"/>
                <a:sym typeface="Calibri"/>
              </a:rPr>
              <a:t>رمز النزوح].</a:t>
            </a:r>
            <a:r>
              <a:rPr lang="ar-LB" sz="1200" b="0" i="0" u="none" strike="noStrike" cap="none" dirty="0">
                <a:solidFill>
                  <a:schemeClr val="dk1"/>
                </a:solidFill>
                <a:effectLst/>
                <a:latin typeface="Calibri"/>
                <a:ea typeface="Calibri"/>
                <a:cs typeface="Calibri"/>
                <a:sym typeface="Calibri"/>
              </a:rPr>
              <a:t> </a:t>
            </a:r>
            <a:r>
              <a:rPr lang="ar" i="0" dirty="0"/>
              <a:t>بغضّ النظر عن السياق، يجب أن </a:t>
            </a:r>
            <a:r>
              <a:rPr lang="ar-LB" i="0" dirty="0"/>
              <a:t>يكون لدينا</a:t>
            </a:r>
            <a:r>
              <a:rPr lang="ar" i="0" dirty="0"/>
              <a:t> </a:t>
            </a:r>
            <a:r>
              <a:rPr lang="ar-LB" i="0" dirty="0"/>
              <a:t>بعض </a:t>
            </a:r>
            <a:r>
              <a:rPr lang="ar" i="0" dirty="0"/>
              <a:t>التنسيق بين الجهات الفاعلة. فهذه مسؤولية مشتركة. </a:t>
            </a:r>
            <a:r>
              <a:rPr lang="ar" dirty="0">
                <a:effectLst/>
                <a:latin typeface="Arial" panose="020B0604020202020204" pitchFamily="34" charset="0"/>
              </a:rPr>
              <a:t>كذلك، تضطلع الجهات الفاعلة الوطنية والمحلّية بدور أساسي في التنسيق، من أجل الربط مع آليات التنسيق والاستجابة الموجودة أو البناء عليها أو دعمها، وتقوية </a:t>
            </a:r>
            <a:r>
              <a:rPr lang="ar-LB" dirty="0">
                <a:effectLst/>
                <a:latin typeface="Arial" panose="020B0604020202020204" pitchFamily="34" charset="0"/>
              </a:rPr>
              <a:t>عملية </a:t>
            </a:r>
            <a:r>
              <a:rPr lang="ar" dirty="0">
                <a:effectLst/>
                <a:latin typeface="Arial" panose="020B0604020202020204" pitchFamily="34" charset="0"/>
              </a:rPr>
              <a:t>التبنّي والقدرات الوطنية والمحلّية. </a:t>
            </a:r>
            <a:endParaRPr lang="en-US" sz="1200" dirty="0">
              <a:latin typeface="+mn-lt"/>
            </a:endParaRPr>
          </a:p>
          <a:p>
            <a:pPr marL="0" marR="0" lvl="0" indent="0" algn="r"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 i="0" dirty="0"/>
              <a:t> </a:t>
            </a:r>
            <a:r>
              <a:rPr lang="ar-SA" sz="1200" b="0" i="0" u="none" strike="noStrike" cap="none" dirty="0">
                <a:solidFill>
                  <a:schemeClr val="dk1"/>
                </a:solidFill>
                <a:effectLst/>
                <a:latin typeface="Calibri"/>
                <a:ea typeface="Calibri"/>
                <a:cs typeface="Calibri"/>
                <a:sym typeface="Calibri"/>
              </a:rPr>
              <a:t>- للمزيد من المعلومات حول هيكليات التنسيق المختلفة، الرجاء الرجوع إلى </a:t>
            </a:r>
            <a:r>
              <a:rPr lang="ar-LB" sz="1200" b="0" i="0" u="none" strike="noStrike" cap="none" dirty="0">
                <a:solidFill>
                  <a:schemeClr val="dk1"/>
                </a:solidFill>
                <a:effectLst/>
                <a:latin typeface="Calibri"/>
                <a:ea typeface="Calibri"/>
                <a:cs typeface="Calibri"/>
                <a:sym typeface="Calibri"/>
              </a:rPr>
              <a:t>مجموعة الشرائح الخاصة ب</a:t>
            </a:r>
            <a:r>
              <a:rPr lang="ar-SA" sz="1200" b="0" i="0" u="none" strike="noStrike" cap="none" dirty="0">
                <a:solidFill>
                  <a:schemeClr val="dk1"/>
                </a:solidFill>
                <a:effectLst/>
                <a:latin typeface="Calibri"/>
                <a:ea typeface="Calibri"/>
                <a:cs typeface="Calibri"/>
                <a:sym typeface="Calibri"/>
              </a:rPr>
              <a:t>المعيار 1</a:t>
            </a:r>
            <a:r>
              <a:rPr lang="ar-LB" sz="1200" b="0" i="0" u="none" strike="noStrike" cap="none" dirty="0">
                <a:solidFill>
                  <a:schemeClr val="dk1"/>
                </a:solidFill>
                <a:effectLst/>
                <a:latin typeface="Calibri"/>
                <a:ea typeface="Calibri"/>
                <a:cs typeface="Calibri"/>
                <a:sym typeface="Calibri"/>
              </a:rPr>
              <a:t>.</a:t>
            </a:r>
            <a:endParaRPr lang="en-US" i="0" dirty="0"/>
          </a:p>
          <a:p>
            <a:pPr marL="171450" lvl="0" indent="-171450" algn="r" rtl="1">
              <a:spcBef>
                <a:spcPts val="0"/>
              </a:spcBef>
              <a:spcAft>
                <a:spcPts val="0"/>
              </a:spcAft>
              <a:buFont typeface="Arial" panose="020B0604020202020204" pitchFamily="34" charset="0"/>
              <a:buChar char="•"/>
            </a:pPr>
            <a:r>
              <a:rPr lang="ar" dirty="0"/>
              <a:t>الربط مع الالتزام السادس من </a:t>
            </a:r>
            <a:r>
              <a:rPr lang="ar" u="sng" dirty="0"/>
              <a:t>المعيار الإنساني الأساسي</a:t>
            </a:r>
            <a:r>
              <a:rPr lang="ar" dirty="0"/>
              <a:t>. </a:t>
            </a:r>
          </a:p>
          <a:p>
            <a:pPr marL="0" lvl="0" indent="0" algn="r" rtl="0">
              <a:spcBef>
                <a:spcPts val="0"/>
              </a:spcBef>
              <a:spcAft>
                <a:spcPts val="0"/>
              </a:spcAft>
              <a:buNone/>
            </a:pPr>
            <a:endParaRPr lang="en-US" dirty="0"/>
          </a:p>
          <a:p>
            <a:pPr marL="0" lvl="0" indent="0" algn="r" rtl="0">
              <a:spcBef>
                <a:spcPts val="0"/>
              </a:spcBef>
              <a:spcAft>
                <a:spcPts val="0"/>
              </a:spcAft>
              <a:buNone/>
            </a:pPr>
            <a:r>
              <a:rPr lang="ar" b="1" dirty="0">
                <a:latin typeface="Arial"/>
                <a:ea typeface="Arial"/>
                <a:cs typeface="Arial"/>
                <a:sym typeface="Arial"/>
              </a:rPr>
              <a:t>المعيار 2: الموارد البشرية </a:t>
            </a: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يتمّ توفير خدمات حماية الطفل من قِبَل طاقم العمل والمساعدين ذوي الكفاءة المثبتة في مجالات عملهم، الذين طوّروا المهارات والخبرة المطلوبة لأداء عملهم. </a:t>
            </a: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يشدّد هذا المعيار كثيرًا على عمليات وإجراءات وسياسات الموارد البشرية التي تعزّز التدابير لحماية الأطفال وأفراد المجتمع المحلّي من سوء المعاملة والأذى من قِبَل العاملين في المجال الإنساني: يجب أن يكون لدى جميع المنظّمات سياسات وإجراءات وخطّة تنفيذ </a:t>
            </a:r>
            <a:r>
              <a:rPr lang="ar-LB" dirty="0">
                <a:latin typeface="Arial"/>
                <a:ea typeface="Arial"/>
                <a:cs typeface="Arial"/>
                <a:sym typeface="Arial"/>
              </a:rPr>
              <a:t>لـ</a:t>
            </a:r>
            <a:r>
              <a:rPr lang="ar" dirty="0">
                <a:latin typeface="Arial"/>
                <a:ea typeface="Arial"/>
                <a:cs typeface="Arial"/>
                <a:sym typeface="Arial"/>
              </a:rPr>
              <a:t>“صون الطفل” أو</a:t>
            </a:r>
            <a:r>
              <a:rPr lang="ar-LB" dirty="0">
                <a:latin typeface="Arial"/>
                <a:ea typeface="Arial"/>
                <a:cs typeface="Arial"/>
                <a:sym typeface="Arial"/>
              </a:rPr>
              <a:t>لـ </a:t>
            </a:r>
            <a:r>
              <a:rPr lang="ar" dirty="0">
                <a:latin typeface="Arial"/>
                <a:ea typeface="Arial"/>
                <a:cs typeface="Arial"/>
                <a:sym typeface="Arial"/>
              </a:rPr>
              <a:t>”حماية الطفل”، تسعى إلى منع الموظّفين أو العمليات أو البرامج من إلحاق الأذى الأطفال. ويتعيّن عليها أيضًا تنفيذ آليات للتغذية الراجعة والإبلاغ حول البرنامج تكون بسيطة، ويمكن الوصول إليها، وصديقة للطفل، ومجهولة، في كلّ موقع</a:t>
            </a:r>
            <a:r>
              <a:rPr lang="ar-LB" dirty="0">
                <a:latin typeface="Arial"/>
                <a:ea typeface="Arial"/>
                <a:cs typeface="Arial"/>
                <a:sym typeface="Arial"/>
              </a:rPr>
              <a:t> من مواقع المشاريع</a:t>
            </a:r>
            <a:r>
              <a:rPr lang="ar" dirty="0">
                <a:latin typeface="Arial"/>
                <a:ea typeface="Arial"/>
                <a:cs typeface="Arial"/>
                <a:sym typeface="Arial"/>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a:t>
            </a:r>
            <a:r>
              <a:rPr lang="ar" dirty="0">
                <a:latin typeface="Arial"/>
                <a:ea typeface="Arial"/>
                <a:cs typeface="Arial"/>
                <a:sym typeface="Arial"/>
              </a:rPr>
              <a:t>←</a:t>
            </a:r>
            <a:r>
              <a:rPr lang="ar-LB" dirty="0">
                <a:latin typeface="Arial"/>
                <a:ea typeface="Arial"/>
                <a:cs typeface="Arial"/>
                <a:sym typeface="Arial"/>
              </a:rPr>
              <a:t> </a:t>
            </a:r>
            <a:r>
              <a:rPr lang="ar-SA" sz="1200" b="0" i="0" u="none" strike="noStrike" cap="none" dirty="0">
                <a:solidFill>
                  <a:schemeClr val="dk1"/>
                </a:solidFill>
                <a:effectLst/>
                <a:latin typeface="Calibri"/>
                <a:ea typeface="Calibri"/>
                <a:cs typeface="Calibri"/>
                <a:sym typeface="Calibri"/>
              </a:rPr>
              <a:t>رمز </a:t>
            </a:r>
            <a:r>
              <a:rPr lang="ar-SA" sz="1200" b="1" i="0" u="none" strike="noStrike" cap="none" dirty="0">
                <a:solidFill>
                  <a:schemeClr val="dk1"/>
                </a:solidFill>
                <a:effectLst/>
                <a:latin typeface="Calibri"/>
                <a:ea typeface="Calibri"/>
                <a:cs typeface="Calibri"/>
                <a:sym typeface="Calibri"/>
              </a:rPr>
              <a:t>الصون</a:t>
            </a:r>
            <a:r>
              <a:rPr lang="ar-SA" sz="1200" b="0" i="0" u="none" strike="noStrike" cap="none" dirty="0">
                <a:solidFill>
                  <a:schemeClr val="dk1"/>
                </a:solidFill>
                <a:effectLst/>
                <a:latin typeface="Calibri"/>
                <a:ea typeface="Calibri"/>
                <a:cs typeface="Calibri"/>
                <a:sym typeface="Calibri"/>
              </a:rPr>
              <a:t>].</a:t>
            </a:r>
            <a:endParaRPr lang="en-US" dirty="0">
              <a:latin typeface="Arial"/>
              <a:ea typeface="Arial"/>
              <a:cs typeface="Arial"/>
              <a:sym typeface="Arial"/>
            </a:endParaRPr>
          </a:p>
          <a:p>
            <a:pPr marL="171450" lvl="0" indent="-171450" algn="r" rtl="1">
              <a:lnSpc>
                <a:spcPct val="90000"/>
              </a:lnSpc>
              <a:spcBef>
                <a:spcPts val="0"/>
              </a:spcBef>
              <a:spcAft>
                <a:spcPts val="0"/>
              </a:spcAft>
              <a:buClr>
                <a:schemeClr val="accent3"/>
              </a:buClr>
              <a:buSzPts val="2800"/>
              <a:buFont typeface="Arial" panose="020B0604020202020204" pitchFamily="34" charset="0"/>
              <a:buChar char="•"/>
            </a:pPr>
            <a:r>
              <a:rPr lang="ar" dirty="0"/>
              <a:t>الربط مع الالتزام 8 من </a:t>
            </a:r>
            <a:r>
              <a:rPr lang="ar" u="sng" dirty="0"/>
              <a:t>المعيار الإنساني الأساسي</a:t>
            </a:r>
            <a:r>
              <a:rPr lang="ar" dirty="0"/>
              <a:t>، الذي يصف الحاجة إلى دعم الموظّفين في القيام بعملهم بفعالية، وإلى معاملة الموظّفين بعدل وإنصاف. </a:t>
            </a:r>
            <a:endParaRPr dirty="0">
              <a:latin typeface="Arial"/>
              <a:ea typeface="Arial"/>
              <a:cs typeface="Arial"/>
              <a:sym typeface="Arial"/>
            </a:endParaRPr>
          </a:p>
          <a:p>
            <a:pPr marL="0" lvl="0" indent="0" algn="r" rtl="0">
              <a:spcBef>
                <a:spcPts val="0"/>
              </a:spcBef>
              <a:spcAft>
                <a:spcPts val="0"/>
              </a:spcAft>
              <a:buNone/>
            </a:pPr>
            <a:endParaRPr lang="en-US" b="1" dirty="0">
              <a:latin typeface="Arial"/>
              <a:cs typeface="Arial"/>
              <a:sym typeface="Arial"/>
            </a:endParaRPr>
          </a:p>
          <a:p>
            <a:pPr marL="0" lvl="0" indent="0" algn="r" rtl="0">
              <a:spcBef>
                <a:spcPts val="0"/>
              </a:spcBef>
              <a:spcAft>
                <a:spcPts val="0"/>
              </a:spcAft>
              <a:buNone/>
            </a:pPr>
            <a:r>
              <a:rPr lang="ar" b="1" dirty="0">
                <a:latin typeface="Arial"/>
                <a:ea typeface="Arial"/>
                <a:cs typeface="Arial"/>
                <a:sym typeface="Arial"/>
              </a:rPr>
              <a:t>المعيار 3: التواصل والمناصرة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تتمّ مناصرة مسائل حماية الطفل والتواصل فيها مع احترام لكرامة الأطفال ومصالحهم الفضلى وسلامتهم، ومع إعطاء الأولوية لمبادئ عدم إلحاق الأذى؛ وضمان السرية، وحماية البيانا</a:t>
            </a:r>
            <a:r>
              <a:rPr lang="ar-LB" dirty="0">
                <a:latin typeface="Arial"/>
                <a:ea typeface="Arial"/>
                <a:cs typeface="Arial"/>
                <a:sym typeface="Arial"/>
              </a:rPr>
              <a:t>ت التي ت</a:t>
            </a:r>
            <a:r>
              <a:rPr lang="ar" dirty="0">
                <a:latin typeface="Arial"/>
                <a:ea typeface="Arial"/>
                <a:cs typeface="Arial"/>
                <a:sym typeface="Arial"/>
              </a:rPr>
              <a:t>دعم حماية الطفل</a:t>
            </a:r>
            <a:endParaRPr lang="en-US" dirty="0">
              <a:latin typeface="Arial"/>
              <a:ea typeface="Arial"/>
              <a:cs typeface="Arial"/>
              <a:sym typeface="Arial"/>
            </a:endParaRP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يمكن أن تدعم عملية التواصل والمناصرة الفعّالة – بما في ذلك النصوص، والصور، والتسجيلات الصوتية، وأفلام الفيديو، وغيرها من قنوات التواصل - تعبير الأطفال عن ذاتهم وحمايتهم وتمكينهم.  </a:t>
            </a: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يرتبط هذا المعيار خصوصًا بمسألة </a:t>
            </a:r>
            <a:r>
              <a:rPr lang="ar" b="1" dirty="0">
                <a:latin typeface="Arial"/>
                <a:ea typeface="Arial"/>
                <a:cs typeface="Arial"/>
                <a:sym typeface="Arial"/>
              </a:rPr>
              <a:t>الوقاية</a:t>
            </a:r>
            <a:r>
              <a:rPr lang="ar" dirty="0">
                <a:latin typeface="Arial"/>
                <a:ea typeface="Arial"/>
                <a:cs typeface="Arial"/>
                <a:sym typeface="Arial"/>
              </a:rPr>
              <a:t>: يجب القيام بتقييمات للمخاطر قبل تنفيذ عمل التواصل والمناصرة، وذلك لتحديد وتخفيف أيّ آثار سلبية محتملة على الأطفال، والعائلات، والمجتمعات المحلّية.  ويجب أن تستخدم الحملات أيضًا طرق التواصل المحلّية، والرسائل المكيّفة وفقًا للسياق، وأن تعزّز السلوكيات الحمائية والآمنة. </a:t>
            </a: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0" i="0" u="none" strike="noStrike" cap="none" dirty="0">
                <a:solidFill>
                  <a:schemeClr val="dk1"/>
                </a:solidFill>
                <a:effectLst/>
                <a:latin typeface="Calibri"/>
                <a:ea typeface="Calibri"/>
                <a:cs typeface="Calibri"/>
                <a:sym typeface="Calibri"/>
              </a:rPr>
              <a:t>[</a:t>
            </a:r>
            <a:r>
              <a:rPr lang="ar" dirty="0">
                <a:latin typeface="Arial"/>
                <a:ea typeface="Arial"/>
                <a:cs typeface="Arial"/>
                <a:sym typeface="Arial"/>
              </a:rPr>
              <a:t>←</a:t>
            </a:r>
            <a:r>
              <a:rPr lang="ar-LB" dirty="0">
                <a:latin typeface="Arial"/>
                <a:ea typeface="Arial"/>
                <a:cs typeface="Arial"/>
                <a:sym typeface="Arial"/>
              </a:rPr>
              <a:t> </a:t>
            </a:r>
            <a:r>
              <a:rPr lang="ar-SA" sz="1200" b="0" i="0" u="none" strike="noStrike" cap="none" dirty="0">
                <a:solidFill>
                  <a:schemeClr val="dk1"/>
                </a:solidFill>
                <a:effectLst/>
                <a:latin typeface="Calibri"/>
                <a:ea typeface="Calibri"/>
                <a:cs typeface="Calibri"/>
                <a:sym typeface="Calibri"/>
              </a:rPr>
              <a:t>رمز </a:t>
            </a:r>
            <a:r>
              <a:rPr lang="ar-SA" sz="1200" b="1" i="0" u="none" strike="noStrike" cap="none" dirty="0">
                <a:solidFill>
                  <a:schemeClr val="dk1"/>
                </a:solidFill>
                <a:effectLst/>
                <a:latin typeface="Calibri"/>
                <a:ea typeface="Calibri"/>
                <a:cs typeface="Calibri"/>
                <a:sym typeface="Calibri"/>
              </a:rPr>
              <a:t>الوقاية</a:t>
            </a:r>
            <a:r>
              <a:rPr lang="ar-SA" sz="1200" b="0" i="0" u="none" strike="noStrike" cap="none" dirty="0">
                <a:solidFill>
                  <a:schemeClr val="dk1"/>
                </a:solidFill>
                <a:effectLst/>
                <a:latin typeface="Calibri"/>
                <a:ea typeface="Calibri"/>
                <a:cs typeface="Calibri"/>
                <a:sym typeface="Calibri"/>
              </a:rPr>
              <a:t>].</a:t>
            </a:r>
            <a:endParaRPr lang="ar" i="1"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هذا المعيار مرتبط بالالتزام 4 من </a:t>
            </a:r>
            <a:r>
              <a:rPr lang="ar" u="sng" dirty="0"/>
              <a:t>المعيار الإنساني الأساسي</a:t>
            </a:r>
            <a:r>
              <a:rPr lang="ar" dirty="0"/>
              <a:t>، الذي يصف الحاجة إلى عمليات التواصل الخارجية الدقيقة، والأخلاقية، والمحترمة. </a:t>
            </a:r>
            <a:endParaRPr lang="en-US" i="1" dirty="0"/>
          </a:p>
          <a:p>
            <a:pPr marL="0" lvl="0" indent="0" algn="l" rtl="1">
              <a:spcBef>
                <a:spcPts val="0"/>
              </a:spcBef>
              <a:spcAft>
                <a:spcPts val="0"/>
              </a:spcAft>
              <a:buNone/>
            </a:pPr>
            <a:endParaRPr lang="en-US" b="1" dirty="0">
              <a:latin typeface="Arial"/>
              <a:cs typeface="Arial"/>
              <a:sym typeface="Arial"/>
            </a:endParaRPr>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8910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0">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[للميسّرين:</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يمكنكم اختيار معيار أساسي واحد أو معيارَين أساسيَين اثنَين من كلّ ركيزة، وذلك بحسب </a:t>
            </a:r>
            <a:r>
              <a:rPr lang="ar-LB" sz="1200" b="0" i="0" u="none" strike="noStrike" cap="none" dirty="0">
                <a:solidFill>
                  <a:schemeClr val="dk1"/>
                </a:solidFill>
                <a:effectLst/>
                <a:latin typeface="Calibri"/>
                <a:ea typeface="Calibri"/>
                <a:cs typeface="Calibri"/>
                <a:sym typeface="Calibri"/>
              </a:rPr>
              <a:t>المشاركين معكم</a:t>
            </a:r>
            <a:r>
              <a:rPr lang="ar-SA" sz="1200" b="0" i="0" u="none" strike="noStrike" cap="none" dirty="0">
                <a:solidFill>
                  <a:schemeClr val="dk1"/>
                </a:solidFill>
                <a:effectLst/>
                <a:latin typeface="Calibri"/>
                <a:ea typeface="Calibri"/>
                <a:cs typeface="Calibri"/>
                <a:sym typeface="Calibri"/>
              </a:rPr>
              <a:t>، أو مجالات اهتمامه</a:t>
            </a:r>
            <a:r>
              <a:rPr lang="ar-LB" sz="1200" b="0" i="0" u="none" strike="noStrike" cap="none" dirty="0">
                <a:solidFill>
                  <a:schemeClr val="dk1"/>
                </a:solidFill>
                <a:effectLst/>
                <a:latin typeface="Calibri"/>
                <a:ea typeface="Calibri"/>
                <a:cs typeface="Calibri"/>
                <a:sym typeface="Calibri"/>
              </a:rPr>
              <a:t>م</a:t>
            </a:r>
            <a:r>
              <a:rPr lang="ar-SA" sz="1200" b="0" i="0" u="none" strike="noStrike" cap="none" dirty="0">
                <a:solidFill>
                  <a:schemeClr val="dk1"/>
                </a:solidFill>
                <a:effectLst/>
                <a:latin typeface="Calibri"/>
                <a:ea typeface="Calibri"/>
                <a:cs typeface="Calibri"/>
                <a:sym typeface="Calibri"/>
              </a:rPr>
              <a:t> المحدّدة، أو أولويات برامجكم، أو سياقكم، أو الوقت المتاح لكم في </a:t>
            </a:r>
            <a:r>
              <a:rPr lang="ar-SA" sz="1200" b="0" i="0" u="none" strike="noStrike" cap="none">
                <a:solidFill>
                  <a:schemeClr val="dk1"/>
                </a:solidFill>
                <a:effectLst/>
                <a:latin typeface="Calibri"/>
                <a:ea typeface="Calibri"/>
                <a:cs typeface="Calibri"/>
                <a:sym typeface="Calibri"/>
              </a:rPr>
              <a:t>التيسير.</a:t>
            </a:r>
            <a:endParaRPr lang="ar-LB" sz="1200" b="0" i="0" u="none" strike="noStrike" cap="none" dirty="0">
              <a:solidFill>
                <a:schemeClr val="dk1"/>
              </a:solidFill>
              <a:effectLst/>
              <a:latin typeface="Calibri"/>
              <a:ea typeface="Calibri"/>
              <a:cs typeface="Calibri"/>
              <a:sym typeface="Calibri"/>
            </a:endParaRPr>
          </a:p>
          <a:p>
            <a:pPr marL="0" lvl="0" indent="0" algn="r" rtl="0">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يكون المحتوى التالي معروفًا جدًا بالنسبة إلى المشاركين</a:t>
            </a:r>
            <a:r>
              <a:rPr lang="ar-LB" sz="1200" b="0" i="0" u="none" strike="noStrike" cap="none" dirty="0">
                <a:solidFill>
                  <a:schemeClr val="dk1"/>
                </a:solidFill>
                <a:effectLst/>
                <a:latin typeface="Calibri"/>
                <a:ea typeface="Calibri"/>
                <a:cs typeface="Calibri"/>
                <a:sym typeface="Calibri"/>
              </a:rPr>
              <a:t> معكم</a:t>
            </a:r>
            <a:r>
              <a:rPr lang="ar-SA" sz="1200" b="0" i="0" u="none" strike="noStrike" cap="none" dirty="0">
                <a:solidFill>
                  <a:schemeClr val="dk1"/>
                </a:solidFill>
                <a:effectLst/>
                <a:latin typeface="Calibri"/>
                <a:ea typeface="Calibri"/>
                <a:cs typeface="Calibri"/>
                <a:sym typeface="Calibri"/>
              </a:rPr>
              <a:t>، أو قد يكون شيئًا جديدًا </a:t>
            </a:r>
            <a:r>
              <a:rPr lang="ar-LB" sz="1200" b="0" i="0" u="none" strike="noStrike" cap="none" dirty="0">
                <a:solidFill>
                  <a:schemeClr val="dk1"/>
                </a:solidFill>
                <a:effectLst/>
                <a:latin typeface="Calibri"/>
                <a:ea typeface="Calibri"/>
                <a:cs typeface="Calibri"/>
                <a:sym typeface="Calibri"/>
              </a:rPr>
              <a:t>للغاية</a:t>
            </a:r>
            <a:r>
              <a:rPr lang="ar-SA" sz="1200" b="0" i="0" u="none" strike="noStrike" cap="none" dirty="0">
                <a:solidFill>
                  <a:schemeClr val="dk1"/>
                </a:solidFill>
                <a:effectLst/>
                <a:latin typeface="Calibri"/>
                <a:ea typeface="Calibri"/>
                <a:cs typeface="Calibri"/>
                <a:sym typeface="Calibri"/>
              </a:rPr>
              <a:t>، لذا، الرجاء أن تحضّروا تعليقاتكم على هذا الأساس.]</a:t>
            </a:r>
            <a:endParaRPr lang="ar-LB" sz="1200" b="0" i="0" u="none" strike="noStrike" cap="none" dirty="0">
              <a:solidFill>
                <a:schemeClr val="dk1"/>
              </a:solidFill>
              <a:effectLst/>
              <a:latin typeface="Calibri"/>
              <a:ea typeface="Calibri"/>
              <a:cs typeface="Calibri"/>
              <a:sym typeface="Calibri"/>
            </a:endParaRPr>
          </a:p>
          <a:p>
            <a:pPr marL="0" lvl="0" indent="0" algn="r" rtl="1">
              <a:spcBef>
                <a:spcPts val="0"/>
              </a:spcBef>
              <a:spcAft>
                <a:spcPts val="0"/>
              </a:spcAft>
              <a:buNone/>
            </a:pPr>
            <a:endParaRPr lang="ar-LB" b="1" dirty="0">
              <a:latin typeface="Arial"/>
              <a:ea typeface="Arial"/>
              <a:cs typeface="Arial"/>
              <a:sym typeface="Arial"/>
            </a:endParaRPr>
          </a:p>
          <a:p>
            <a:pPr marL="0" lvl="0" indent="0" algn="r" rtl="1">
              <a:spcBef>
                <a:spcPts val="0"/>
              </a:spcBef>
              <a:spcAft>
                <a:spcPts val="0"/>
              </a:spcAft>
              <a:buNone/>
            </a:pPr>
            <a:r>
              <a:rPr lang="ar" b="1" dirty="0">
                <a:latin typeface="Arial"/>
                <a:ea typeface="Arial"/>
                <a:cs typeface="Arial"/>
                <a:sym typeface="Arial"/>
              </a:rPr>
              <a:t>المعيار 4: إدارة دورة البرنامج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التعريف: إدارة دورة البرنامج هي العملية الدورية لتصميم، وتخطيط، وإدارة، ورصد، وتقييم البرامج، من خلال عمليات ومناهج منظّمة، تبني على القدرات والموارد الموجودة، وتعالج المخاطر والاحتياجات المتغيّرة لحماية الطفل. ويجب أقلمة البرمجة باستمرار، بناءً على التعلّم والأدلّة التي تمّ توليدها من خلال الخطوات الخمس.</a:t>
            </a:r>
            <a:r>
              <a:rPr lang="ar" i="1" dirty="0">
                <a:latin typeface="Arial"/>
                <a:ea typeface="Arial"/>
                <a:cs typeface="Arial"/>
                <a:sym typeface="Arial"/>
              </a:rPr>
              <a:t> </a:t>
            </a:r>
            <a:r>
              <a:rPr lang="ar-SA" sz="1200" b="0" i="0" u="none" strike="noStrike" cap="none" dirty="0">
                <a:solidFill>
                  <a:schemeClr val="dk1"/>
                </a:solidFill>
                <a:effectLst/>
                <a:latin typeface="Calibri"/>
                <a:ea typeface="Calibri"/>
                <a:cs typeface="Calibri"/>
                <a:sym typeface="Calibri"/>
              </a:rPr>
              <a:t>(أنظروا صورة دورة البرنامج) </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يجعل هذا المعيار إدارةَ دورة البرنامج مركّزة على حماية الطفل من خلال دمج الاعتبارات المتعلّقة بتنمية الطفل وحقوق الطفل في العمل الإنساني.  </a:t>
            </a:r>
          </a:p>
          <a:p>
            <a:pPr marL="171450" lvl="0" indent="-171450" algn="r" rtl="1">
              <a:spcBef>
                <a:spcPts val="0"/>
              </a:spcBef>
              <a:spcAft>
                <a:spcPts val="0"/>
              </a:spcAft>
              <a:buFont typeface="Arial" panose="020B0604020202020204" pitchFamily="34" charset="0"/>
              <a:buChar char="•"/>
            </a:pPr>
            <a:r>
              <a:rPr lang="ar" sz="1800" b="0" i="0" u="none" strike="noStrike" dirty="0">
                <a:latin typeface="HelveticaNeue-Light-Identity-H"/>
              </a:rPr>
              <a:t>كذلك، يركّز هذا المعيار على أهمية تقييم الاحتياجات والمخاطر وتحليل وضعها: فعمليات التقييم تشكل جزءًا لا يتجزّأ من أيّ عملية تحليل للوضع، بهدف إرشاد برامج الطوارئ الأوّلية وأولويات التمويل (عملي</a:t>
            </a:r>
            <a:r>
              <a:rPr lang="ar-LB" sz="1800" b="0" i="0" u="none" strike="noStrike" dirty="0">
                <a:latin typeface="HelveticaNeue-Light-Identity-H"/>
              </a:rPr>
              <a:t>ات</a:t>
            </a:r>
            <a:r>
              <a:rPr lang="ar" sz="1800" b="0" i="0" u="none" strike="noStrike" dirty="0">
                <a:latin typeface="HelveticaNeue-Light-Identity-H"/>
              </a:rPr>
              <a:t> التقييم الأوّلي أو السريع) وجمع المعلومات المفصّلة المطلوبة للبرامج الشاملة (عمليات تقييم أكثر شمولية). ويجب أن تكون عمليات التقييم هذه مكيّفة مع السياق وتشاركية. </a:t>
            </a:r>
          </a:p>
          <a:p>
            <a:pPr marL="171450" lvl="0" indent="-171450" algn="r" rtl="1">
              <a:spcBef>
                <a:spcPts val="0"/>
              </a:spcBef>
              <a:spcAft>
                <a:spcPts val="0"/>
              </a:spcAft>
              <a:buFont typeface="Arial" panose="020B0604020202020204" pitchFamily="34" charset="0"/>
              <a:buChar char="•"/>
            </a:pPr>
            <a:r>
              <a:rPr lang="ar" sz="1800" b="0" i="0" u="none" strike="noStrike" dirty="0">
                <a:latin typeface="HelveticaNeue-Light-Identity-H"/>
              </a:rPr>
              <a:t>3 مبادئ </a:t>
            </a:r>
            <a:r>
              <a:rPr lang="ar-LB" sz="1800" b="0" i="0" u="none" strike="noStrike" dirty="0">
                <a:latin typeface="HelveticaNeue-Light-Identity-H"/>
              </a:rPr>
              <a:t>هي </a:t>
            </a:r>
            <a:r>
              <a:rPr lang="ar" sz="1800" b="0" i="0" u="none" strike="noStrike" dirty="0">
                <a:latin typeface="HelveticaNeue-Light-Identity-H"/>
              </a:rPr>
              <a:t>أساسية لهذا المعيار: فكرامة ورفاه المجموعات السكّانية المتضرّرة يتأثّران بشكل كبير بتصميم الاستجابة الإنسانية؛ ويجب استشارة المجموعات السكّانية المتضرّرة، بما في ذلك الأطفال، على امتداد دورة البرنامج؛ ويجب إدماج الأطفال الذين يتعرّضون للتمييز أو لخطر التمييز في المشاورات باستمرار.     </a:t>
            </a: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يرتبط هذا المعيار خصوصًا بنهج </a:t>
            </a:r>
            <a:r>
              <a:rPr lang="ar" b="1" dirty="0">
                <a:latin typeface="Arial"/>
                <a:ea typeface="Arial"/>
                <a:cs typeface="Arial"/>
                <a:sym typeface="Arial"/>
              </a:rPr>
              <a:t>الوقاية، </a:t>
            </a:r>
            <a:r>
              <a:rPr lang="ar" dirty="0">
                <a:latin typeface="Arial"/>
                <a:ea typeface="Arial"/>
                <a:cs typeface="Arial"/>
                <a:sym typeface="Arial"/>
              </a:rPr>
              <a:t>بهدف تحديد أيّ مخاطر قد تتسبّب بها البرامج بشكل مباشر أو غير مباشر، والتخفيف من هذه المخاطر (في مجال جمع البيانات مثلاً)، عند القيام بالعمليات المناسبة لتقييم المخاطر والاحتياجات وتحليل الوضع، والتفكير في إجراءات الاستعداد.</a:t>
            </a:r>
            <a:r>
              <a:rPr lang="ar" i="0" dirty="0"/>
              <a:t> يمكنكم أيضًا تحديد عوامل الحماية بهدف المساعدة في منعها وتخفيفها. </a:t>
            </a:r>
            <a:r>
              <a:rPr lang="ar-SA" sz="1200" b="0" i="0" u="none" strike="noStrike" cap="none" dirty="0">
                <a:solidFill>
                  <a:schemeClr val="dk1"/>
                </a:solidFill>
                <a:effectLst/>
                <a:latin typeface="Calibri"/>
                <a:ea typeface="Calibri"/>
                <a:cs typeface="Calibri"/>
                <a:sym typeface="Calibri"/>
              </a:rPr>
              <a:t>[رمز الوقاية]. </a:t>
            </a:r>
            <a:endParaRPr lang="ar" i="1"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u="none" dirty="0">
                <a:solidFill>
                  <a:srgbClr val="0563C1"/>
                </a:solidFill>
                <a:hlinkClick r:id="rId3">
                  <a:extLst>
                    <a:ext uri="{A12FA001-AC4F-418D-AE19-62706E023703}">
                      <ahyp:hlinkClr xmlns:ahyp="http://schemas.microsoft.com/office/drawing/2018/hyperlinkcolor" val="tx"/>
                    </a:ext>
                  </a:extLst>
                </a:hlinkClick>
              </a:rPr>
              <a:t>يتماشى </a:t>
            </a:r>
            <a:r>
              <a:rPr lang="ar" u="none" dirty="0">
                <a:solidFill>
                  <a:schemeClr val="tx1"/>
                </a:solidFill>
                <a:hlinkClick r:id="rId3">
                  <a:extLst>
                    <a:ext uri="{A12FA001-AC4F-418D-AE19-62706E023703}">
                      <ahyp:hlinkClr xmlns:ahyp="http://schemas.microsoft.com/office/drawing/2018/hyperlinkcolor" val="tx"/>
                    </a:ext>
                  </a:extLst>
                </a:hlinkClick>
              </a:rPr>
              <a:t>هذا المعيار مع </a:t>
            </a:r>
            <a:r>
              <a:rPr lang="ar" dirty="0">
                <a:solidFill>
                  <a:srgbClr val="0563C1"/>
                </a:solidFill>
                <a:hlinkClick r:id="rId3">
                  <a:extLst>
                    <a:ext uri="{A12FA001-AC4F-418D-AE19-62706E023703}">
                      <ahyp:hlinkClr xmlns:ahyp="http://schemas.microsoft.com/office/drawing/2018/hyperlinkcolor" val="tx"/>
                    </a:ext>
                  </a:extLst>
                </a:hlinkClick>
              </a:rPr>
              <a:t>المعيار الإنساني الأساسي ككلّ. </a:t>
            </a:r>
          </a:p>
          <a:p>
            <a:pPr marL="0" lvl="0" indent="0" algn="r" rtl="1">
              <a:spcBef>
                <a:spcPts val="0"/>
              </a:spcBef>
              <a:spcAft>
                <a:spcPts val="0"/>
              </a:spcAft>
              <a:buNone/>
            </a:pPr>
            <a:endParaRPr lang="en-US" b="1"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latin typeface="Arial"/>
                <a:ea typeface="Arial"/>
                <a:cs typeface="Arial"/>
                <a:sym typeface="Arial"/>
              </a:rPr>
              <a:t>المعيار 5: إدارة المعلومات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يقدّم هذا المعيار </a:t>
            </a:r>
            <a:r>
              <a:rPr lang="ar-LB" dirty="0"/>
              <a:t>إرشادات</a:t>
            </a:r>
            <a:r>
              <a:rPr lang="ar" dirty="0"/>
              <a:t> لإدارة المعلومات المركزّة على حماية الطفل، </a:t>
            </a:r>
            <a:r>
              <a:rPr lang="ar-LB" dirty="0"/>
              <a:t>التي </a:t>
            </a:r>
            <a:r>
              <a:rPr lang="ar" dirty="0"/>
              <a:t>يُقصَد بها تكملة أدوات إدارة المعلومات الموجودة، والتدريبات عليها.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يفصّل </a:t>
            </a:r>
            <a:r>
              <a:rPr lang="ar-LB" dirty="0"/>
              <a:t>هذا المعيار </a:t>
            </a:r>
            <a:r>
              <a:rPr lang="ar" dirty="0"/>
              <a:t>الشواغل الأخلاقية التي يجب تذكّرها عند معالجة المعلومات وتحليلها وتشاركها: يجب إبقاؤها مجهولة؛ ويجب تشاركها فقط وفقًا لبروتوكولات مكيّفة مع السياق لحماية البيانات وتشارك المعلومات؛ ويجب أن تكون مُحدَثة وضرورية/مجدية؛ ويجب أن تحترم مبدأَي السرّية وحماية الطفل؛ ويجب أن تكون عملية الجمع سليمة تقنيًا وأخلاقيًا؛ ويجب أخذ الممارسات والأعراف الثقافية في الحسبان؛ دومًا مع الموافقة المستنيرة/القبول المستنير...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يُستخدَم هذا المعيار لتقوية التنسيق، وإرشاد</a:t>
            </a:r>
            <a:r>
              <a:rPr lang="ar-LB" dirty="0">
                <a:latin typeface="Arial"/>
                <a:ea typeface="Arial"/>
                <a:cs typeface="Arial"/>
                <a:sym typeface="Arial"/>
              </a:rPr>
              <a:t> عمليات</a:t>
            </a:r>
            <a:r>
              <a:rPr lang="ar" dirty="0">
                <a:latin typeface="Arial"/>
                <a:ea typeface="Arial"/>
                <a:cs typeface="Arial"/>
                <a:sym typeface="Arial"/>
              </a:rPr>
              <a:t> صنع القرارات الاستراتيجي</a:t>
            </a:r>
            <a:r>
              <a:rPr lang="ar-LB" dirty="0">
                <a:latin typeface="Arial"/>
                <a:ea typeface="Arial"/>
                <a:cs typeface="Arial"/>
                <a:sym typeface="Arial"/>
              </a:rPr>
              <a:t>ة</a:t>
            </a:r>
            <a:r>
              <a:rPr lang="ar" dirty="0">
                <a:latin typeface="Arial"/>
                <a:ea typeface="Arial"/>
                <a:cs typeface="Arial"/>
                <a:sym typeface="Arial"/>
              </a:rPr>
              <a:t>، وإدارة دورة البرنامج، ودعم المناصرة.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يكمّل إطار إدارة معلومات الحماية وإرشادات إدارة معلومات الحماية </a:t>
            </a:r>
            <a:r>
              <a:rPr lang="ar-LB" dirty="0"/>
              <a:t>- </a:t>
            </a:r>
            <a:r>
              <a:rPr lang="ar-SA" sz="1200" b="0" i="0" u="none" strike="noStrike" cap="none" dirty="0">
                <a:solidFill>
                  <a:schemeClr val="dk1"/>
                </a:solidFill>
                <a:effectLst/>
                <a:latin typeface="Calibri"/>
                <a:ea typeface="Calibri"/>
                <a:cs typeface="Calibri"/>
                <a:sym typeface="Calibri"/>
              </a:rPr>
              <a:t>للمزيد من المعلومات حول الوثائق المختلفة، الرجاء الرجوع إلى</a:t>
            </a:r>
            <a:r>
              <a:rPr lang="ar-LB" sz="1200" b="0" i="0" u="none" strike="noStrike" cap="none" dirty="0">
                <a:solidFill>
                  <a:schemeClr val="dk1"/>
                </a:solidFill>
                <a:effectLst/>
                <a:latin typeface="Calibri"/>
                <a:ea typeface="Calibri"/>
                <a:cs typeface="Calibri"/>
                <a:sym typeface="Calibri"/>
              </a:rPr>
              <a:t> مجموعة الشرائح الخاصة</a:t>
            </a:r>
            <a:r>
              <a:rPr lang="ar-SA" sz="1200" b="0" i="0" u="none" strike="noStrike" cap="none" dirty="0">
                <a:solidFill>
                  <a:schemeClr val="dk1"/>
                </a:solidFill>
                <a:effectLst/>
                <a:latin typeface="Calibri"/>
                <a:ea typeface="Calibri"/>
                <a:cs typeface="Calibri"/>
                <a:sym typeface="Calibri"/>
              </a:rPr>
              <a:t> </a:t>
            </a:r>
            <a:r>
              <a:rPr lang="ar-LB" sz="1200" b="0" i="0" u="none" strike="noStrike" cap="none" dirty="0">
                <a:solidFill>
                  <a:schemeClr val="dk1"/>
                </a:solidFill>
                <a:effectLst/>
                <a:latin typeface="Calibri"/>
                <a:ea typeface="Calibri"/>
                <a:cs typeface="Calibri"/>
                <a:sym typeface="Calibri"/>
              </a:rPr>
              <a:t>ب</a:t>
            </a:r>
            <a:r>
              <a:rPr lang="ar-SA" sz="1200" b="0" i="0" u="none" strike="noStrike" cap="none" dirty="0">
                <a:solidFill>
                  <a:schemeClr val="dk1"/>
                </a:solidFill>
                <a:effectLst/>
                <a:latin typeface="Calibri"/>
                <a:ea typeface="Calibri"/>
                <a:cs typeface="Calibri"/>
                <a:sym typeface="Calibri"/>
              </a:rPr>
              <a:t>المعيار 5. </a:t>
            </a:r>
            <a:endParaRPr lang="en-US" dirty="0">
              <a:latin typeface="Arial"/>
              <a:ea typeface="Arial"/>
              <a:cs typeface="Arial"/>
              <a:sym typeface="Arial"/>
            </a:endParaRPr>
          </a:p>
          <a:p>
            <a:pPr marL="0" lvl="0" indent="0" algn="r" rtl="1">
              <a:spcBef>
                <a:spcPts val="0"/>
              </a:spcBef>
              <a:spcAft>
                <a:spcPts val="0"/>
              </a:spcAft>
              <a:buNone/>
            </a:pPr>
            <a:endParaRPr dirty="0">
              <a:latin typeface="Arial"/>
              <a:ea typeface="Arial"/>
              <a:cs typeface="Arial"/>
              <a:sym typeface="Arial"/>
            </a:endParaRPr>
          </a:p>
          <a:p>
            <a:pPr marL="0" lvl="0" indent="0" algn="r" rtl="1">
              <a:spcBef>
                <a:spcPts val="0"/>
              </a:spcBef>
              <a:spcAft>
                <a:spcPts val="0"/>
              </a:spcAft>
              <a:buNone/>
            </a:pPr>
            <a:r>
              <a:rPr lang="ar" b="1" dirty="0">
                <a:latin typeface="Arial"/>
                <a:ea typeface="Arial"/>
                <a:cs typeface="Arial"/>
                <a:sym typeface="Arial"/>
              </a:rPr>
              <a:t>المعيار 6: رصد حماية الطفل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التعريف يشير </a:t>
            </a:r>
            <a:r>
              <a:rPr lang="ar" u="sng" dirty="0">
                <a:latin typeface="Arial"/>
                <a:ea typeface="Arial"/>
                <a:cs typeface="Arial"/>
                <a:sym typeface="Arial"/>
              </a:rPr>
              <a:t>رصد وضع </a:t>
            </a:r>
            <a:r>
              <a:rPr lang="ar" dirty="0">
                <a:latin typeface="Arial"/>
                <a:ea typeface="Arial"/>
                <a:cs typeface="Arial"/>
                <a:sym typeface="Arial"/>
              </a:rPr>
              <a:t>حماية الطفل إلى المراقبة (الرصد) الدورية والمنظّمة للمخاطر، والانتهاكات، والقدرات في مجال حماية الطفل في سياق إنساني معيّن. </a:t>
            </a:r>
            <a:r>
              <a:rPr lang="ar" dirty="0">
                <a:effectLst/>
                <a:latin typeface="Arial" panose="020B0604020202020204" pitchFamily="34" charset="0"/>
              </a:rPr>
              <a:t>ويكمن الهدف منه في إنتاج أدلّة عن الوضع حول مخاطر حماية الطفل وقدرات الاستجابة الموجودة لإرشاد الاستجابة وتكييفها. </a:t>
            </a:r>
            <a:r>
              <a:rPr lang="ar" u="none" dirty="0">
                <a:effectLst/>
                <a:latin typeface="Arial" panose="020B0604020202020204" pitchFamily="34" charset="0"/>
              </a:rPr>
              <a:t>أمّا</a:t>
            </a:r>
            <a:r>
              <a:rPr lang="ar" u="sng" dirty="0">
                <a:effectLst/>
                <a:latin typeface="Arial" panose="020B0604020202020204" pitchFamily="34" charset="0"/>
              </a:rPr>
              <a:t> رصد الاستجابة </a:t>
            </a:r>
            <a:r>
              <a:rPr lang="ar" dirty="0">
                <a:effectLst/>
                <a:latin typeface="Arial" panose="020B0604020202020204" pitchFamily="34" charset="0"/>
              </a:rPr>
              <a:t>فهو القياس المستمر والمنسّق للاستجابة الإنسانية في سياق إنساني</a:t>
            </a:r>
            <a:r>
              <a:rPr lang="ar-LB" dirty="0">
                <a:effectLst/>
                <a:latin typeface="Arial" panose="020B0604020202020204" pitchFamily="34" charset="0"/>
              </a:rPr>
              <a:t> معين</a:t>
            </a:r>
            <a:r>
              <a:rPr lang="ar" dirty="0">
                <a:effectLst/>
                <a:latin typeface="Arial" panose="020B0604020202020204" pitchFamily="34" charset="0"/>
              </a:rPr>
              <a:t>، أي للأنشطة التي تخطّط لها وتنفّذها الجهات الفاعلة في المجال الإنساني.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يجب أن تتمّ عمليات الجمع والإدارة والتحليل والاستخدام بطريقة آمنة وقائمة على المبادئ. </a:t>
            </a:r>
            <a:r>
              <a:rPr lang="ar" sz="1800" b="0" i="0" u="none" strike="noStrike" dirty="0">
                <a:latin typeface="HelveticaNeue-Light-Identity-H"/>
              </a:rPr>
              <a:t>كذلك، يجب أن يتبع تصميم وتنفيذ وتقييم أنظمة رصد حماية الطفل، مبادئ</a:t>
            </a:r>
            <a:r>
              <a:rPr lang="ar-LB" sz="1800" b="0" i="0" u="none" strike="noStrike" dirty="0">
                <a:latin typeface="HelveticaNeue-Light-Identity-H"/>
              </a:rPr>
              <a:t>َ</a:t>
            </a:r>
            <a:r>
              <a:rPr lang="ar" sz="1800" b="0" i="0" u="none" strike="noStrike" dirty="0">
                <a:latin typeface="HelveticaNeue-Light-Identity-H"/>
              </a:rPr>
              <a:t> إدارة معلومات الحماية، وهي:  </a:t>
            </a:r>
            <a:r>
              <a:rPr lang="ar" sz="1800" b="0" i="0" u="none" strike="noStrike" dirty="0">
                <a:solidFill>
                  <a:srgbClr val="000000"/>
                </a:solidFill>
                <a:latin typeface="HelveticaNeue-Light-Identity-H"/>
              </a:rPr>
              <a:t>التمحور حول الإنسان والإدماج؛ عدم إلحاق الأذى؛ الغرض المحدَّد؛ الموافقة المستنيرة/القبول المستنير والسرّية؛ مسؤولية وحماية وأمن البيانات؛ الكفاءة والقدرات؛ عدم التحيّز؛ التنسيق والتعاون. يجب أن تطبَّق هذه المبادئ بالإضافة إلى مباد</a:t>
            </a:r>
            <a:r>
              <a:rPr lang="ar-LB" sz="1800" b="0" i="0" u="none" strike="noStrike" dirty="0">
                <a:solidFill>
                  <a:srgbClr val="000000"/>
                </a:solidFill>
                <a:latin typeface="HelveticaNeue-Light-Identity-H"/>
              </a:rPr>
              <a:t>ئ المعايير الدنيا لحماية الطفل</a:t>
            </a:r>
            <a:r>
              <a:rPr lang="ar" sz="1800" b="0" i="0" u="none" strike="noStrike" dirty="0">
                <a:solidFill>
                  <a:srgbClr val="B366B3"/>
                </a:solidFill>
                <a:latin typeface="HelveticaNeue-Light-Identity-H"/>
              </a:rPr>
              <a:t>.</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sz="2800" dirty="0">
                <a:effectLst/>
                <a:latin typeface="Arial" panose="020B0604020202020204" pitchFamily="34" charset="0"/>
              </a:rPr>
              <a:t>البيانات الثانوية هي أيّ معلومات أُخذت من مصادر معلومات موجودة مثل التقارير، وبيانات التقييم، وبيانات إدارة الحالات، إلخ. ويمكن توليد تحليل مبدئي للوضع عن الاحتياجات والقدرات في مجال حماية الطفل، من خلال مزيج من مصادر المعلومات الكمّية والنوعية. </a:t>
            </a:r>
            <a:r>
              <a:rPr lang="ar-LB" sz="2800" dirty="0">
                <a:effectLst/>
                <a:latin typeface="Arial" panose="020B0604020202020204" pitchFamily="34" charset="0"/>
              </a:rPr>
              <a:t>و</a:t>
            </a:r>
            <a:r>
              <a:rPr lang="ar" sz="1800" b="0" i="0" u="none" strike="noStrike" dirty="0">
                <a:latin typeface="HelveticaNeue-Light-Identity-H"/>
              </a:rPr>
              <a:t>يمكن أن تساعد مراجعة البيانات الثانوية في تحديد البيانات والمعلومات الموجودة، وكذلك الثغرات المحتملة والطرق الملائمة لمعالجة هذه الثغرات.</a:t>
            </a:r>
            <a:endParaRPr lang="en-US" dirty="0">
              <a:latin typeface="Arial"/>
              <a:ea typeface="Arial"/>
              <a:cs typeface="Arial"/>
              <a:sym typeface="Arial"/>
            </a:endParaRP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يرتبط هذا المعيار خصوصًا بنهج </a:t>
            </a:r>
            <a:r>
              <a:rPr lang="ar" b="1" dirty="0">
                <a:latin typeface="Arial"/>
                <a:ea typeface="Arial"/>
                <a:cs typeface="Arial"/>
                <a:sym typeface="Arial"/>
              </a:rPr>
              <a:t>الوقاية</a:t>
            </a:r>
            <a:r>
              <a:rPr lang="ar" dirty="0">
                <a:latin typeface="Arial"/>
                <a:ea typeface="Arial"/>
                <a:cs typeface="Arial"/>
                <a:sym typeface="Arial"/>
              </a:rPr>
              <a:t>، بهدف الحدّ من أيّ مخاطر على الأطفال وعائلاتهم عند جمع المعلومات ومعالجتها وحفظ السجلاّت. [←</a:t>
            </a:r>
            <a:r>
              <a:rPr lang="ar-LB" dirty="0">
                <a:latin typeface="Arial"/>
                <a:ea typeface="Arial"/>
                <a:cs typeface="Arial"/>
                <a:sym typeface="Arial"/>
              </a:rPr>
              <a:t> </a:t>
            </a:r>
            <a:r>
              <a:rPr lang="ar" dirty="0">
                <a:latin typeface="Arial"/>
                <a:ea typeface="Arial"/>
                <a:cs typeface="Arial"/>
                <a:sym typeface="Arial"/>
              </a:rPr>
              <a:t>رمز</a:t>
            </a:r>
            <a:r>
              <a:rPr lang="ar" dirty="0"/>
              <a:t> الوقاية</a:t>
            </a:r>
            <a:r>
              <a:rPr lang="ar" dirty="0">
                <a:latin typeface="Arial"/>
                <a:ea typeface="Arial"/>
                <a:cs typeface="Arial"/>
                <a:sym typeface="Arial"/>
              </a:rPr>
              <a:t> </a:t>
            </a:r>
            <a:r>
              <a:rPr lang="ar" i="1" dirty="0"/>
              <a:t>]</a:t>
            </a: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sz="1200" b="0" i="0" u="none" strike="noStrike" cap="none" dirty="0">
                <a:solidFill>
                  <a:schemeClr val="dk1"/>
                </a:solidFill>
                <a:effectLst/>
                <a:latin typeface="Calibri"/>
                <a:ea typeface="Calibri"/>
                <a:cs typeface="Calibri"/>
                <a:sym typeface="Calibri"/>
              </a:rPr>
              <a:t>[للمزيد من المعلومات حول رصد حماية الطفل، الرجاء </a:t>
            </a:r>
            <a:r>
              <a:rPr lang="ar-LB" sz="1200" b="0" i="0" u="none" strike="noStrike" cap="none" dirty="0">
                <a:solidFill>
                  <a:schemeClr val="dk1"/>
                </a:solidFill>
                <a:effectLst/>
                <a:latin typeface="Calibri"/>
                <a:ea typeface="Calibri"/>
                <a:cs typeface="Calibri"/>
                <a:sym typeface="Calibri"/>
              </a:rPr>
              <a:t>الرجوع إلى مجموعة الشرائح الخاصة ب</a:t>
            </a:r>
            <a:r>
              <a:rPr lang="ar-SA" sz="1200" b="0" i="0" u="none" strike="noStrike" cap="none" dirty="0">
                <a:solidFill>
                  <a:schemeClr val="dk1"/>
                </a:solidFill>
                <a:effectLst/>
                <a:latin typeface="Calibri"/>
                <a:ea typeface="Calibri"/>
                <a:cs typeface="Calibri"/>
                <a:sym typeface="Calibri"/>
              </a:rPr>
              <a:t>المعيار 6</a:t>
            </a:r>
            <a:r>
              <a:rPr lang="ar-LB" sz="1200" b="0" i="0" u="none" strike="noStrike" cap="none" dirty="0">
                <a:solidFill>
                  <a:schemeClr val="dk1"/>
                </a:solidFill>
                <a:effectLst/>
                <a:latin typeface="Calibri"/>
                <a:ea typeface="Calibri"/>
                <a:cs typeface="Calibri"/>
                <a:sym typeface="Calibri"/>
              </a:rPr>
              <a:t>، وإلى ر</a:t>
            </a:r>
            <a:r>
              <a:rPr lang="ar-SA" sz="1200" b="0" i="0" u="none" strike="noStrike" cap="none" dirty="0">
                <a:solidFill>
                  <a:schemeClr val="dk1"/>
                </a:solidFill>
                <a:effectLst/>
                <a:latin typeface="Calibri"/>
                <a:ea typeface="Calibri"/>
                <a:cs typeface="Calibri"/>
                <a:sym typeface="Calibri"/>
              </a:rPr>
              <a:t>زمة أدوات الرصد على الرابط: </a:t>
            </a:r>
            <a:r>
              <a:rPr lang="en-US" sz="1200" b="0" i="1" u="none" strike="noStrike" cap="none" dirty="0">
                <a:solidFill>
                  <a:schemeClr val="dk1"/>
                </a:solidFill>
                <a:effectLst/>
                <a:latin typeface="Calibri"/>
                <a:ea typeface="Calibri"/>
                <a:cs typeface="Calibri"/>
                <a:sym typeface="Calibri"/>
              </a:rPr>
              <a:t>https://alliancecpha.org/en/system/tdf/library/attachments/monitoring_toolkit_low_res.pdf?file=1&amp;type=node&amp;id</a:t>
            </a:r>
            <a:r>
              <a:rPr lang="ar-SA" sz="1200" b="0" i="0" u="none" strike="noStrike" cap="none" dirty="0">
                <a:solidFill>
                  <a:schemeClr val="dk1"/>
                </a:solidFill>
                <a:effectLst/>
                <a:latin typeface="Calibri"/>
                <a:ea typeface="Calibri"/>
                <a:cs typeface="Calibri"/>
                <a:sym typeface="Calibri"/>
              </a:rPr>
              <a:t>=30920) </a:t>
            </a:r>
            <a:endParaRPr lang="en-US" i="1" dirty="0"/>
          </a:p>
          <a:p>
            <a:pPr marL="0" lvl="0" indent="0" algn="r" rtl="1">
              <a:spcBef>
                <a:spcPts val="0"/>
              </a:spcBef>
              <a:spcAft>
                <a:spcPts val="0"/>
              </a:spcAft>
              <a:buNone/>
            </a:pPr>
            <a:endParaRPr lang="fr-FR" dirty="0"/>
          </a:p>
          <a:p>
            <a:pPr marL="0" lvl="0" indent="0" algn="l" rtl="1">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82172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 برنامج/مشروع محدّد يستخدم الركيزة 1</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أسماء المنظّمات المعنية والشركاء المعنيين</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نصيحة: 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 u="sng" dirty="0"/>
              <a:t> </a:t>
            </a:r>
            <a:endParaRPr lang="ar-LB" u="sng" dirty="0"/>
          </a:p>
          <a:p>
            <a:pPr marL="0" marR="0" lvl="0" indent="0" algn="r" rtl="1">
              <a:lnSpc>
                <a:spcPct val="100000"/>
              </a:lnSpc>
              <a:spcBef>
                <a:spcPts val="0"/>
              </a:spcBef>
              <a:spcAft>
                <a:spcPts val="0"/>
              </a:spcAft>
              <a:buClr>
                <a:schemeClr val="dk1"/>
              </a:buClr>
              <a:buSzPts val="1200"/>
              <a:buFont typeface="Calibri"/>
              <a:buNone/>
            </a:pPr>
            <a:endParaRPr lang="ar" u="sng" dirty="0"/>
          </a:p>
          <a:p>
            <a:pPr marL="0" marR="0" lvl="0" indent="0" algn="r" rtl="1">
              <a:lnSpc>
                <a:spcPct val="100000"/>
              </a:lnSpc>
              <a:spcBef>
                <a:spcPts val="0"/>
              </a:spcBef>
              <a:spcAft>
                <a:spcPts val="0"/>
              </a:spcAft>
              <a:buClr>
                <a:schemeClr val="dk1"/>
              </a:buClr>
              <a:buSzPts val="1200"/>
              <a:buFont typeface="Calibri"/>
              <a:buNone/>
            </a:pPr>
            <a:r>
              <a:rPr lang="ar"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 u="sng" dirty="0"/>
              <a:t>1. الدليل على الإنترنت</a:t>
            </a:r>
          </a:p>
          <a:p>
            <a:pPr marL="0" lvl="0" indent="0" algn="r" rtl="1">
              <a:spcBef>
                <a:spcPts val="0"/>
              </a:spcBef>
              <a:spcAft>
                <a:spcPts val="0"/>
              </a:spcAft>
              <a:buNone/>
            </a:pPr>
            <a:r>
              <a:rPr lang="ar" u="sng" dirty="0"/>
              <a:t>2. تطبيق شراكة المعايير الإنسانية   </a:t>
            </a:r>
            <a:endParaRPr lang="en-US" dirty="0"/>
          </a:p>
          <a:p>
            <a:pPr marL="0" lvl="0" indent="0" algn="r" rtl="1">
              <a:spcBef>
                <a:spcPts val="0"/>
              </a:spcBef>
              <a:spcAft>
                <a:spcPts val="0"/>
              </a:spcAft>
              <a:buNone/>
            </a:pPr>
            <a:r>
              <a:rPr lang="ar-LB" dirty="0"/>
              <a:t>- </a:t>
            </a:r>
            <a:r>
              <a:rPr lang="ar" dirty="0"/>
              <a:t>هو ثاني أكثر تطبيق شعبية على الموقع بعد تطبيق اسفير</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u="none" dirty="0"/>
              <a:t>صفحة المعايير الدنيا لحماية الطفل:</a:t>
            </a: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u="sng" dirty="0"/>
              <a:t>1. الدليل التفاعلي </a:t>
            </a:r>
            <a:r>
              <a:rPr lang="ar"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2. </a:t>
            </a:r>
            <a:r>
              <a:rPr lang="ar" u="sng" dirty="0"/>
              <a:t>الملخّص </a:t>
            </a:r>
            <a:r>
              <a:rPr lang="ar"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نسخة </a:t>
            </a:r>
            <a:r>
              <a:rPr lang="ar" u="sng" dirty="0"/>
              <a:t>PDF</a:t>
            </a:r>
            <a:r>
              <a:rPr lang="ar" dirty="0"/>
              <a:t> 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يتضمّن </a:t>
            </a:r>
            <a:r>
              <a:rPr lang="ar" u="sng" dirty="0"/>
              <a:t>ملف مواد الإحاطة الخاصّة بـ«المقدّمة إلى المعايير الدنيا لحماية الطفل» </a:t>
            </a:r>
            <a:r>
              <a:rPr lang="ar"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معرض للمعايير مع </a:t>
            </a:r>
            <a:r>
              <a:rPr lang="ar"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اكتشفوا </a:t>
            </a:r>
            <a:r>
              <a:rPr lang="ar" sz="1200" u="sng" dirty="0"/>
              <a:t>الدورة التدريبية الإلكترونية المجانية على المعايير الدنيا لحماية الطفل</a:t>
            </a:r>
            <a:r>
              <a:rPr lang="ar"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dirty="0"/>
          </a:p>
          <a:p>
            <a:pPr marL="0" lvl="0" indent="0" algn="r" rtl="1">
              <a:spcBef>
                <a:spcPts val="0"/>
              </a:spcBef>
              <a:spcAft>
                <a:spcPts val="0"/>
              </a:spcAft>
              <a:buNone/>
            </a:pPr>
            <a:r>
              <a:rPr lang="ar" dirty="0"/>
              <a:t>اسألوا: ماذا ينبغي أن تكون خطواتنا التالية كفريق/وكالة/فرد؟ </a:t>
            </a:r>
            <a:endParaRPr dirty="0"/>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 dirty="0"/>
              <a:t> </a:t>
            </a:r>
            <a:endParaRPr i="1" dirty="0"/>
          </a:p>
          <a:p>
            <a:pPr marL="0" marR="0" lvl="0" indent="0" algn="r" rtl="1">
              <a:lnSpc>
                <a:spcPct val="100000"/>
              </a:lnSpc>
              <a:spcBef>
                <a:spcPts val="0"/>
              </a:spcBef>
              <a:spcAft>
                <a:spcPts val="0"/>
              </a:spcAft>
              <a:buClr>
                <a:schemeClr val="dk1"/>
              </a:buClr>
              <a:buSzPts val="1200"/>
              <a:buFont typeface="Calibri"/>
              <a:buNone/>
            </a:pPr>
            <a:endParaRPr lang="ar-LB"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a:t>
            </a:r>
            <a:r>
              <a:rPr lang="ar-SA" sz="1200" b="0" i="0" u="none" strike="noStrike" cap="none" dirty="0">
                <a:solidFill>
                  <a:schemeClr val="dk1"/>
                </a:solidFill>
                <a:effectLst/>
                <a:latin typeface="Calibri"/>
                <a:ea typeface="Calibri"/>
                <a:cs typeface="Calibri"/>
                <a:sym typeface="Calibri"/>
              </a:rPr>
              <a:t> جاهزة للطباعة معكم.]</a:t>
            </a:r>
            <a:endParaRPr i="1" dirty="0"/>
          </a:p>
          <a:p>
            <a:pPr marL="0" marR="0" lvl="0" indent="0" algn="r" rtl="1">
              <a:lnSpc>
                <a:spcPct val="100000"/>
              </a:lnSpc>
              <a:spcBef>
                <a:spcPts val="0"/>
              </a:spcBef>
              <a:spcAft>
                <a:spcPts val="0"/>
              </a:spcAft>
              <a:buClr>
                <a:schemeClr val="dk1"/>
              </a:buClr>
              <a:buSzPts val="1200"/>
              <a:buFont typeface="Calibri"/>
              <a:buNone/>
            </a:pPr>
            <a:endParaRPr lang="ar-LB" dirty="0"/>
          </a:p>
          <a:p>
            <a:pPr marL="0" marR="0" lvl="0" indent="0" algn="r" rtl="1">
              <a:lnSpc>
                <a:spcPct val="100000"/>
              </a:lnSpc>
              <a:spcBef>
                <a:spcPts val="0"/>
              </a:spcBef>
              <a:spcAft>
                <a:spcPts val="0"/>
              </a:spcAft>
              <a:buClr>
                <a:schemeClr val="dk1"/>
              </a:buClr>
              <a:buSzPts val="1200"/>
              <a:buFont typeface="Calibri"/>
              <a:buNone/>
            </a:pPr>
            <a:r>
              <a:rPr lang="ar"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a:p>
            <a:pPr marL="0" marR="0" lvl="0" indent="0" algn="r" rtl="1">
              <a:lnSpc>
                <a:spcPct val="100000"/>
              </a:lnSpc>
              <a:spcBef>
                <a:spcPts val="0"/>
              </a:spcBef>
              <a:spcAft>
                <a:spcPts val="0"/>
              </a:spcAft>
              <a:buClr>
                <a:schemeClr val="dk1"/>
              </a:buClr>
              <a:buSzPts val="1200"/>
              <a:buFont typeface="Calibri"/>
              <a:buNone/>
            </a:pPr>
            <a:endParaRPr i="1" dirty="0"/>
          </a:p>
          <a:p>
            <a:pPr marL="0" lvl="0" indent="0" algn="l" rtl="1">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lt1"/>
              </a:buClr>
              <a:buSzPts val="3600"/>
              <a:buFont typeface="Helvetica Neue"/>
              <a:buNone/>
              <a:defRPr sz="36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400"/>
              <a:buNone/>
              <a:defRPr sz="2400">
                <a:solidFill>
                  <a:schemeClr val="dk1"/>
                </a:solidFill>
              </a:defRPr>
            </a:lvl1pPr>
            <a:lvl2pPr marL="914400" lvl="1" indent="-228600" algn="r" rtl="1">
              <a:lnSpc>
                <a:spcPct val="90000"/>
              </a:lnSpc>
              <a:spcBef>
                <a:spcPts val="500"/>
              </a:spcBef>
              <a:spcAft>
                <a:spcPts val="0"/>
              </a:spcAft>
              <a:buClr>
                <a:schemeClr val="accent3"/>
              </a:buClr>
              <a:buSzPts val="2400"/>
              <a:buNone/>
              <a:defRPr>
                <a:solidFill>
                  <a:schemeClr val="dk1"/>
                </a:solidFill>
              </a:defRPr>
            </a:lvl2pPr>
            <a:lvl3pPr marL="1371600" lvl="2" indent="-228600" algn="r" rtl="1">
              <a:lnSpc>
                <a:spcPct val="90000"/>
              </a:lnSpc>
              <a:spcBef>
                <a:spcPts val="500"/>
              </a:spcBef>
              <a:spcAft>
                <a:spcPts val="0"/>
              </a:spcAft>
              <a:buClr>
                <a:schemeClr val="accent3"/>
              </a:buClr>
              <a:buSzPts val="2000"/>
              <a:buNone/>
              <a:defRPr>
                <a:solidFill>
                  <a:schemeClr val="dk1"/>
                </a:solidFill>
              </a:defRPr>
            </a:lvl3pPr>
            <a:lvl4pPr marL="1828800" lvl="3" indent="-228600" algn="r" rtl="1">
              <a:lnSpc>
                <a:spcPct val="90000"/>
              </a:lnSpc>
              <a:spcBef>
                <a:spcPts val="500"/>
              </a:spcBef>
              <a:spcAft>
                <a:spcPts val="0"/>
              </a:spcAft>
              <a:buClr>
                <a:schemeClr val="accent3"/>
              </a:buClr>
              <a:buSzPts val="1800"/>
              <a:buNone/>
              <a:defRPr>
                <a:solidFill>
                  <a:schemeClr val="dk1"/>
                </a:solidFill>
              </a:defRPr>
            </a:lvl4pPr>
            <a:lvl5pPr marL="2286000" lvl="4" indent="-228600" algn="r" rtl="1">
              <a:lnSpc>
                <a:spcPct val="90000"/>
              </a:lnSpc>
              <a:spcBef>
                <a:spcPts val="500"/>
              </a:spcBef>
              <a:spcAft>
                <a:spcPts val="0"/>
              </a:spcAft>
              <a:buClr>
                <a:schemeClr val="accent3"/>
              </a:buClr>
              <a:buSzPts val="1800"/>
              <a:buNone/>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200"/>
              <a:buFont typeface="Helvetica Neue"/>
              <a:buNone/>
              <a:defRPr sz="32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rtlCol="1"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extLst>
      <p:ext uri="{BB962C8B-B14F-4D97-AF65-F5344CB8AC3E}">
        <p14:creationId xmlns:p14="http://schemas.microsoft.com/office/powerpoint/2010/main" val="17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rtlCol="1" anchor="b">
            <a:normAutofit/>
          </a:bodyPr>
          <a:lstStyle>
            <a:lvl1pPr algn="r" rtl="1">
              <a:defRPr sz="5000" b="1">
                <a:solidFill>
                  <a:srgbClr val="415E7C"/>
                </a:solidFill>
              </a:defRPr>
            </a:lvl1pPr>
          </a:lstStyle>
          <a:p>
            <a:pPr rtl="1"/>
            <a:r>
              <a:rPr lang="ar"/>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rtlCol="1"/>
          <a:lstStyle>
            <a:lvl1pPr marL="0" indent="0" algn="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1"/>
            <a:lstStyle/>
            <a:p>
              <a:pPr rtl="1"/>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1"/>
            <a:lstStyle/>
            <a:p>
              <a:pPr rtl="1"/>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rtlCol="1"/>
          <a:lstStyle>
            <a:lvl1pPr algn="r" rtl="1">
              <a:defRPr b="1">
                <a:solidFill>
                  <a:srgbClr val="415E7C"/>
                </a:solidFill>
              </a:defRPr>
            </a:lvl1pPr>
          </a:lstStyle>
          <a:p>
            <a:pPr rtl="1"/>
            <a:r>
              <a:rPr lang="ar"/>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1"/>
            <a:lstStyle/>
            <a:p>
              <a:pPr rtl="1"/>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1"/>
            <a:lstStyle/>
            <a:p>
              <a:pPr rtl="1"/>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1"/>
            <a:lstStyle/>
            <a:p>
              <a:pPr rtl="1"/>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1"/>
            <a:lstStyle/>
            <a:p>
              <a:pPr rtl="1"/>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1"/>
            <a:lstStyle/>
            <a:p>
              <a:pPr rtl="1"/>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1"/>
            <a:lstStyle/>
            <a:p>
              <a:pPr rtl="1"/>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1"/>
            <a:lstStyle/>
            <a:p>
              <a:pPr rtl="1"/>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1"/>
            <a:lstStyle/>
            <a:p>
              <a:pPr rtl="1"/>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1"/>
            <a:lstStyle/>
            <a:p>
              <a:pPr rtl="1"/>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1"/>
            <a:lstStyle/>
            <a:p>
              <a:pPr rtl="1"/>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1"/>
            <a:lstStyle/>
            <a:p>
              <a:pPr rtl="1"/>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1"/>
            <a:lstStyle/>
            <a:p>
              <a:pPr rtl="1"/>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1"/>
            <a:lstStyle/>
            <a:p>
              <a:pPr rtl="1"/>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1"/>
            <a:lstStyle/>
            <a:p>
              <a:pPr rtl="1"/>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1"/>
            <a:lstStyle/>
            <a:p>
              <a:pPr rtl="1"/>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1"/>
            <a:lstStyle/>
            <a:p>
              <a:pPr rtl="1"/>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1"/>
            <a:lstStyle/>
            <a:p>
              <a:pPr rtl="1"/>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1"/>
            <a:lstStyle/>
            <a:p>
              <a:pPr rtl="1"/>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1"/>
            <a:lstStyle/>
            <a:p>
              <a:pPr rtl="1"/>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1"/>
            <a:lstStyle/>
            <a:p>
              <a:pPr rtl="1"/>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1"/>
            <a:lstStyle/>
            <a:p>
              <a:pPr rtl="1"/>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1"/>
            <a:lstStyle/>
            <a:p>
              <a:pPr rtl="1"/>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1"/>
            <a:lstStyle/>
            <a:p>
              <a:pPr rtl="1"/>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1"/>
            <a:lstStyle/>
            <a:p>
              <a:pPr rtl="1"/>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1"/>
            <a:lstStyle/>
            <a:p>
              <a:pPr rtl="1"/>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1"/>
            <a:lstStyle/>
            <a:p>
              <a:pPr rtl="1"/>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1"/>
            <a:lstStyle/>
            <a:p>
              <a:pPr rtl="1"/>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1"/>
            <a:lstStyle/>
            <a:p>
              <a:pPr rtl="1"/>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1"/>
            <a:lstStyle/>
            <a:p>
              <a:pPr rtl="1"/>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1"/>
            <a:lstStyle/>
            <a:p>
              <a:pPr rtl="1"/>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1"/>
            <a:lstStyle/>
            <a:p>
              <a:pPr rtl="1"/>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1"/>
            <a:lstStyle/>
            <a:p>
              <a:pPr rtl="1"/>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1"/>
              </a:buClr>
              <a:buSzPts val="3600"/>
              <a:buFont typeface="Helvetica Neue"/>
              <a:buNone/>
              <a:defRPr sz="3600" b="1">
                <a:solidFill>
                  <a:schemeClr val="accen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800"/>
              <a:buNone/>
              <a:defRPr b="1">
                <a:solidFill>
                  <a:schemeClr val="accent3"/>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4"/>
              </a:buClr>
              <a:buSzPts val="3600"/>
              <a:buFont typeface="Helvetica Neue"/>
              <a:buNone/>
              <a:defRPr sz="3600" b="1">
                <a:solidFill>
                  <a:schemeClr val="accent4"/>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2"/>
              </a:buClr>
              <a:buSzPts val="2400"/>
              <a:buChar char="•"/>
              <a:defRPr/>
            </a:lvl2pPr>
            <a:lvl3pPr marL="1371600" lvl="2" indent="-355600" algn="r" rtl="1">
              <a:lnSpc>
                <a:spcPct val="90000"/>
              </a:lnSpc>
              <a:spcBef>
                <a:spcPts val="500"/>
              </a:spcBef>
              <a:spcAft>
                <a:spcPts val="0"/>
              </a:spcAft>
              <a:buClr>
                <a:schemeClr val="accent2"/>
              </a:buClr>
              <a:buSzPts val="2000"/>
              <a:buChar char="•"/>
              <a:defRPr/>
            </a:lvl3pPr>
            <a:lvl4pPr marL="1828800" lvl="3" indent="-342900" algn="r" rtl="1">
              <a:lnSpc>
                <a:spcPct val="90000"/>
              </a:lnSpc>
              <a:spcBef>
                <a:spcPts val="500"/>
              </a:spcBef>
              <a:spcAft>
                <a:spcPts val="0"/>
              </a:spcAft>
              <a:buClr>
                <a:schemeClr val="accent2"/>
              </a:buClr>
              <a:buSzPts val="1800"/>
              <a:buChar char="•"/>
              <a:defRPr/>
            </a:lvl4pPr>
            <a:lvl5pPr marL="2286000" lvl="4" indent="-342900" algn="r" rtl="1">
              <a:lnSpc>
                <a:spcPct val="90000"/>
              </a:lnSpc>
              <a:spcBef>
                <a:spcPts val="500"/>
              </a:spcBef>
              <a:spcAft>
                <a:spcPts val="0"/>
              </a:spcAft>
              <a:buClr>
                <a:schemeClr val="accent2"/>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2"/>
              </a:buClr>
              <a:buSzPts val="2800"/>
              <a:buChar char="•"/>
              <a:defRPr>
                <a:solidFill>
                  <a:schemeClr val="dk1"/>
                </a:solidFill>
              </a:defRPr>
            </a:lvl1pPr>
            <a:lvl2pPr marL="914400" lvl="1" indent="-381000" algn="r" rtl="1">
              <a:lnSpc>
                <a:spcPct val="90000"/>
              </a:lnSpc>
              <a:spcBef>
                <a:spcPts val="500"/>
              </a:spcBef>
              <a:spcAft>
                <a:spcPts val="0"/>
              </a:spcAft>
              <a:buClr>
                <a:schemeClr val="accent2"/>
              </a:buClr>
              <a:buSzPts val="2400"/>
              <a:buChar char="•"/>
              <a:defRPr>
                <a:solidFill>
                  <a:schemeClr val="dk1"/>
                </a:solidFill>
              </a:defRPr>
            </a:lvl2pPr>
            <a:lvl3pPr marL="1371600" lvl="2" indent="-355600" algn="r" rtl="1">
              <a:lnSpc>
                <a:spcPct val="90000"/>
              </a:lnSpc>
              <a:spcBef>
                <a:spcPts val="500"/>
              </a:spcBef>
              <a:spcAft>
                <a:spcPts val="0"/>
              </a:spcAft>
              <a:buClr>
                <a:schemeClr val="accent2"/>
              </a:buClr>
              <a:buSzPts val="2000"/>
              <a:buChar char="•"/>
              <a:defRPr>
                <a:solidFill>
                  <a:schemeClr val="dk1"/>
                </a:solidFill>
              </a:defRPr>
            </a:lvl3pPr>
            <a:lvl4pPr marL="1828800" lvl="3" indent="-342900" algn="r" rtl="1">
              <a:lnSpc>
                <a:spcPct val="90000"/>
              </a:lnSpc>
              <a:spcBef>
                <a:spcPts val="500"/>
              </a:spcBef>
              <a:spcAft>
                <a:spcPts val="0"/>
              </a:spcAft>
              <a:buClr>
                <a:schemeClr val="accent2"/>
              </a:buClr>
              <a:buSzPts val="1800"/>
              <a:buChar char="•"/>
              <a:defRPr>
                <a:solidFill>
                  <a:schemeClr val="dk1"/>
                </a:solidFill>
              </a:defRPr>
            </a:lvl4pPr>
            <a:lvl5pPr marL="2286000" lvl="4" indent="-342900" algn="r" rtl="1">
              <a:lnSpc>
                <a:spcPct val="90000"/>
              </a:lnSpc>
              <a:spcBef>
                <a:spcPts val="500"/>
              </a:spcBef>
              <a:spcAft>
                <a:spcPts val="0"/>
              </a:spcAft>
              <a:buClr>
                <a:schemeClr val="accent2"/>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1" anchor="ctr" anchorCtr="0">
            <a:normAutofit/>
          </a:bodyPr>
          <a:lstStyle>
            <a:lvl1pPr marR="0" lvl="0" algn="r" rtl="1">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pPr rtl="1"/>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1"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81" r:id="rId16"/>
    <p:sldLayoutId id="2147483682" r:id="rId17"/>
    <p:sldLayoutId id="2147483683" r:id="rId18"/>
    <p:sldLayoutId id="2147483684" r:id="rId19"/>
    <p:sldLayoutId id="2147483686" r:id="rId20"/>
    <p:sldLayoutId id="2147483687" r:id="rId21"/>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3.jp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8305800" cy="1325563"/>
          </a:xfrm>
        </p:spPr>
        <p:txBody>
          <a:bodyPr rtlCol="1"/>
          <a:lstStyle/>
          <a:p>
            <a:pP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8" y="2055812"/>
            <a:ext cx="5968539"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spcBef>
                <a:spcPts val="0"/>
              </a:spcBef>
              <a:buChar char="●"/>
            </a:pPr>
            <a:r>
              <a:rPr lang="ar-LB" sz="2600" dirty="0">
                <a:solidFill>
                  <a:schemeClr val="bg2"/>
                </a:solidFill>
              </a:rPr>
              <a:t>التكييف وفقاً للسياق لتسهيل التبنّي المحلي</a:t>
            </a:r>
          </a:p>
          <a:p>
            <a:pPr marL="0" lvl="0" indent="0" algn="l" rtl="1">
              <a:spcBef>
                <a:spcPts val="1000"/>
              </a:spcBef>
              <a:spcAft>
                <a:spcPts val="0"/>
              </a:spcAft>
              <a:buNone/>
            </a:pPr>
            <a:endParaRPr sz="2600" dirty="0">
              <a:solidFill>
                <a:schemeClr val="bg2"/>
              </a:solidFill>
            </a:endParaRPr>
          </a:p>
          <a:p>
            <a:pPr marL="228600" lvl="0" indent="-228600"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rtl="1">
              <a:spcBef>
                <a:spcPts val="0"/>
              </a:spcBef>
              <a:spcAft>
                <a:spcPts val="0"/>
              </a:spcAft>
              <a:buSzPts val="2600"/>
              <a:buNone/>
            </a:pPr>
            <a:endParaRPr lang="ar-LB" sz="2600" dirty="0">
              <a:solidFill>
                <a:schemeClr val="bg2"/>
              </a:solidFill>
            </a:endParaRPr>
          </a:p>
          <a:p>
            <a:pPr marL="444500" lvl="1" indent="0"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rtl="1">
              <a:spcBef>
                <a:spcPts val="0"/>
              </a:spcBef>
              <a:spcAft>
                <a:spcPts val="0"/>
              </a:spcAft>
              <a:buSzPts val="2600"/>
              <a:buNone/>
            </a:pPr>
            <a:endParaRPr dirty="0">
              <a:solidFill>
                <a:schemeClr val="bg2"/>
              </a:solidFill>
            </a:endParaRPr>
          </a:p>
          <a:p>
            <a:pPr marL="228600" lvl="0" indent="-50800" algn="l" rtl="1">
              <a:lnSpc>
                <a:spcPct val="90000"/>
              </a:lnSpc>
              <a:spcBef>
                <a:spcPts val="1000"/>
              </a:spcBef>
              <a:spcAft>
                <a:spcPts val="0"/>
              </a:spcAft>
              <a:buClr>
                <a:schemeClr val="accent1"/>
              </a:buClr>
              <a:buSzPts val="2800"/>
              <a:buNone/>
            </a:pPr>
            <a:endParaRPr dirty="0">
              <a:solidFill>
                <a:schemeClr val="bg2"/>
              </a:solidFill>
            </a:endParaRPr>
          </a:p>
        </p:txBody>
      </p:sp>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3"/>
          <a:srcRect/>
          <a:stretch/>
        </p:blipFill>
        <p:spPr>
          <a:xfrm>
            <a:off x="586632" y="1373213"/>
            <a:ext cx="2588829" cy="3576766"/>
          </a:xfrm>
          <a:prstGeom prst="rect">
            <a:avLst/>
          </a:prstGeom>
        </p:spPr>
      </p:pic>
      <p:pic>
        <p:nvPicPr>
          <p:cNvPr id="5" name="Picture 4">
            <a:extLst>
              <a:ext uri="{FF2B5EF4-FFF2-40B4-BE49-F238E27FC236}">
                <a16:creationId xmlns:a16="http://schemas.microsoft.com/office/drawing/2014/main" id="{27C61DCE-F227-45D0-A1BF-F9B3A11736CF}"/>
              </a:ext>
            </a:extLst>
          </p:cNvPr>
          <p:cNvPicPr>
            <a:picLocks noChangeAspect="1"/>
          </p:cNvPicPr>
          <p:nvPr/>
        </p:nvPicPr>
        <p:blipFill>
          <a:blip r:embed="rId4"/>
          <a:stretch>
            <a:fillRect/>
          </a:stretch>
        </p:blipFill>
        <p:spPr>
          <a:xfrm>
            <a:off x="9492337" y="188180"/>
            <a:ext cx="2481072" cy="2606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6093280" y="1646791"/>
            <a:ext cx="609872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CB170E-5E91-4829-A799-A8F8405480B9}"/>
              </a:ext>
            </a:extLst>
          </p:cNvPr>
          <p:cNvSpPr>
            <a:spLocks noGrp="1"/>
          </p:cNvSpPr>
          <p:nvPr>
            <p:ph idx="1"/>
          </p:nvPr>
        </p:nvSpPr>
        <p:spPr>
          <a:xfrm>
            <a:off x="4139550" y="1825625"/>
            <a:ext cx="7214249" cy="4351338"/>
          </a:xfrm>
        </p:spPr>
        <p:txBody>
          <a:bodyPr rtlCol="1">
            <a:normAutofit/>
          </a:bodyPr>
          <a:lstStyle/>
          <a:p>
            <a:pPr rtl="1"/>
            <a:r>
              <a:rPr lang="ar" dirty="0">
                <a:solidFill>
                  <a:schemeClr val="bg2"/>
                </a:solidFill>
                <a:latin typeface="Arial"/>
                <a:ea typeface="Arial"/>
                <a:cs typeface="Arial"/>
                <a:sym typeface="Arial"/>
              </a:rPr>
              <a:t>هي أساسية </a:t>
            </a:r>
            <a:r>
              <a:rPr lang="ar" dirty="0">
                <a:solidFill>
                  <a:schemeClr val="bg2"/>
                </a:solidFill>
              </a:rPr>
              <a:t>لكلّ برنامج ذي جودة من برامج حماية الطفل</a:t>
            </a:r>
            <a:endParaRPr lang="en-US" dirty="0">
              <a:solidFill>
                <a:schemeClr val="bg2"/>
              </a:solidFill>
              <a:latin typeface="Arial"/>
              <a:ea typeface="Arial"/>
              <a:cs typeface="Arial"/>
              <a:sym typeface="Arial"/>
            </a:endParaRPr>
          </a:p>
          <a:p>
            <a:pPr rtl="1"/>
            <a:r>
              <a:rPr lang="ar" dirty="0">
                <a:solidFill>
                  <a:schemeClr val="bg2"/>
                </a:solidFill>
                <a:latin typeface="Arial"/>
                <a:ea typeface="Arial"/>
                <a:cs typeface="Arial"/>
                <a:sym typeface="Arial"/>
              </a:rPr>
              <a:t>هي قابلة للتطبيق في كلّ زمان</a:t>
            </a:r>
          </a:p>
          <a:p>
            <a:pPr rtl="1"/>
            <a:r>
              <a:rPr lang="ar" dirty="0">
                <a:solidFill>
                  <a:schemeClr val="bg2"/>
                </a:solidFill>
                <a:latin typeface="Arial"/>
                <a:ea typeface="Arial"/>
                <a:cs typeface="Arial"/>
                <a:sym typeface="Arial"/>
              </a:rPr>
              <a:t>هي قابلة للتطبيق في كلّ السياقات/الأطر</a:t>
            </a:r>
          </a:p>
          <a:p>
            <a:pPr marL="0" indent="0" rtl="1">
              <a:buNone/>
            </a:pPr>
            <a:r>
              <a:rPr lang="ar" dirty="0">
                <a:solidFill>
                  <a:schemeClr val="bg2"/>
                </a:solidFill>
                <a:latin typeface="Arial"/>
                <a:ea typeface="Arial"/>
                <a:cs typeface="Arial"/>
                <a:sym typeface="Arial"/>
              </a:rPr>
              <a:t> </a:t>
            </a:r>
          </a:p>
          <a:p>
            <a:pPr rtl="1"/>
            <a:r>
              <a:rPr lang="ar-LB" dirty="0">
                <a:solidFill>
                  <a:schemeClr val="bg2"/>
                </a:solidFill>
                <a:latin typeface="Arial"/>
                <a:ea typeface="Arial"/>
                <a:cs typeface="Arial"/>
                <a:sym typeface="Arial"/>
              </a:rPr>
              <a:t>هي </a:t>
            </a:r>
            <a:r>
              <a:rPr lang="ar" dirty="0">
                <a:solidFill>
                  <a:schemeClr val="bg2"/>
                </a:solidFill>
                <a:latin typeface="Arial"/>
                <a:ea typeface="Arial"/>
                <a:cs typeface="Arial"/>
                <a:sym typeface="Arial"/>
              </a:rPr>
              <a:t>تتماشى مع </a:t>
            </a:r>
            <a:r>
              <a:rPr lang="ar" u="sng" dirty="0">
                <a:solidFill>
                  <a:srgbClr val="00B0F0"/>
                </a:solidFill>
                <a:latin typeface="Arial"/>
                <a:ea typeface="Arial"/>
                <a:cs typeface="Arial"/>
                <a:sym typeface="Arial"/>
              </a:rPr>
              <a:t>المعيار الإنساني الأساسي</a:t>
            </a:r>
            <a:endParaRPr lang="en-US" u="sng" dirty="0">
              <a:solidFill>
                <a:srgbClr val="00B0F0"/>
              </a:solidFill>
              <a:latin typeface="Arial"/>
              <a:ea typeface="Arial"/>
              <a:cs typeface="Arial"/>
              <a:sym typeface="Arial"/>
            </a:endParaRPr>
          </a:p>
          <a:p>
            <a:pPr rtl="1"/>
            <a:r>
              <a:rPr lang="ar-LB" dirty="0">
                <a:solidFill>
                  <a:schemeClr val="bg2"/>
                </a:solidFill>
                <a:latin typeface="Arial"/>
                <a:ea typeface="Arial"/>
                <a:cs typeface="Arial"/>
                <a:sym typeface="Arial"/>
              </a:rPr>
              <a:t>على امتداد الركيزة</a:t>
            </a:r>
            <a:r>
              <a:rPr lang="ar" dirty="0">
                <a:solidFill>
                  <a:schemeClr val="bg2"/>
                </a:solidFill>
                <a:latin typeface="Arial"/>
                <a:ea typeface="Arial"/>
                <a:cs typeface="Arial"/>
                <a:sym typeface="Arial"/>
              </a:rPr>
              <a:t>:  التشديد الكبير على صون الطفل والحماية من الاستغلال والإساءة الجنسيَين</a:t>
            </a:r>
            <a:endParaRPr lang="en-US" dirty="0">
              <a:solidFill>
                <a:schemeClr val="bg2"/>
              </a:solidFill>
            </a:endParaRPr>
          </a:p>
          <a:p>
            <a:pPr rtl="1"/>
            <a:endParaRPr lang="fr-FR" dirty="0">
              <a:solidFill>
                <a:schemeClr val="bg2"/>
              </a:solidFill>
            </a:endParaRPr>
          </a:p>
        </p:txBody>
      </p:sp>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1787525" y="365125"/>
            <a:ext cx="9566275" cy="1325563"/>
          </a:xfrm>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3"/>
              </a:buClr>
              <a:buSzPts val="3200"/>
              <a:buFont typeface="Helvetica Neue"/>
              <a:buNone/>
            </a:pPr>
            <a:r>
              <a:rPr lang="ar" dirty="0"/>
              <a:t>الركيزة 1: معايير لضمان استجابة ذات جودة</a:t>
            </a:r>
            <a:endParaRPr dirty="0"/>
          </a:p>
        </p:txBody>
      </p:sp>
      <p:pic>
        <p:nvPicPr>
          <p:cNvPr id="5" name="Google Shape;327;p14" descr="Screen Shot 2019-10-08 at 5.14.15 PM.png">
            <a:extLst>
              <a:ext uri="{FF2B5EF4-FFF2-40B4-BE49-F238E27FC236}">
                <a16:creationId xmlns:a16="http://schemas.microsoft.com/office/drawing/2014/main" id="{2B16C13F-99CA-46ED-821E-E47C48E0CF1C}"/>
              </a:ext>
            </a:extLst>
          </p:cNvPr>
          <p:cNvPicPr preferRelativeResize="0"/>
          <p:nvPr/>
        </p:nvPicPr>
        <p:blipFill rotWithShape="1">
          <a:blip r:embed="rId3">
            <a:alphaModFix/>
          </a:blip>
          <a:srcRect/>
          <a:stretch/>
        </p:blipFill>
        <p:spPr>
          <a:xfrm>
            <a:off x="9703124" y="5528757"/>
            <a:ext cx="999750" cy="986595"/>
          </a:xfrm>
          <a:prstGeom prst="rect">
            <a:avLst/>
          </a:prstGeom>
          <a:noFill/>
          <a:ln>
            <a:noFill/>
          </a:ln>
        </p:spPr>
      </p:pic>
      <p:pic>
        <p:nvPicPr>
          <p:cNvPr id="6" name="Google Shape;326;p14" descr="Screen Shot 2019-10-08 at 5.14.22 PM.png">
            <a:extLst>
              <a:ext uri="{FF2B5EF4-FFF2-40B4-BE49-F238E27FC236}">
                <a16:creationId xmlns:a16="http://schemas.microsoft.com/office/drawing/2014/main" id="{74F37BEA-EA9E-419C-8BFC-2E9C788CEFC4}"/>
              </a:ext>
            </a:extLst>
          </p:cNvPr>
          <p:cNvPicPr preferRelativeResize="0"/>
          <p:nvPr/>
        </p:nvPicPr>
        <p:blipFill rotWithShape="1">
          <a:blip r:embed="rId4">
            <a:alphaModFix/>
          </a:blip>
          <a:srcRect/>
          <a:stretch/>
        </p:blipFill>
        <p:spPr>
          <a:xfrm>
            <a:off x="8052451" y="5506280"/>
            <a:ext cx="999749" cy="986595"/>
          </a:xfrm>
          <a:prstGeom prst="rect">
            <a:avLst/>
          </a:prstGeom>
          <a:noFill/>
          <a:ln>
            <a:noFill/>
          </a:ln>
        </p:spPr>
      </p:pic>
      <p:pic>
        <p:nvPicPr>
          <p:cNvPr id="7" name="Image 6">
            <a:extLst>
              <a:ext uri="{FF2B5EF4-FFF2-40B4-BE49-F238E27FC236}">
                <a16:creationId xmlns:a16="http://schemas.microsoft.com/office/drawing/2014/main" id="{13E8FBB1-B393-4A8F-AF49-3B91C58A2A9C}"/>
              </a:ext>
            </a:extLst>
          </p:cNvPr>
          <p:cNvPicPr>
            <a:picLocks noChangeAspect="1"/>
          </p:cNvPicPr>
          <p:nvPr/>
        </p:nvPicPr>
        <p:blipFill>
          <a:blip r:embed="rId5"/>
          <a:srcRect/>
          <a:stretch/>
        </p:blipFill>
        <p:spPr>
          <a:xfrm>
            <a:off x="1342880" y="1911927"/>
            <a:ext cx="3740728" cy="3740728"/>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4508626" y="198656"/>
            <a:ext cx="4839965" cy="1325563"/>
          </a:xfrm>
          <a:prstGeom prst="rect">
            <a:avLst/>
          </a:prstGeom>
          <a:noFill/>
          <a:ln>
            <a:noFill/>
          </a:ln>
        </p:spPr>
        <p:txBody>
          <a:bodyPr spcFirstLastPara="1" wrap="square" lIns="91425" tIns="45700" rIns="91425" bIns="45700" rtlCol="1" anchor="ctr" anchorCtr="0">
            <a:normAutofit/>
          </a:bodyPr>
          <a:lstStyle/>
          <a:p>
            <a:pPr marL="0" lvl="0" indent="0" algn="r" rtl="0">
              <a:lnSpc>
                <a:spcPct val="90000"/>
              </a:lnSpc>
              <a:spcBef>
                <a:spcPts val="0"/>
              </a:spcBef>
              <a:spcAft>
                <a:spcPts val="0"/>
              </a:spcAft>
              <a:buClr>
                <a:schemeClr val="accent3"/>
              </a:buClr>
              <a:buSzPts val="3200"/>
              <a:buFont typeface="Helvetica Neue"/>
              <a:buNone/>
            </a:pPr>
            <a:r>
              <a:rPr lang="ar" kern="1200" dirty="0">
                <a:latin typeface="Calibri Light" panose="020F0302020204030204" pitchFamily="34" charset="0"/>
                <a:ea typeface="+mj-ea"/>
                <a:cs typeface="Calibri Light" panose="020F0302020204030204" pitchFamily="34" charset="0"/>
                <a:sym typeface="Arial"/>
              </a:rPr>
              <a:t>الركيزة 1: وصف المعايير</a:t>
            </a:r>
            <a:endParaRPr kern="1200" dirty="0">
              <a:latin typeface="Calibri Light" panose="020F0302020204030204" pitchFamily="34" charset="0"/>
              <a:ea typeface="+mj-ea"/>
              <a:cs typeface="Calibri Light" panose="020F0302020204030204" pitchFamily="34" charset="0"/>
              <a:sym typeface="Arial"/>
            </a:endParaRPr>
          </a:p>
        </p:txBody>
      </p:sp>
      <p:sp>
        <p:nvSpPr>
          <p:cNvPr id="322" name="Google Shape;322;p14"/>
          <p:cNvSpPr txBox="1">
            <a:spLocks noGrp="1"/>
          </p:cNvSpPr>
          <p:nvPr>
            <p:ph sz="half" idx="1"/>
          </p:nvPr>
        </p:nvSpPr>
        <p:spPr>
          <a:xfrm>
            <a:off x="7383259" y="1823078"/>
            <a:ext cx="4391404" cy="3122299"/>
          </a:xfrm>
          <a:prstGeom prst="rect">
            <a:avLst/>
          </a:prstGeom>
          <a:noFill/>
          <a:ln>
            <a:noFill/>
          </a:ln>
        </p:spPr>
        <p:txBody>
          <a:bodyPr spcFirstLastPara="1" wrap="square" lIns="91425" tIns="45700" rIns="91425" bIns="45700" rtlCol="1" anchor="t" anchorCtr="0">
            <a:noAutofit/>
          </a:bodyPr>
          <a:lstStyle/>
          <a:p>
            <a:pPr marL="0" lvl="0" indent="0" algn="r" rtl="0">
              <a:lnSpc>
                <a:spcPct val="90000"/>
              </a:lnSpc>
              <a:spcBef>
                <a:spcPts val="0"/>
              </a:spcBef>
              <a:spcAft>
                <a:spcPts val="0"/>
              </a:spcAft>
              <a:buClr>
                <a:schemeClr val="accent3"/>
              </a:buClr>
              <a:buSzPts val="2800"/>
              <a:buNone/>
            </a:pPr>
            <a:r>
              <a:rPr lang="ar" b="1" dirty="0">
                <a:solidFill>
                  <a:schemeClr val="bg2"/>
                </a:solidFill>
                <a:latin typeface="+mn-lt"/>
                <a:cs typeface="Calibri" panose="020F0502020204030204" pitchFamily="34" charset="0"/>
              </a:rPr>
              <a:t>المعيار 1: التنسيق</a:t>
            </a:r>
            <a:endParaRPr lang="en-US" dirty="0">
              <a:solidFill>
                <a:schemeClr val="bg2"/>
              </a:solidFill>
              <a:latin typeface="+mn-lt"/>
              <a:cs typeface="Calibri" panose="020F0502020204030204" pitchFamily="34" charset="0"/>
            </a:endParaRPr>
          </a:p>
          <a:p>
            <a:pPr marL="0" lvl="0" indent="0" algn="l" rtl="1">
              <a:lnSpc>
                <a:spcPct val="90000"/>
              </a:lnSpc>
              <a:spcBef>
                <a:spcPts val="0"/>
              </a:spcBef>
              <a:spcAft>
                <a:spcPts val="0"/>
              </a:spcAft>
              <a:buClr>
                <a:schemeClr val="accent3"/>
              </a:buClr>
              <a:buSzPts val="2800"/>
              <a:buNone/>
            </a:pPr>
            <a:endParaRPr lang="en-US" dirty="0">
              <a:solidFill>
                <a:schemeClr val="bg2"/>
              </a:solidFill>
              <a:latin typeface="+mn-lt"/>
              <a:cs typeface="Calibri" panose="020F0502020204030204" pitchFamily="34" charset="0"/>
            </a:endParaRPr>
          </a:p>
          <a:p>
            <a:pPr marL="342900" indent="-342900" rtl="1">
              <a:spcBef>
                <a:spcPts val="0"/>
              </a:spcBef>
              <a:buClr>
                <a:schemeClr val="accent3"/>
              </a:buClr>
            </a:pPr>
            <a:r>
              <a:rPr lang="ar" dirty="0">
                <a:solidFill>
                  <a:schemeClr val="bg2"/>
                </a:solidFill>
              </a:rPr>
              <a:t>استجابات فعّالة/متناسقة وقائمة على المبادئ</a:t>
            </a:r>
          </a:p>
          <a:p>
            <a:pPr marL="342900" indent="-342900" rtl="1">
              <a:spcBef>
                <a:spcPts val="0"/>
              </a:spcBef>
              <a:buClr>
                <a:schemeClr val="accent3"/>
              </a:buClr>
            </a:pPr>
            <a:r>
              <a:rPr lang="ar" dirty="0">
                <a:solidFill>
                  <a:schemeClr val="bg2"/>
                </a:solidFill>
                <a:sym typeface="Arial"/>
              </a:rPr>
              <a:t>استجابات مشتركة بين الوكالات أو متعّددة القطاعات </a:t>
            </a:r>
            <a:endParaRPr lang="en-US" dirty="0">
              <a:solidFill>
                <a:schemeClr val="bg2"/>
              </a:solidFill>
            </a:endParaRPr>
          </a:p>
          <a:p>
            <a:pPr marL="342900" indent="-342900" rtl="1">
              <a:spcBef>
                <a:spcPts val="0"/>
              </a:spcBef>
              <a:buClr>
                <a:schemeClr val="accent3"/>
              </a:buClr>
            </a:pPr>
            <a:r>
              <a:rPr lang="ar" dirty="0">
                <a:solidFill>
                  <a:schemeClr val="bg2"/>
                </a:solidFill>
              </a:rPr>
              <a:t>مسؤولية مشتركة</a:t>
            </a:r>
          </a:p>
          <a:p>
            <a:pPr marL="0" indent="0" rtl="1">
              <a:spcBef>
                <a:spcPts val="0"/>
              </a:spcBef>
              <a:buClr>
                <a:schemeClr val="accent3"/>
              </a:buClr>
              <a:buNone/>
            </a:pPr>
            <a:endParaRPr lang="en-US" sz="2400" dirty="0">
              <a:solidFill>
                <a:schemeClr val="bg2"/>
              </a:solidFill>
              <a:latin typeface="+mn-lt"/>
              <a:cs typeface="Calibri" panose="020F0502020204030204" pitchFamily="34" charset="0"/>
            </a:endParaRPr>
          </a:p>
          <a:p>
            <a:pPr marL="0" indent="0" rtl="1">
              <a:spcBef>
                <a:spcPts val="0"/>
              </a:spcBef>
              <a:buClr>
                <a:schemeClr val="accent3"/>
              </a:buClr>
              <a:buNone/>
            </a:pPr>
            <a:endParaRPr lang="en-US" sz="2400" b="1" dirty="0">
              <a:solidFill>
                <a:schemeClr val="bg2"/>
              </a:solidFill>
              <a:latin typeface="+mn-lt"/>
              <a:cs typeface="Calibri" panose="020F0502020204030204" pitchFamily="34" charset="0"/>
            </a:endParaRPr>
          </a:p>
          <a:p>
            <a:pPr marL="0" indent="0" rtl="1">
              <a:spcBef>
                <a:spcPts val="0"/>
              </a:spcBef>
              <a:buClr>
                <a:schemeClr val="accent3"/>
              </a:buClr>
              <a:buNone/>
            </a:pPr>
            <a:endParaRPr lang="en-US" sz="2400" b="1" dirty="0">
              <a:solidFill>
                <a:schemeClr val="bg2"/>
              </a:solidFill>
              <a:latin typeface="+mn-lt"/>
              <a:cs typeface="Calibri" panose="020F0502020204030204" pitchFamily="3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2644648" y="1247371"/>
            <a:ext cx="4391404" cy="3542112"/>
          </a:xfrm>
          <a:prstGeom prst="rect">
            <a:avLst/>
          </a:prstGeom>
          <a:noFill/>
          <a:ln>
            <a:noFill/>
          </a:ln>
        </p:spPr>
        <p:txBody>
          <a:bodyPr spcFirstLastPara="1" wrap="square" lIns="91425" tIns="45700" rIns="91425" bIns="45700" rtlCol="1" anchor="t" anchorCtr="0">
            <a:normAutofit lnSpcReduction="10000"/>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Font typeface="Arial"/>
              <a:buNone/>
            </a:pPr>
            <a:endParaRPr lang="en-US" sz="2400" dirty="0">
              <a:solidFill>
                <a:schemeClr val="bg2"/>
              </a:solidFill>
            </a:endParaRPr>
          </a:p>
          <a:p>
            <a:pPr marL="0" indent="0" rtl="1">
              <a:buFont typeface="Arial"/>
              <a:buNone/>
            </a:pPr>
            <a:endParaRPr lang="en-US" sz="2400" dirty="0">
              <a:solidFill>
                <a:schemeClr val="bg2"/>
              </a:solidFill>
            </a:endParaRPr>
          </a:p>
          <a:p>
            <a:pPr marL="0" indent="0" rtl="1">
              <a:buClr>
                <a:schemeClr val="accent3"/>
              </a:buClr>
              <a:buNone/>
            </a:pPr>
            <a:r>
              <a:rPr lang="ar" b="1" dirty="0">
                <a:solidFill>
                  <a:schemeClr val="bg2"/>
                </a:solidFill>
                <a:latin typeface="+mn-lt"/>
                <a:cs typeface="Calibri" panose="020F0502020204030204" pitchFamily="34" charset="0"/>
              </a:rPr>
              <a:t>المعيار 2: الموارد البشرية</a:t>
            </a:r>
          </a:p>
          <a:p>
            <a:pPr marL="228600" indent="-241934" rtl="1">
              <a:buClr>
                <a:schemeClr val="accent3"/>
              </a:buClr>
            </a:pPr>
            <a:r>
              <a:rPr lang="ar" dirty="0">
                <a:solidFill>
                  <a:schemeClr val="bg2"/>
                </a:solidFill>
              </a:rPr>
              <a:t>الحاجة إلى المهارات والخبرات</a:t>
            </a:r>
            <a:endParaRPr lang="fr-FR" dirty="0">
              <a:solidFill>
                <a:schemeClr val="bg2"/>
              </a:solidFill>
            </a:endParaRPr>
          </a:p>
          <a:p>
            <a:pPr marL="228600" indent="-241934" rtl="1">
              <a:buClr>
                <a:schemeClr val="accent3"/>
              </a:buClr>
            </a:pPr>
            <a:r>
              <a:rPr lang="ar" dirty="0">
                <a:solidFill>
                  <a:schemeClr val="bg2"/>
                </a:solidFill>
                <a:latin typeface="Arial"/>
                <a:ea typeface="Arial"/>
                <a:cs typeface="Arial"/>
                <a:sym typeface="Arial"/>
              </a:rPr>
              <a:t>عمليات وإجراءات وسياسات الموارد البشرية </a:t>
            </a:r>
            <a:endParaRPr lang="fr-FR" dirty="0">
              <a:solidFill>
                <a:schemeClr val="bg2"/>
              </a:solidFill>
            </a:endParaRPr>
          </a:p>
          <a:p>
            <a:pPr marL="228600" indent="-241934" rtl="1">
              <a:buClr>
                <a:schemeClr val="accent3"/>
              </a:buClr>
            </a:pPr>
            <a:r>
              <a:rPr lang="ar" dirty="0">
                <a:solidFill>
                  <a:schemeClr val="bg2"/>
                </a:solidFill>
              </a:rPr>
              <a:t>الصون</a:t>
            </a:r>
            <a:br>
              <a:rPr lang="en-US" sz="2400" dirty="0">
                <a:solidFill>
                  <a:schemeClr val="bg2"/>
                </a:solidFill>
              </a:rPr>
            </a:br>
            <a:endParaRPr lang="en-US" sz="2400" dirty="0">
              <a:solidFill>
                <a:schemeClr val="bg2"/>
              </a:solidFill>
            </a:endParaRPr>
          </a:p>
        </p:txBody>
      </p:sp>
      <p:pic>
        <p:nvPicPr>
          <p:cNvPr id="6" name="Image 5">
            <a:extLst>
              <a:ext uri="{FF2B5EF4-FFF2-40B4-BE49-F238E27FC236}">
                <a16:creationId xmlns:a16="http://schemas.microsoft.com/office/drawing/2014/main" id="{CF830070-2829-4143-ACEF-31C4FE7872A7}"/>
              </a:ext>
            </a:extLst>
          </p:cNvPr>
          <p:cNvPicPr>
            <a:picLocks noChangeAspect="1"/>
          </p:cNvPicPr>
          <p:nvPr/>
        </p:nvPicPr>
        <p:blipFill>
          <a:blip r:embed="rId3"/>
          <a:stretch>
            <a:fillRect/>
          </a:stretch>
        </p:blipFill>
        <p:spPr>
          <a:xfrm>
            <a:off x="9487005" y="872399"/>
            <a:ext cx="947204" cy="972129"/>
          </a:xfrm>
          <a:prstGeom prst="rect">
            <a:avLst/>
          </a:prstGeom>
        </p:spPr>
      </p:pic>
      <p:pic>
        <p:nvPicPr>
          <p:cNvPr id="12" name="Google Shape;325;p14" descr="Screen Shot 2019-10-08 at 5.13.57 PM.png">
            <a:extLst>
              <a:ext uri="{FF2B5EF4-FFF2-40B4-BE49-F238E27FC236}">
                <a16:creationId xmlns:a16="http://schemas.microsoft.com/office/drawing/2014/main" id="{6CC3F906-1503-4872-BE97-954905B252F0}"/>
              </a:ext>
            </a:extLst>
          </p:cNvPr>
          <p:cNvPicPr preferRelativeResize="0"/>
          <p:nvPr/>
        </p:nvPicPr>
        <p:blipFill rotWithShape="1">
          <a:blip r:embed="rId4">
            <a:alphaModFix/>
          </a:blip>
          <a:srcRect/>
          <a:stretch/>
        </p:blipFill>
        <p:spPr>
          <a:xfrm>
            <a:off x="8073192" y="3763084"/>
            <a:ext cx="887803" cy="724367"/>
          </a:xfrm>
          <a:prstGeom prst="rect">
            <a:avLst/>
          </a:prstGeom>
          <a:noFill/>
          <a:ln>
            <a:noFill/>
          </a:ln>
        </p:spPr>
      </p:pic>
      <p:pic>
        <p:nvPicPr>
          <p:cNvPr id="13" name="Google Shape;326;p14" descr="Screen Shot 2019-10-08 at 5.14.22 PM.png">
            <a:extLst>
              <a:ext uri="{FF2B5EF4-FFF2-40B4-BE49-F238E27FC236}">
                <a16:creationId xmlns:a16="http://schemas.microsoft.com/office/drawing/2014/main" id="{2934EDF7-2236-4B53-B9AC-947E96FCE680}"/>
              </a:ext>
            </a:extLst>
          </p:cNvPr>
          <p:cNvPicPr preferRelativeResize="0"/>
          <p:nvPr/>
        </p:nvPicPr>
        <p:blipFill rotWithShape="1">
          <a:blip r:embed="rId5">
            <a:alphaModFix/>
          </a:blip>
          <a:srcRect/>
          <a:stretch/>
        </p:blipFill>
        <p:spPr>
          <a:xfrm>
            <a:off x="3654828" y="3629061"/>
            <a:ext cx="716907" cy="907475"/>
          </a:xfrm>
          <a:prstGeom prst="rect">
            <a:avLst/>
          </a:prstGeom>
          <a:noFill/>
          <a:ln>
            <a:noFill/>
          </a:ln>
        </p:spPr>
      </p:pic>
      <p:pic>
        <p:nvPicPr>
          <p:cNvPr id="11" name="Image 10">
            <a:extLst>
              <a:ext uri="{FF2B5EF4-FFF2-40B4-BE49-F238E27FC236}">
                <a16:creationId xmlns:a16="http://schemas.microsoft.com/office/drawing/2014/main" id="{0A120899-B15F-4D5E-A7B9-1DB92BFA6A57}"/>
              </a:ext>
            </a:extLst>
          </p:cNvPr>
          <p:cNvPicPr>
            <a:picLocks noChangeAspect="1"/>
          </p:cNvPicPr>
          <p:nvPr/>
        </p:nvPicPr>
        <p:blipFill>
          <a:blip r:embed="rId6"/>
          <a:stretch>
            <a:fillRect/>
          </a:stretch>
        </p:blipFill>
        <p:spPr>
          <a:xfrm>
            <a:off x="5802631" y="1010428"/>
            <a:ext cx="1125977" cy="1111903"/>
          </a:xfrm>
          <a:prstGeom prst="rect">
            <a:avLst/>
          </a:prstGeom>
        </p:spPr>
      </p:pic>
      <p:sp>
        <p:nvSpPr>
          <p:cNvPr id="16" name="Google Shape;322;p14">
            <a:extLst>
              <a:ext uri="{FF2B5EF4-FFF2-40B4-BE49-F238E27FC236}">
                <a16:creationId xmlns:a16="http://schemas.microsoft.com/office/drawing/2014/main" id="{B989E4F9-ADB1-4ED1-B7AB-161F75ED6467}"/>
              </a:ext>
            </a:extLst>
          </p:cNvPr>
          <p:cNvSpPr txBox="1">
            <a:spLocks/>
          </p:cNvSpPr>
          <p:nvPr/>
        </p:nvSpPr>
        <p:spPr>
          <a:xfrm>
            <a:off x="4254982" y="4855057"/>
            <a:ext cx="6468435" cy="2509697"/>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spcBef>
                <a:spcPts val="0"/>
              </a:spcBef>
              <a:buClr>
                <a:schemeClr val="accent3"/>
              </a:buClr>
              <a:buNone/>
            </a:pPr>
            <a:r>
              <a:rPr lang="ar" b="1">
                <a:solidFill>
                  <a:schemeClr val="bg2"/>
                </a:solidFill>
                <a:cs typeface="Calibri" panose="020F0502020204030204" pitchFamily="34" charset="0"/>
              </a:rPr>
              <a:t>المعيار 3:</a:t>
            </a:r>
            <a:r>
              <a:rPr lang="ar" b="1">
                <a:solidFill>
                  <a:schemeClr val="bg2"/>
                </a:solidFill>
                <a:latin typeface="+mn-lt"/>
                <a:cs typeface="Calibri" panose="020F0502020204030204" pitchFamily="34" charset="0"/>
              </a:rPr>
              <a:t> التواصل والمناصرة</a:t>
            </a:r>
            <a:endParaRPr lang="en-US" dirty="0">
              <a:solidFill>
                <a:schemeClr val="bg2"/>
              </a:solidFill>
              <a:latin typeface="+mn-lt"/>
              <a:cs typeface="Calibri" panose="020F0502020204030204" pitchFamily="34" charset="0"/>
            </a:endParaRPr>
          </a:p>
          <a:p>
            <a:pPr marL="342900" indent="-342900" rtl="1">
              <a:spcBef>
                <a:spcPts val="0"/>
              </a:spcBef>
              <a:buClr>
                <a:schemeClr val="accent3"/>
              </a:buClr>
            </a:pPr>
            <a:r>
              <a:rPr lang="ar">
                <a:solidFill>
                  <a:schemeClr val="bg2"/>
                </a:solidFill>
              </a:rPr>
              <a:t>الكرامة، والمصالح الفضلى، والسلامة </a:t>
            </a:r>
          </a:p>
          <a:p>
            <a:pPr marL="342900" indent="-342900" rtl="1">
              <a:spcBef>
                <a:spcPts val="0"/>
              </a:spcBef>
              <a:buClr>
                <a:schemeClr val="accent3"/>
              </a:buClr>
            </a:pPr>
            <a:r>
              <a:rPr lang="ar">
                <a:solidFill>
                  <a:schemeClr val="bg2"/>
                </a:solidFill>
              </a:rPr>
              <a:t>أصوات الأطفال، وتمكينهم</a:t>
            </a:r>
            <a:endParaRPr lang="en-US" dirty="0">
              <a:solidFill>
                <a:schemeClr val="bg2"/>
              </a:solidFill>
            </a:endParaRPr>
          </a:p>
          <a:p>
            <a:pPr marL="0" indent="0" rtl="1">
              <a:spcBef>
                <a:spcPts val="0"/>
              </a:spcBef>
              <a:buClr>
                <a:schemeClr val="accent3"/>
              </a:buClr>
              <a:buFont typeface="Arial"/>
              <a:buNone/>
            </a:pPr>
            <a:endParaRPr lang="en-US" sz="2400" b="1" dirty="0">
              <a:solidFill>
                <a:schemeClr val="bg2"/>
              </a:solidFill>
              <a:latin typeface="+mn-lt"/>
              <a:cs typeface="Calibri" panose="020F0502020204030204" pitchFamily="34" charset="0"/>
            </a:endParaRPr>
          </a:p>
          <a:p>
            <a:pPr marL="0" indent="0" rtl="1">
              <a:spcBef>
                <a:spcPts val="0"/>
              </a:spcBef>
              <a:buClr>
                <a:schemeClr val="accent3"/>
              </a:buClr>
              <a:buFont typeface="Arial"/>
              <a:buNone/>
            </a:pPr>
            <a:endParaRPr lang="en-US" sz="2400" b="1" dirty="0">
              <a:solidFill>
                <a:schemeClr val="bg2"/>
              </a:solidFill>
              <a:latin typeface="+mn-lt"/>
              <a:cs typeface="Calibri" panose="020F0502020204030204" pitchFamily="34" charset="0"/>
            </a:endParaRPr>
          </a:p>
        </p:txBody>
      </p:sp>
      <p:pic>
        <p:nvPicPr>
          <p:cNvPr id="17" name="Google Shape;327;p14" descr="Screen Shot 2019-10-08 at 5.14.15 PM.png">
            <a:extLst>
              <a:ext uri="{FF2B5EF4-FFF2-40B4-BE49-F238E27FC236}">
                <a16:creationId xmlns:a16="http://schemas.microsoft.com/office/drawing/2014/main" id="{E8013D6F-87B2-480E-A0B0-E106F10CA5B1}"/>
              </a:ext>
            </a:extLst>
          </p:cNvPr>
          <p:cNvPicPr preferRelativeResize="0"/>
          <p:nvPr/>
        </p:nvPicPr>
        <p:blipFill rotWithShape="1">
          <a:blip r:embed="rId7">
            <a:alphaModFix/>
          </a:blip>
          <a:srcRect/>
          <a:stretch/>
        </p:blipFill>
        <p:spPr>
          <a:xfrm>
            <a:off x="10971913" y="5010951"/>
            <a:ext cx="804694" cy="724139"/>
          </a:xfrm>
          <a:prstGeom prst="rect">
            <a:avLst/>
          </a:prstGeom>
          <a:noFill/>
          <a:ln>
            <a:noFill/>
          </a:ln>
        </p:spPr>
      </p:pic>
      <p:pic>
        <p:nvPicPr>
          <p:cNvPr id="15" name="Image 14">
            <a:extLst>
              <a:ext uri="{FF2B5EF4-FFF2-40B4-BE49-F238E27FC236}">
                <a16:creationId xmlns:a16="http://schemas.microsoft.com/office/drawing/2014/main" id="{511C1452-39B5-4322-8028-5D9EAF1BC2AD}"/>
              </a:ext>
            </a:extLst>
          </p:cNvPr>
          <p:cNvPicPr>
            <a:picLocks noChangeAspect="1"/>
          </p:cNvPicPr>
          <p:nvPr/>
        </p:nvPicPr>
        <p:blipFill>
          <a:blip r:embed="rId8"/>
          <a:stretch>
            <a:fillRect/>
          </a:stretch>
        </p:blipFill>
        <p:spPr>
          <a:xfrm flipV="1">
            <a:off x="4772806" y="5314384"/>
            <a:ext cx="1005819" cy="1018715"/>
          </a:xfrm>
          <a:prstGeom prst="rect">
            <a:avLst/>
          </a:prstGeom>
        </p:spPr>
      </p:pic>
      <p:pic>
        <p:nvPicPr>
          <p:cNvPr id="3" name="Picture 2">
            <a:extLst>
              <a:ext uri="{FF2B5EF4-FFF2-40B4-BE49-F238E27FC236}">
                <a16:creationId xmlns:a16="http://schemas.microsoft.com/office/drawing/2014/main" id="{091393B2-CB8C-44BE-BC10-08D8DC96176E}"/>
              </a:ext>
            </a:extLst>
          </p:cNvPr>
          <p:cNvPicPr>
            <a:picLocks noChangeAspect="1"/>
          </p:cNvPicPr>
          <p:nvPr/>
        </p:nvPicPr>
        <p:blipFill>
          <a:blip r:embed="rId9"/>
          <a:stretch>
            <a:fillRect/>
          </a:stretch>
        </p:blipFill>
        <p:spPr>
          <a:xfrm>
            <a:off x="-169020" y="-106680"/>
            <a:ext cx="3337192" cy="6964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5626901" y="85507"/>
            <a:ext cx="4758965" cy="1325563"/>
          </a:xfrm>
          <a:prstGeom prst="rect">
            <a:avLst/>
          </a:prstGeom>
          <a:noFill/>
          <a:ln>
            <a:noFill/>
          </a:ln>
        </p:spPr>
        <p:txBody>
          <a:bodyPr spcFirstLastPara="1" wrap="square" lIns="91425" tIns="45700" rIns="91425" bIns="45700" rtlCol="1" anchor="ctr" anchorCtr="0">
            <a:normAutofit/>
          </a:bodyPr>
          <a:lstStyle/>
          <a:p>
            <a:pPr marL="0" lvl="0" indent="0" algn="r" rtl="0">
              <a:lnSpc>
                <a:spcPct val="90000"/>
              </a:lnSpc>
              <a:spcBef>
                <a:spcPts val="0"/>
              </a:spcBef>
              <a:spcAft>
                <a:spcPts val="0"/>
              </a:spcAft>
              <a:buClr>
                <a:schemeClr val="accent3"/>
              </a:buClr>
              <a:buSzPts val="3200"/>
              <a:buFont typeface="Helvetica Neue"/>
              <a:buNone/>
            </a:pPr>
            <a:r>
              <a:rPr lang="ar" kern="1200" dirty="0">
                <a:latin typeface="Calibri Light" panose="020F0302020204030204" pitchFamily="34" charset="0"/>
                <a:ea typeface="+mj-ea"/>
                <a:cs typeface="Calibri Light" panose="020F0302020204030204" pitchFamily="34" charset="0"/>
                <a:sym typeface="Arial"/>
              </a:rPr>
              <a:t>الركيزة 1: وصف المعايير</a:t>
            </a:r>
            <a:endParaRPr dirty="0"/>
          </a:p>
        </p:txBody>
      </p:sp>
      <p:sp>
        <p:nvSpPr>
          <p:cNvPr id="330" name="Google Shape;330;p15"/>
          <p:cNvSpPr txBox="1">
            <a:spLocks noGrp="1"/>
          </p:cNvSpPr>
          <p:nvPr>
            <p:ph sz="half" idx="1"/>
          </p:nvPr>
        </p:nvSpPr>
        <p:spPr>
          <a:xfrm>
            <a:off x="7878304" y="2048673"/>
            <a:ext cx="4078631" cy="4108354"/>
          </a:xfrm>
          <a:prstGeom prst="rect">
            <a:avLst/>
          </a:prstGeom>
          <a:noFill/>
          <a:ln>
            <a:noFill/>
          </a:ln>
        </p:spPr>
        <p:txBody>
          <a:bodyPr spcFirstLastPara="1" wrap="square" lIns="91425" tIns="45700" rIns="91425" bIns="45700" rtlCol="1" anchor="t" anchorCtr="0">
            <a:normAutofit fontScale="85000" lnSpcReduction="20000"/>
          </a:bodyPr>
          <a:lstStyle/>
          <a:p>
            <a:pPr marL="0" lvl="0" indent="0" rtl="1">
              <a:spcBef>
                <a:spcPts val="0"/>
              </a:spcBef>
              <a:buClr>
                <a:schemeClr val="accent3"/>
              </a:buClr>
              <a:buSzPct val="100000"/>
              <a:buNone/>
            </a:pPr>
            <a:r>
              <a:rPr lang="ar" sz="3400" b="1" dirty="0">
                <a:solidFill>
                  <a:schemeClr val="bg2"/>
                </a:solidFill>
                <a:cs typeface="Calibri" panose="020F0502020204030204" pitchFamily="34" charset="0"/>
              </a:rPr>
              <a:t>المعيار 4: إدارة دورة البرنامج</a:t>
            </a:r>
          </a:p>
          <a:p>
            <a:pPr indent="-457200" rtl="1">
              <a:spcBef>
                <a:spcPts val="0"/>
              </a:spcBef>
              <a:buClr>
                <a:schemeClr val="accent3"/>
              </a:buClr>
              <a:buSzPct val="100000"/>
            </a:pPr>
            <a:endParaRPr lang="en-US" dirty="0">
              <a:solidFill>
                <a:schemeClr val="bg2"/>
              </a:solidFill>
              <a:sym typeface="Arial"/>
            </a:endParaRPr>
          </a:p>
          <a:p>
            <a:pPr marL="342900" indent="-342900" rtl="1">
              <a:lnSpc>
                <a:spcPct val="110000"/>
              </a:lnSpc>
              <a:buClr>
                <a:schemeClr val="accent3"/>
              </a:buClr>
              <a:buSzPct val="100000"/>
            </a:pPr>
            <a:r>
              <a:rPr lang="ar" sz="3400" dirty="0">
                <a:solidFill>
                  <a:schemeClr val="bg2"/>
                </a:solidFill>
                <a:sym typeface="Arial"/>
              </a:rPr>
              <a:t>تركيز على حماية الطفل في إدارة دورة البرنامج</a:t>
            </a:r>
          </a:p>
          <a:p>
            <a:pPr marL="342900" indent="-342900" rtl="1">
              <a:lnSpc>
                <a:spcPct val="110000"/>
              </a:lnSpc>
              <a:buClr>
                <a:schemeClr val="accent3"/>
              </a:buClr>
              <a:buSzPct val="100000"/>
            </a:pPr>
            <a:r>
              <a:rPr lang="ar" sz="3400" dirty="0">
                <a:solidFill>
                  <a:schemeClr val="bg2"/>
                </a:solidFill>
                <a:sym typeface="Arial"/>
              </a:rPr>
              <a:t>عمليات ومناهج للتصميم، والتخطيط، والإدارة، والرصد، والتقييم </a:t>
            </a:r>
          </a:p>
          <a:p>
            <a:pPr marL="342900" indent="-342900" rtl="1">
              <a:lnSpc>
                <a:spcPct val="110000"/>
              </a:lnSpc>
              <a:buClr>
                <a:schemeClr val="accent3"/>
              </a:buClr>
              <a:buSzPct val="100000"/>
            </a:pPr>
            <a:r>
              <a:rPr lang="ar" sz="3400" dirty="0">
                <a:solidFill>
                  <a:schemeClr val="bg2"/>
                </a:solidFill>
                <a:sym typeface="Arial"/>
              </a:rPr>
              <a:t>تقييم المخاطر والاحتياجات</a:t>
            </a:r>
          </a:p>
          <a:p>
            <a:pPr marL="342900" indent="-342900" rtl="1">
              <a:lnSpc>
                <a:spcPct val="110000"/>
              </a:lnSpc>
              <a:buClr>
                <a:schemeClr val="accent3"/>
              </a:buClr>
              <a:buSzPct val="100000"/>
            </a:pPr>
            <a:r>
              <a:rPr lang="ar" sz="3400" dirty="0">
                <a:solidFill>
                  <a:schemeClr val="bg2"/>
                </a:solidFill>
              </a:rPr>
              <a:t>الكرامة، والإدماج، والمشاركة</a:t>
            </a:r>
            <a:endParaRPr sz="3400" dirty="0">
              <a:solidFill>
                <a:schemeClr val="bg2"/>
              </a:solidFil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3180357" y="1978312"/>
            <a:ext cx="4014868" cy="2563599"/>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Clr>
                <a:schemeClr val="accent3"/>
              </a:buClr>
              <a:buSzPct val="100000"/>
              <a:buNone/>
            </a:pPr>
            <a:r>
              <a:rPr lang="ar" sz="2400" b="1" dirty="0">
                <a:solidFill>
                  <a:schemeClr val="bg2"/>
                </a:solidFill>
                <a:cs typeface="Calibri" panose="020F0502020204030204" pitchFamily="34" charset="0"/>
              </a:rPr>
              <a:t>المعيار 5:</a:t>
            </a:r>
            <a:r>
              <a:rPr lang="ar" sz="2400" b="1" dirty="0">
                <a:solidFill>
                  <a:schemeClr val="bg2"/>
                </a:solidFill>
              </a:rPr>
              <a:t> إدارة المعلومات</a:t>
            </a:r>
            <a:endParaRPr lang="en-US" sz="2400" dirty="0">
              <a:solidFill>
                <a:schemeClr val="bg2"/>
              </a:solidFill>
              <a:latin typeface="Arial"/>
              <a:ea typeface="Arial"/>
              <a:cs typeface="Arial"/>
              <a:sym typeface="Arial"/>
            </a:endParaRPr>
          </a:p>
          <a:p>
            <a:pPr marL="342900" indent="-342900" rtl="1">
              <a:buClr>
                <a:schemeClr val="accent3"/>
              </a:buClr>
              <a:buSzPct val="100000"/>
            </a:pPr>
            <a:r>
              <a:rPr lang="ar-LB" sz="2400" dirty="0">
                <a:solidFill>
                  <a:schemeClr val="bg2"/>
                </a:solidFill>
              </a:rPr>
              <a:t>إرشادات</a:t>
            </a:r>
            <a:r>
              <a:rPr lang="ar" sz="2400" dirty="0">
                <a:solidFill>
                  <a:schemeClr val="bg2"/>
                </a:solidFill>
              </a:rPr>
              <a:t> لإدارة المعلومات تركّز على حماية الطفل </a:t>
            </a:r>
          </a:p>
          <a:p>
            <a:pPr marL="342900" indent="-342900" rtl="1">
              <a:buClr>
                <a:schemeClr val="accent3"/>
              </a:buClr>
              <a:buSzPct val="100000"/>
            </a:pPr>
            <a:r>
              <a:rPr lang="ar" sz="2400" dirty="0">
                <a:solidFill>
                  <a:schemeClr val="bg2"/>
                </a:solidFill>
                <a:sym typeface="Arial"/>
              </a:rPr>
              <a:t>اعتبارات أخلاقية </a:t>
            </a:r>
            <a:endParaRPr lang="fr-FR" sz="2400" dirty="0">
              <a:solidFill>
                <a:schemeClr val="bg2"/>
              </a:solidFill>
            </a:endParaRPr>
          </a:p>
          <a:p>
            <a:pPr marL="342900" indent="-342900" rtl="1">
              <a:buClr>
                <a:schemeClr val="accent3"/>
              </a:buClr>
              <a:buSzPct val="100000"/>
            </a:pPr>
            <a:r>
              <a:rPr lang="ar" sz="2400" dirty="0">
                <a:solidFill>
                  <a:schemeClr val="bg2"/>
                </a:solidFill>
              </a:rPr>
              <a:t>إطار إدارة معلومات الحماية</a:t>
            </a:r>
            <a:r>
              <a:rPr lang="ar" sz="2400" dirty="0">
                <a:solidFill>
                  <a:schemeClr val="bg2"/>
                </a:solidFill>
                <a:sym typeface="Arial"/>
              </a:rPr>
              <a:t> </a:t>
            </a:r>
          </a:p>
          <a:p>
            <a:pPr marL="0" indent="0" rtl="1">
              <a:buClr>
                <a:schemeClr val="accent3"/>
              </a:buClr>
              <a:buSzPct val="100000"/>
              <a:buNone/>
            </a:pPr>
            <a:r>
              <a:rPr lang="ar" sz="2400" dirty="0">
                <a:solidFill>
                  <a:schemeClr val="bg2"/>
                </a:solidFill>
                <a:sym typeface="Arial"/>
              </a:rPr>
              <a:t> </a:t>
            </a:r>
            <a:br>
              <a:rPr lang="en-US" sz="2400" dirty="0">
                <a:solidFill>
                  <a:schemeClr val="bg2"/>
                </a:solidFill>
              </a:rPr>
            </a:br>
            <a:endParaRPr lang="en-US" sz="2400" dirty="0">
              <a:solidFill>
                <a:schemeClr val="bg2"/>
              </a:solidFill>
            </a:endParaRPr>
          </a:p>
        </p:txBody>
      </p:sp>
      <p:pic>
        <p:nvPicPr>
          <p:cNvPr id="8" name="Google Shape;327;p14" descr="Screen Shot 2019-10-08 at 5.14.15 PM.png">
            <a:extLst>
              <a:ext uri="{FF2B5EF4-FFF2-40B4-BE49-F238E27FC236}">
                <a16:creationId xmlns:a16="http://schemas.microsoft.com/office/drawing/2014/main" id="{BE3D3731-40D1-43F5-8C0A-810612AF5F6F}"/>
              </a:ext>
            </a:extLst>
          </p:cNvPr>
          <p:cNvPicPr preferRelativeResize="0"/>
          <p:nvPr/>
        </p:nvPicPr>
        <p:blipFill rotWithShape="1">
          <a:blip r:embed="rId3">
            <a:alphaModFix/>
          </a:blip>
          <a:srcRect/>
          <a:stretch/>
        </p:blipFill>
        <p:spPr>
          <a:xfrm>
            <a:off x="7778464" y="1166023"/>
            <a:ext cx="804694" cy="724139"/>
          </a:xfrm>
          <a:prstGeom prst="rect">
            <a:avLst/>
          </a:prstGeom>
          <a:noFill/>
          <a:ln>
            <a:noFill/>
          </a:ln>
        </p:spPr>
      </p:pic>
      <p:pic>
        <p:nvPicPr>
          <p:cNvPr id="9" name="Image 8">
            <a:extLst>
              <a:ext uri="{FF2B5EF4-FFF2-40B4-BE49-F238E27FC236}">
                <a16:creationId xmlns:a16="http://schemas.microsoft.com/office/drawing/2014/main" id="{2E8F8AAE-AA06-4F61-96A3-5FB1AB3DB548}"/>
              </a:ext>
            </a:extLst>
          </p:cNvPr>
          <p:cNvPicPr>
            <a:picLocks noChangeAspect="1"/>
          </p:cNvPicPr>
          <p:nvPr/>
        </p:nvPicPr>
        <p:blipFill>
          <a:blip r:embed="rId4"/>
          <a:stretch>
            <a:fillRect/>
          </a:stretch>
        </p:blipFill>
        <p:spPr>
          <a:xfrm>
            <a:off x="8583158" y="1102384"/>
            <a:ext cx="852639" cy="851418"/>
          </a:xfrm>
          <a:prstGeom prst="rect">
            <a:avLst/>
          </a:prstGeom>
        </p:spPr>
      </p:pic>
      <p:sp>
        <p:nvSpPr>
          <p:cNvPr id="11" name="Google Shape;330;p15">
            <a:extLst>
              <a:ext uri="{FF2B5EF4-FFF2-40B4-BE49-F238E27FC236}">
                <a16:creationId xmlns:a16="http://schemas.microsoft.com/office/drawing/2014/main" id="{D0E2FB33-471A-4871-8173-6FF90B723D9E}"/>
              </a:ext>
            </a:extLst>
          </p:cNvPr>
          <p:cNvSpPr txBox="1">
            <a:spLocks/>
          </p:cNvSpPr>
          <p:nvPr/>
        </p:nvSpPr>
        <p:spPr>
          <a:xfrm>
            <a:off x="2832746" y="4504907"/>
            <a:ext cx="4304882" cy="2563599"/>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Clr>
                <a:schemeClr val="accent3"/>
              </a:buClr>
              <a:buSzPct val="100000"/>
              <a:buNone/>
            </a:pPr>
            <a:r>
              <a:rPr lang="ar" sz="2400" b="1" dirty="0">
                <a:solidFill>
                  <a:schemeClr val="bg2"/>
                </a:solidFill>
                <a:cs typeface="Calibri" panose="020F0502020204030204" pitchFamily="34" charset="0"/>
              </a:rPr>
              <a:t>المعيار 6:</a:t>
            </a:r>
            <a:r>
              <a:rPr lang="ar" sz="2400" b="1" dirty="0">
                <a:solidFill>
                  <a:schemeClr val="bg2"/>
                </a:solidFill>
              </a:rPr>
              <a:t> رصد حماية الطفل</a:t>
            </a:r>
            <a:endParaRPr lang="en-US" sz="2400" dirty="0">
              <a:solidFill>
                <a:schemeClr val="bg2"/>
              </a:solidFill>
              <a:latin typeface="Arial"/>
              <a:ea typeface="Arial"/>
              <a:cs typeface="Arial"/>
              <a:sym typeface="Arial"/>
            </a:endParaRPr>
          </a:p>
          <a:p>
            <a:pPr marL="342900" indent="-342900" rtl="1">
              <a:buClr>
                <a:schemeClr val="accent3"/>
              </a:buClr>
              <a:buSzPct val="100000"/>
            </a:pPr>
            <a:r>
              <a:rPr lang="ar" sz="2400" dirty="0">
                <a:solidFill>
                  <a:schemeClr val="bg2"/>
                </a:solidFill>
                <a:sym typeface="Arial"/>
              </a:rPr>
              <a:t>المخاطر، والانتهاكات، والقدرات في مجال حماية الطفل </a:t>
            </a:r>
            <a:endParaRPr lang="en-US" sz="2400" dirty="0">
              <a:solidFill>
                <a:schemeClr val="bg2"/>
              </a:solidFill>
            </a:endParaRPr>
          </a:p>
          <a:p>
            <a:pPr marL="342900" indent="-342900" rtl="1">
              <a:buClr>
                <a:schemeClr val="accent3"/>
              </a:buClr>
              <a:buSzPct val="100000"/>
            </a:pPr>
            <a:r>
              <a:rPr lang="ar" sz="2400" dirty="0">
                <a:solidFill>
                  <a:schemeClr val="bg2"/>
                </a:solidFill>
              </a:rPr>
              <a:t>مبادئ الرصد</a:t>
            </a:r>
          </a:p>
          <a:p>
            <a:pPr marL="342900" indent="-342900" rtl="1">
              <a:buClr>
                <a:schemeClr val="accent3"/>
              </a:buClr>
              <a:buSzPct val="100000"/>
            </a:pPr>
            <a:r>
              <a:rPr lang="ar" sz="2400" dirty="0">
                <a:solidFill>
                  <a:schemeClr val="bg2"/>
                </a:solidFill>
              </a:rPr>
              <a:t>جمع البيانات الثانوية</a:t>
            </a:r>
            <a:endParaRPr lang="en-US" sz="2400" dirty="0">
              <a:solidFill>
                <a:schemeClr val="bg2"/>
              </a:solidFill>
            </a:endParaRPr>
          </a:p>
        </p:txBody>
      </p:sp>
      <p:pic>
        <p:nvPicPr>
          <p:cNvPr id="12" name="Google Shape;327;p14" descr="Screen Shot 2019-10-08 at 5.14.15 PM.png">
            <a:extLst>
              <a:ext uri="{FF2B5EF4-FFF2-40B4-BE49-F238E27FC236}">
                <a16:creationId xmlns:a16="http://schemas.microsoft.com/office/drawing/2014/main" id="{23F88DA9-2C4C-451E-B8A5-42CA5441EFD3}"/>
              </a:ext>
            </a:extLst>
          </p:cNvPr>
          <p:cNvPicPr preferRelativeResize="0"/>
          <p:nvPr/>
        </p:nvPicPr>
        <p:blipFill rotWithShape="1">
          <a:blip r:embed="rId3">
            <a:alphaModFix/>
          </a:blip>
          <a:srcRect/>
          <a:stretch/>
        </p:blipFill>
        <p:spPr>
          <a:xfrm>
            <a:off x="3171075" y="4179841"/>
            <a:ext cx="804694" cy="724139"/>
          </a:xfrm>
          <a:prstGeom prst="rect">
            <a:avLst/>
          </a:prstGeom>
          <a:noFill/>
          <a:ln>
            <a:noFill/>
          </a:ln>
        </p:spPr>
      </p:pic>
      <p:pic>
        <p:nvPicPr>
          <p:cNvPr id="10" name="Image 9">
            <a:extLst>
              <a:ext uri="{FF2B5EF4-FFF2-40B4-BE49-F238E27FC236}">
                <a16:creationId xmlns:a16="http://schemas.microsoft.com/office/drawing/2014/main" id="{A521F60D-F4F3-42B9-B2B5-BF59C5E74E5C}"/>
              </a:ext>
            </a:extLst>
          </p:cNvPr>
          <p:cNvPicPr>
            <a:picLocks noChangeAspect="1"/>
          </p:cNvPicPr>
          <p:nvPr/>
        </p:nvPicPr>
        <p:blipFill>
          <a:blip r:embed="rId5"/>
          <a:stretch>
            <a:fillRect/>
          </a:stretch>
        </p:blipFill>
        <p:spPr>
          <a:xfrm>
            <a:off x="7120655" y="5786707"/>
            <a:ext cx="1060156" cy="1040880"/>
          </a:xfrm>
          <a:prstGeom prst="rect">
            <a:avLst/>
          </a:prstGeom>
        </p:spPr>
      </p:pic>
      <p:pic>
        <p:nvPicPr>
          <p:cNvPr id="22" name="Picture 21">
            <a:extLst>
              <a:ext uri="{FF2B5EF4-FFF2-40B4-BE49-F238E27FC236}">
                <a16:creationId xmlns:a16="http://schemas.microsoft.com/office/drawing/2014/main" id="{96D6C48C-51F6-4879-BBB7-842DE2B2C9D6}"/>
              </a:ext>
            </a:extLst>
          </p:cNvPr>
          <p:cNvPicPr>
            <a:picLocks noChangeAspect="1"/>
          </p:cNvPicPr>
          <p:nvPr/>
        </p:nvPicPr>
        <p:blipFill>
          <a:blip r:embed="rId6"/>
          <a:stretch>
            <a:fillRect/>
          </a:stretch>
        </p:blipFill>
        <p:spPr>
          <a:xfrm>
            <a:off x="-156835" y="0"/>
            <a:ext cx="3337192" cy="6979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10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1000"/>
                                        <p:tgtEl>
                                          <p:spTgt spid="6">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1000"/>
                                        <p:tgtEl>
                                          <p:spTgt spid="6">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fade">
                                      <p:cBhvr>
                                        <p:cTn id="64" dur="1000"/>
                                        <p:tgtEl>
                                          <p:spTgt spid="1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animEffect transition="in" filter="fade">
                                      <p:cBhvr>
                                        <p:cTn id="69" dur="1000"/>
                                        <p:tgtEl>
                                          <p:spTgt spid="11">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xEl>
                                              <p:pRg st="2" end="2"/>
                                            </p:txEl>
                                          </p:spTgt>
                                        </p:tgtEl>
                                        <p:attrNameLst>
                                          <p:attrName>style.visibility</p:attrName>
                                        </p:attrNameLst>
                                      </p:cBhvr>
                                      <p:to>
                                        <p:strVal val="visible"/>
                                      </p:to>
                                    </p:set>
                                    <p:animEffect transition="in" filter="fade">
                                      <p:cBhvr>
                                        <p:cTn id="74" dur="1000"/>
                                        <p:tgtEl>
                                          <p:spTgt spid="11">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1">
                                            <p:txEl>
                                              <p:pRg st="3" end="3"/>
                                            </p:txEl>
                                          </p:spTgt>
                                        </p:tgtEl>
                                        <p:attrNameLst>
                                          <p:attrName>style.visibility</p:attrName>
                                        </p:attrNameLst>
                                      </p:cBhvr>
                                      <p:to>
                                        <p:strVal val="visible"/>
                                      </p:to>
                                    </p:set>
                                    <p:animEffect transition="in" filter="fade">
                                      <p:cBhvr>
                                        <p:cTn id="79" dur="1000"/>
                                        <p:tgtEl>
                                          <p:spTgt spid="11">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600438"/>
          </a:xfrm>
          <a:prstGeom prst="rect">
            <a:avLst/>
          </a:prstGeom>
          <a:noFill/>
        </p:spPr>
        <p:txBody>
          <a:bodyPr wrap="square" rtlCol="1">
            <a:spAutoFit/>
          </a:bodyPr>
          <a:lstStyle/>
          <a:p>
            <a:pPr algn="ctr" rtl="1"/>
            <a:r>
              <a:rPr lang="ar"/>
              <a:t>[اسم البلد] </a:t>
            </a:r>
            <a:br>
              <a:rPr lang="en-GB" dirty="0"/>
            </a:br>
            <a:endParaRPr lang="en-GB" dirty="0"/>
          </a:p>
          <a:p>
            <a:pPr marL="285750" indent="-285750" rtl="1">
              <a:buFont typeface="Arial" panose="020B0604020202020204" pitchFamily="34" charset="0"/>
              <a:buChar char="•"/>
            </a:pPr>
            <a:r>
              <a:rPr lang="ar"/>
              <a:t>أضيفوا جملة رئيسية تعريفية بشأن برنامج/مشروع محدّد يستخدم الركيزة 1 </a:t>
            </a:r>
          </a:p>
          <a:p>
            <a:pPr marL="285750" indent="-285750" rtl="1">
              <a:buFont typeface="Arial" panose="020B0604020202020204" pitchFamily="34" charset="0"/>
              <a:buChar char="•"/>
            </a:pPr>
            <a:r>
              <a:rPr lang="ar"/>
              <a:t>أضيفوا أسماء المنظّمات</a:t>
            </a:r>
          </a:p>
          <a:p>
            <a:pPr marL="285750" indent="-285750" rtl="1">
              <a:buFont typeface="Arial" panose="020B0604020202020204" pitchFamily="34" charset="0"/>
              <a:buChar char="•"/>
            </a:pPr>
            <a:r>
              <a:rPr lang="ar"/>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ctr" rtl="1"/>
            <a:r>
              <a:rPr lang="ar"/>
              <a:t>[اسم البلد] </a:t>
            </a:r>
            <a:br>
              <a:rPr lang="en-GB" dirty="0"/>
            </a:br>
            <a:endParaRPr lang="en-GB" dirty="0"/>
          </a:p>
          <a:p>
            <a:pPr marL="285750" indent="-285750" rtl="1">
              <a:buFont typeface="Arial" panose="020B0604020202020204" pitchFamily="34" charset="0"/>
              <a:buChar char="•"/>
            </a:pPr>
            <a:r>
              <a:rPr lang="ar"/>
              <a:t>أضيفوا جملة رئيسية تعريفية بشأن برنامج/مشروع محدّد يستخدم الركيزة 1 </a:t>
            </a:r>
            <a:endParaRPr lang="en-GB" dirty="0"/>
          </a:p>
          <a:p>
            <a:pPr marL="285750" indent="-285750" rtl="1">
              <a:buFont typeface="Arial" panose="020B0604020202020204" pitchFamily="34" charset="0"/>
              <a:buChar char="•"/>
            </a:pPr>
            <a:r>
              <a:rPr lang="ar"/>
              <a:t>أضيفوا أسماء المنظّمات</a:t>
            </a:r>
          </a:p>
          <a:p>
            <a:pPr marL="285750" indent="-285750" rtl="1">
              <a:buFont typeface="Arial" panose="020B0604020202020204" pitchFamily="34" charset="0"/>
              <a:buChar char="•"/>
            </a:pPr>
            <a:r>
              <a:rPr lang="ar"/>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1">
            <a:spAutoFit/>
          </a:bodyPr>
          <a:lstStyle/>
          <a:p>
            <a:pPr algn="ctr" rtl="1"/>
            <a:r>
              <a:rPr lang="ar"/>
              <a:t>[اسم البلد] </a:t>
            </a:r>
            <a:br>
              <a:rPr lang="en-GB" dirty="0"/>
            </a:br>
            <a:endParaRPr lang="en-GB" dirty="0"/>
          </a:p>
          <a:p>
            <a:pPr marL="285750" indent="-285750" rtl="1">
              <a:buFont typeface="Arial" panose="020B0604020202020204" pitchFamily="34" charset="0"/>
              <a:buChar char="•"/>
            </a:pPr>
            <a:r>
              <a:rPr lang="ar"/>
              <a:t>أضيفوا جملة رئيسية تعريفية بشأن برنامج/مشروع محدّد يستخدم الركيزة 1 </a:t>
            </a:r>
          </a:p>
          <a:p>
            <a:pPr marL="285750" indent="-285750" rtl="1">
              <a:buFont typeface="Arial" panose="020B0604020202020204" pitchFamily="34" charset="0"/>
              <a:buChar char="•"/>
            </a:pPr>
            <a:r>
              <a:rPr lang="ar"/>
              <a:t>أضيفوا أسماء المنظّمات</a:t>
            </a:r>
          </a:p>
          <a:p>
            <a:pPr marL="285750" indent="-285750" rtl="1">
              <a:buFont typeface="Arial" panose="020B0604020202020204" pitchFamily="34" charset="0"/>
              <a:buChar char="•"/>
            </a:pPr>
            <a:r>
              <a:rPr lang="ar"/>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680802" y="1367983"/>
            <a:ext cx="7819731" cy="5268792"/>
          </a:xfrm>
          <a:prstGeom prst="rect">
            <a:avLst/>
          </a:prstGeom>
          <a:noFill/>
          <a:ln>
            <a:noFill/>
          </a:ln>
        </p:spPr>
        <p:txBody>
          <a:bodyPr spcFirstLastPara="1" wrap="square" lIns="91425" tIns="45700" rIns="91425" bIns="45700" rtlCol="1" anchor="t" anchorCtr="0">
            <a:noAutofit/>
          </a:bodyPr>
          <a:lstStyle/>
          <a:p>
            <a:pPr marL="0" lvl="0" indent="0" rtl="1">
              <a:spcAft>
                <a:spcPts val="1200"/>
              </a:spcAft>
              <a:buSzPts val="2800"/>
              <a:buNone/>
            </a:pPr>
            <a:r>
              <a:rPr lang="ar" sz="2400" dirty="0"/>
              <a:t>على موقع التحالف الإلكتروني</a:t>
            </a:r>
          </a:p>
          <a:p>
            <a:pPr marL="985838" lvl="1" indent="-312738" rtl="1">
              <a:buFont typeface="Wingdings" pitchFamily="2" charset="2"/>
              <a:buChar char="Ø"/>
            </a:pPr>
            <a:r>
              <a:rPr lang="ar" sz="1600" dirty="0"/>
              <a:t>نسخة PDF</a:t>
            </a:r>
          </a:p>
          <a:p>
            <a:pPr marL="985838" lvl="1" indent="-312738" rtl="1">
              <a:buFont typeface="Wingdings" pitchFamily="2" charset="2"/>
              <a:buChar char="Ø"/>
            </a:pPr>
            <a:r>
              <a:rPr lang="ar" sz="1600" dirty="0"/>
              <a:t>ملف مواد الإحاطة والتنفيذ </a:t>
            </a:r>
          </a:p>
          <a:p>
            <a:pPr marL="985838" lvl="1" indent="-312738" rtl="1">
              <a:buFont typeface="Wingdings" pitchFamily="2" charset="2"/>
              <a:buChar char="Ø"/>
            </a:pPr>
            <a:r>
              <a:rPr lang="ar" sz="1600" dirty="0"/>
              <a:t>ملخّص من 25 صفحة </a:t>
            </a:r>
          </a:p>
          <a:p>
            <a:pPr marL="985838" lvl="1" indent="-312738" rtl="1">
              <a:buFont typeface="Wingdings" pitchFamily="2" charset="2"/>
              <a:buChar char="Ø"/>
            </a:pPr>
            <a:r>
              <a:rPr lang="ar" sz="1600" dirty="0"/>
              <a:t>دورة تدريبية إلكترونية </a:t>
            </a:r>
          </a:p>
          <a:p>
            <a:pPr marL="985838" lvl="1" indent="-312738" rtl="1">
              <a:buFont typeface="Wingdings" pitchFamily="2" charset="2"/>
              <a:buChar char="Ø"/>
            </a:pPr>
            <a:r>
              <a:rPr lang="ar" sz="1600" dirty="0"/>
              <a:t>أفلام فيديو على قناة يوتيوب</a:t>
            </a:r>
          </a:p>
          <a:p>
            <a:pPr marL="985838" lvl="1" indent="-312738" rtl="1">
              <a:buFont typeface="Wingdings" pitchFamily="2" charset="2"/>
              <a:buChar char="Ø"/>
            </a:pPr>
            <a:r>
              <a:rPr lang="ar" sz="1600" dirty="0"/>
              <a:t>معرض للمعايير مع رسومات</a:t>
            </a:r>
          </a:p>
          <a:p>
            <a:pPr marL="9525" lvl="1" indent="0"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rtl="1">
              <a:spcBef>
                <a:spcPts val="1200"/>
              </a:spcBef>
              <a:buNone/>
              <a:tabLst>
                <a:tab pos="703263" algn="l"/>
              </a:tabLst>
            </a:pPr>
            <a:r>
              <a:rPr lang="ar" sz="2400" dirty="0"/>
              <a:t>على الموقع الإلكتروني الخاص بشراكة المعايير الإنسانية  </a:t>
            </a:r>
          </a:p>
          <a:p>
            <a:pPr marL="985838" lvl="1" indent="-322263" rtl="1">
              <a:buFont typeface="Wingdings" pitchFamily="2" charset="2"/>
              <a:buChar char="Ø"/>
            </a:pPr>
            <a:r>
              <a:rPr lang="ar" sz="1600" dirty="0"/>
              <a:t>نسخة تفاعلية على شبكة الإنترنت </a:t>
            </a:r>
          </a:p>
          <a:p>
            <a:pPr marL="985838" lvl="1" indent="-322263" rtl="1">
              <a:buFont typeface="Wingdings" pitchFamily="2" charset="2"/>
              <a:buChar char="Ø"/>
            </a:pPr>
            <a:r>
              <a:rPr lang="ar" sz="1600" dirty="0"/>
              <a:t>تطبيق شراكة المعايير الإنسانية للهواتف المحمولة والحواسيب اللوحية </a:t>
            </a:r>
          </a:p>
          <a:p>
            <a:pPr marL="0" indent="0" rtl="1">
              <a:spcBef>
                <a:spcPts val="1200"/>
              </a:spcBef>
              <a:buSzPts val="2800"/>
              <a:buNone/>
              <a:tabLst>
                <a:tab pos="663575" algn="l"/>
              </a:tabLst>
            </a:pPr>
            <a:r>
              <a:rPr lang="ar" sz="1600" dirty="0">
                <a:solidFill>
                  <a:srgbClr val="00B0F0"/>
                </a:solidFill>
              </a:rPr>
              <a:t>	👉  www.HumanitarianStandardsPartnership.org</a:t>
            </a:r>
          </a:p>
          <a:p>
            <a:pPr marL="0" lvl="0" indent="0" algn="l"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5"/>
          <a:srcRect/>
          <a:stretch/>
        </p:blipFill>
        <p:spPr>
          <a:xfrm rot="1026612">
            <a:off x="904876" y="2072447"/>
            <a:ext cx="1809750" cy="2500378"/>
          </a:xfrm>
          <a:prstGeom prst="rect">
            <a:avLst/>
          </a:prstGeom>
        </p:spPr>
      </p:pic>
      <p:pic>
        <p:nvPicPr>
          <p:cNvPr id="9" name="Image 2">
            <a:extLst>
              <a:ext uri="{FF2B5EF4-FFF2-40B4-BE49-F238E27FC236}">
                <a16:creationId xmlns:a16="http://schemas.microsoft.com/office/drawing/2014/main" id="{939EBBC4-4079-4FC3-82B1-3B2EA14F7961}"/>
              </a:ext>
            </a:extLst>
          </p:cNvPr>
          <p:cNvPicPr>
            <a:picLocks noChangeAspect="1"/>
          </p:cNvPicPr>
          <p:nvPr/>
        </p:nvPicPr>
        <p:blipFill>
          <a:blip r:embed="rId6"/>
          <a:srcRect/>
          <a:stretch/>
        </p:blipFill>
        <p:spPr>
          <a:xfrm>
            <a:off x="10389246" y="3298017"/>
            <a:ext cx="1402703" cy="1432731"/>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2526b1a-e888-4747-8626-7586d5f410c1"/>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5632</TotalTime>
  <Words>3399</Words>
  <Application>Microsoft Macintosh PowerPoint</Application>
  <PresentationFormat>Panorámica</PresentationFormat>
  <Paragraphs>238</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Helvetica Neue</vt:lpstr>
      <vt:lpstr>HelveticaNeue-Light-Identity-H</vt:lpstr>
      <vt:lpstr>Wingdings</vt:lpstr>
      <vt:lpstr>Office Theme</vt:lpstr>
      <vt:lpstr>المعايير الدنيا لحماية الطفل في العمل الإنساني  CPMS</vt:lpstr>
      <vt:lpstr>الهدف من المعايير </vt:lpstr>
      <vt:lpstr>Presentación de PowerPoint</vt:lpstr>
      <vt:lpstr>الركيزة 1: معايير لضمان استجابة ذات جودة</vt:lpstr>
      <vt:lpstr>الركيزة 1: وصف المعايير</vt:lpstr>
      <vt:lpstr>الركيزة 1: وصف المعايير</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134</cp:revision>
  <dcterms:created xsi:type="dcterms:W3CDTF">2017-12-20T18:51:03Z</dcterms:created>
  <dcterms:modified xsi:type="dcterms:W3CDTF">2023-01-20T11:49:41Z</dcterms:modified>
</cp:coreProperties>
</file>