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7"/>
  </p:notesMasterIdLst>
  <p:handoutMasterIdLst>
    <p:handoutMasterId r:id="rId18"/>
  </p:handoutMasterIdLst>
  <p:sldIdLst>
    <p:sldId id="256" r:id="rId3"/>
    <p:sldId id="294" r:id="rId4"/>
    <p:sldId id="295" r:id="rId5"/>
    <p:sldId id="296" r:id="rId6"/>
    <p:sldId id="297" r:id="rId7"/>
    <p:sldId id="298" r:id="rId8"/>
    <p:sldId id="299" r:id="rId9"/>
    <p:sldId id="300" r:id="rId10"/>
    <p:sldId id="301" r:id="rId11"/>
    <p:sldId id="302" r:id="rId12"/>
    <p:sldId id="303" r:id="rId13"/>
    <p:sldId id="304" r:id="rId14"/>
    <p:sldId id="307" r:id="rId15"/>
    <p:sldId id="305"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21" autoAdjust="0"/>
    <p:restoredTop sz="84303" autoAdjust="0"/>
  </p:normalViewPr>
  <p:slideViewPr>
    <p:cSldViewPr>
      <p:cViewPr>
        <p:scale>
          <a:sx n="61" d="100"/>
          <a:sy n="61" d="100"/>
        </p:scale>
        <p:origin x="-660" y="-96"/>
      </p:cViewPr>
      <p:guideLst>
        <p:guide orient="horz" pos="2160"/>
        <p:guide pos="3839"/>
      </p:guideLst>
    </p:cSldViewPr>
  </p:slideViewPr>
  <p:outlineViewPr>
    <p:cViewPr>
      <p:scale>
        <a:sx n="33" d="100"/>
        <a:sy n="33" d="100"/>
      </p:scale>
      <p:origin x="0" y="-15570"/>
    </p:cViewPr>
  </p:outlin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2/8/2018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2/8/2018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alliancecpha.org/stepping-up-child-protection-in-humanitarian-action/how-we-work-2/"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1957018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Our biggest success to far, has been the</a:t>
            </a:r>
            <a:r>
              <a:rPr lang="en-US" baseline="0" dirty="0" smtClean="0"/>
              <a:t> </a:t>
            </a:r>
            <a:r>
              <a:rPr lang="en-US" dirty="0" smtClean="0"/>
              <a:t>USAID/OFDA</a:t>
            </a:r>
            <a:r>
              <a:rPr lang="en-US" baseline="0" dirty="0" smtClean="0"/>
              <a:t> grant</a:t>
            </a:r>
          </a:p>
        </p:txBody>
      </p:sp>
      <p:sp>
        <p:nvSpPr>
          <p:cNvPr id="4" name="Slide Number Placeholder 3"/>
          <p:cNvSpPr>
            <a:spLocks noGrp="1"/>
          </p:cNvSpPr>
          <p:nvPr>
            <p:ph type="sldNum" sz="quarter" idx="10"/>
          </p:nvPr>
        </p:nvSpPr>
        <p:spPr/>
        <p:txBody>
          <a:bodyPr/>
          <a:lstStyle/>
          <a:p>
            <a:fld id="{9AAB2FDE-0988-1144-9EBE-FCE6CAEAF8DD}" type="slidenum">
              <a:rPr lang="en-US" smtClean="0"/>
              <a:t>11</a:t>
            </a:fld>
            <a:endParaRPr lang="en-US"/>
          </a:p>
        </p:txBody>
      </p:sp>
    </p:spTree>
    <p:extLst>
      <p:ext uri="{BB962C8B-B14F-4D97-AF65-F5344CB8AC3E}">
        <p14:creationId xmlns:p14="http://schemas.microsoft.com/office/powerpoint/2010/main" val="2303984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solidFill>
                  <a:srgbClr val="FF0000"/>
                </a:solidFill>
              </a:rPr>
              <a:t>The runner up countries will be asked to participate in the e-learning modules and provide feedback. As modules are developed, the team will be asked to take the module and provide feedback either written or verbal through a Skype call. This feedback will be incorporated and another module will be shared, etc. etc. </a:t>
            </a:r>
          </a:p>
          <a:p>
            <a:pPr marL="171450" indent="-171450">
              <a:buFontTx/>
              <a:buChar char="-"/>
            </a:pPr>
            <a:r>
              <a:rPr lang="en-US" baseline="0" dirty="0" smtClean="0">
                <a:solidFill>
                  <a:srgbClr val="FF0000"/>
                </a:solidFill>
              </a:rPr>
              <a:t>Focus on English and French for Pilot Countries – translations for the Field Guide in other languages will follow as budget allows.</a:t>
            </a:r>
          </a:p>
        </p:txBody>
      </p:sp>
      <p:sp>
        <p:nvSpPr>
          <p:cNvPr id="4" name="Slide Number Placeholder 3"/>
          <p:cNvSpPr>
            <a:spLocks noGrp="1"/>
          </p:cNvSpPr>
          <p:nvPr>
            <p:ph type="sldNum" sz="quarter" idx="10"/>
          </p:nvPr>
        </p:nvSpPr>
        <p:spPr/>
        <p:txBody>
          <a:bodyPr/>
          <a:lstStyle/>
          <a:p>
            <a:fld id="{9AAB2FDE-0988-1144-9EBE-FCE6CAEAF8DD}" type="slidenum">
              <a:rPr lang="en-US" smtClean="0"/>
              <a:t>12</a:t>
            </a:fld>
            <a:endParaRPr lang="en-US"/>
          </a:p>
        </p:txBody>
      </p:sp>
    </p:spTree>
    <p:extLst>
      <p:ext uri="{BB962C8B-B14F-4D97-AF65-F5344CB8AC3E}">
        <p14:creationId xmlns:p14="http://schemas.microsoft.com/office/powerpoint/2010/main" val="2080080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u="sng" kern="1200" dirty="0" smtClean="0">
                <a:solidFill>
                  <a:schemeClr val="tx1">
                    <a:lumMod val="50000"/>
                  </a:schemeClr>
                </a:solidFill>
                <a:effectLst/>
                <a:latin typeface="+mn-lt"/>
                <a:ea typeface="+mn-ea"/>
                <a:cs typeface="+mn-cs"/>
              </a:rPr>
              <a:t>Comments so far from call/emails</a:t>
            </a:r>
            <a:r>
              <a:rPr lang="en-GB" sz="1200" kern="1200" dirty="0" smtClean="0">
                <a:solidFill>
                  <a:schemeClr val="tx1">
                    <a:lumMod val="50000"/>
                  </a:schemeClr>
                </a:solidFill>
                <a:effectLst/>
                <a:latin typeface="+mn-lt"/>
                <a:ea typeface="+mn-ea"/>
                <a:cs typeface="+mn-cs"/>
              </a:rPr>
              <a:t>: demonstrated experience in ensuring that community leaders are prominent in sub-cluster decision-making; or evidence of direct participation of community groups in priority setting?  Something that demonstrates that the sub-cluster is engaging meaningfully with communities. Strong Civil Society presence, CBCP prioritized by coordination group</a:t>
            </a:r>
          </a:p>
          <a:p>
            <a:pPr marL="171450" indent="-171450">
              <a:buFontTx/>
              <a:buChar char="-"/>
            </a:pPr>
            <a:r>
              <a:rPr lang="en-GB" sz="1200" kern="1200" baseline="0" dirty="0" smtClean="0">
                <a:solidFill>
                  <a:schemeClr val="tx1">
                    <a:lumMod val="50000"/>
                  </a:schemeClr>
                </a:solidFill>
                <a:effectLst/>
                <a:latin typeface="+mn-lt"/>
                <a:ea typeface="+mn-ea"/>
                <a:cs typeface="+mn-cs"/>
              </a:rPr>
              <a:t>Prefer countries </a:t>
            </a:r>
            <a:r>
              <a:rPr lang="en-GB" sz="1200" kern="1200" dirty="0" smtClean="0">
                <a:solidFill>
                  <a:schemeClr val="tx1">
                    <a:lumMod val="50000"/>
                  </a:schemeClr>
                </a:solidFill>
                <a:effectLst/>
                <a:latin typeface="+mn-lt"/>
                <a:ea typeface="+mn-ea"/>
                <a:cs typeface="+mn-cs"/>
              </a:rPr>
              <a:t>not engaged in community based research in the past 5 years (2013-2017)’ under the requirements. Why: if all went well, we have the research report included in the resource database, ensuring that the learning from the related countries/contexts will feed into the project already</a:t>
            </a:r>
          </a:p>
          <a:p>
            <a:pPr marL="171450" indent="-171450">
              <a:buFontTx/>
              <a:buChar char="-"/>
            </a:pPr>
            <a:r>
              <a:rPr lang="en-GB" sz="1200" kern="1200" dirty="0" smtClean="0">
                <a:solidFill>
                  <a:schemeClr val="tx1">
                    <a:lumMod val="50000"/>
                  </a:schemeClr>
                </a:solidFill>
                <a:effectLst/>
                <a:latin typeface="+mn-lt"/>
                <a:ea typeface="+mn-ea"/>
                <a:cs typeface="+mn-cs"/>
              </a:rPr>
              <a:t>Interesting to select one pilot country with CP</a:t>
            </a:r>
            <a:r>
              <a:rPr lang="en-GB" sz="1200" kern="1200" baseline="0" dirty="0" smtClean="0">
                <a:solidFill>
                  <a:schemeClr val="tx1">
                    <a:lumMod val="50000"/>
                  </a:schemeClr>
                </a:solidFill>
                <a:effectLst/>
                <a:latin typeface="+mn-lt"/>
                <a:ea typeface="+mn-ea"/>
                <a:cs typeface="+mn-cs"/>
              </a:rPr>
              <a:t> Systems Linkages </a:t>
            </a:r>
            <a:r>
              <a:rPr lang="en-GB" sz="1200" kern="1200" dirty="0" smtClean="0">
                <a:solidFill>
                  <a:schemeClr val="tx1">
                    <a:lumMod val="50000"/>
                  </a:schemeClr>
                </a:solidFill>
                <a:effectLst/>
                <a:latin typeface="+mn-lt"/>
                <a:ea typeface="+mn-ea"/>
                <a:cs typeface="+mn-cs"/>
              </a:rPr>
              <a:t>and one without clear linkages</a:t>
            </a:r>
            <a:endParaRPr lang="en-US" baseline="0" dirty="0" smtClean="0"/>
          </a:p>
        </p:txBody>
      </p:sp>
      <p:sp>
        <p:nvSpPr>
          <p:cNvPr id="4" name="Slide Number Placeholder 3"/>
          <p:cNvSpPr>
            <a:spLocks noGrp="1"/>
          </p:cNvSpPr>
          <p:nvPr>
            <p:ph type="sldNum" sz="quarter" idx="10"/>
          </p:nvPr>
        </p:nvSpPr>
        <p:spPr/>
        <p:txBody>
          <a:bodyPr/>
          <a:lstStyle/>
          <a:p>
            <a:fld id="{9AAB2FDE-0988-1144-9EBE-FCE6CAEAF8DD}" type="slidenum">
              <a:rPr lang="en-US" smtClean="0"/>
              <a:t>13</a:t>
            </a:fld>
            <a:endParaRPr lang="en-US"/>
          </a:p>
        </p:txBody>
      </p:sp>
    </p:spTree>
    <p:extLst>
      <p:ext uri="{BB962C8B-B14F-4D97-AF65-F5344CB8AC3E}">
        <p14:creationId xmlns:p14="http://schemas.microsoft.com/office/powerpoint/2010/main" val="2429863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9AAB2FDE-0988-1144-9EBE-FCE6CAEAF8DD}" type="slidenum">
              <a:rPr lang="en-US" smtClean="0"/>
              <a:t>14</a:t>
            </a:fld>
            <a:endParaRPr lang="en-US"/>
          </a:p>
        </p:txBody>
      </p:sp>
    </p:spTree>
    <p:extLst>
      <p:ext uri="{BB962C8B-B14F-4D97-AF65-F5344CB8AC3E}">
        <p14:creationId xmlns:p14="http://schemas.microsoft.com/office/powerpoint/2010/main" val="3167921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Explain</a:t>
            </a:r>
            <a:r>
              <a:rPr lang="en-US" baseline="0" dirty="0" smtClean="0"/>
              <a:t> the CP AoR and the Alliance and their roles.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lumMod val="50000"/>
                  </a:schemeClr>
                </a:solidFill>
                <a:effectLst/>
                <a:latin typeface="+mn-lt"/>
                <a:ea typeface="+mn-ea"/>
                <a:cs typeface="+mn-cs"/>
              </a:rPr>
              <a:t>In 2014, a structural review of the CPWG suggested that its work might be more effectively carried forward by two separate but interconnected entities. Two years later, this led to the transition from the CPWG to the Alliance for Child Protection in Humanitarian Action and the Child Protection Area of Responsibility. While the CP AoR is mandated to lead child protection coordination efforts in humanitarian settings under the IASC, the working groups and task forces of the Alliance are responsible for standard setting and global guidance, which have migrated out of the CPWG, forming the Alliance.  For more on the Alliance and its Working Groups and Task Forces, please refer to this link:  </a:t>
            </a:r>
            <a:r>
              <a:rPr lang="en-US" sz="1200" b="0" i="0" kern="1200" dirty="0" smtClean="0">
                <a:solidFill>
                  <a:schemeClr val="tx1">
                    <a:lumMod val="50000"/>
                  </a:schemeClr>
                </a:solidFill>
                <a:effectLst/>
                <a:latin typeface="+mn-lt"/>
                <a:ea typeface="+mn-ea"/>
                <a:cs typeface="+mn-cs"/>
                <a:hlinkClick r:id="rId3"/>
              </a:rPr>
              <a:t>https://alliancecpha.org/stepping-up-child-protection-in-humanitarian-action/how-we-work-2/</a:t>
            </a:r>
            <a:endParaRPr lang="en-US" dirty="0"/>
          </a:p>
        </p:txBody>
      </p:sp>
      <p:sp>
        <p:nvSpPr>
          <p:cNvPr id="4" name="Slide Number Placeholder 3"/>
          <p:cNvSpPr>
            <a:spLocks noGrp="1"/>
          </p:cNvSpPr>
          <p:nvPr>
            <p:ph type="sldNum" sz="quarter" idx="10"/>
          </p:nvPr>
        </p:nvSpPr>
        <p:spPr/>
        <p:txBody>
          <a:bodyPr/>
          <a:lstStyle/>
          <a:p>
            <a:fld id="{9AAB2FDE-0988-1144-9EBE-FCE6CAEAF8DD}" type="slidenum">
              <a:rPr lang="en-US" smtClean="0"/>
              <a:t>3</a:t>
            </a:fld>
            <a:endParaRPr lang="en-US"/>
          </a:p>
        </p:txBody>
      </p:sp>
    </p:spTree>
    <p:extLst>
      <p:ext uri="{BB962C8B-B14F-4D97-AF65-F5344CB8AC3E}">
        <p14:creationId xmlns:p14="http://schemas.microsoft.com/office/powerpoint/2010/main" val="3692444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Care, Child Frontiers, Child Fund, Child Safe Horizons,</a:t>
            </a:r>
            <a:r>
              <a:rPr lang="en-US" baseline="0" dirty="0" smtClean="0"/>
              <a:t> Community Child Protection Exchange, Child Protection AOR, CPC Learning Network, ICCRD, International Rescue Committee, Islamic Relief Worldwide, Plan International, RISE Learning Network, Save the Children, </a:t>
            </a:r>
            <a:r>
              <a:rPr lang="en-US" baseline="0" dirty="0" err="1" smtClean="0"/>
              <a:t>Terres</a:t>
            </a:r>
            <a:r>
              <a:rPr lang="en-US" baseline="0" dirty="0" smtClean="0"/>
              <a:t> de </a:t>
            </a:r>
            <a:r>
              <a:rPr lang="en-US" baseline="0" dirty="0" err="1" smtClean="0"/>
              <a:t>Hommes</a:t>
            </a:r>
            <a:r>
              <a:rPr lang="en-US" baseline="0" dirty="0" smtClean="0"/>
              <a:t>, Alliance, UNHCR, UNICEF, War Child Holland, World Vision International</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9AAB2FDE-0988-1144-9EBE-FCE6CAEAF8DD}" type="slidenum">
              <a:rPr lang="en-US" smtClean="0"/>
              <a:t>4</a:t>
            </a:fld>
            <a:endParaRPr lang="en-US"/>
          </a:p>
        </p:txBody>
      </p:sp>
    </p:spTree>
    <p:extLst>
      <p:ext uri="{BB962C8B-B14F-4D97-AF65-F5344CB8AC3E}">
        <p14:creationId xmlns:p14="http://schemas.microsoft.com/office/powerpoint/2010/main" val="2680871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Admittedly, the first two years of the TF were fairly challenging. It was mostly spent connecting different initiatives, building relationships, and understanding the gaps in CBCP and the needs from the field. Slowly we have built some successes.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dirty="0" smtClean="0"/>
              <a:t>Our biggest success to far, has been the</a:t>
            </a:r>
            <a:r>
              <a:rPr lang="en-US" baseline="0" dirty="0" smtClean="0"/>
              <a:t> </a:t>
            </a:r>
            <a:r>
              <a:rPr lang="en-US" dirty="0" smtClean="0"/>
              <a:t>USAID/OFDA</a:t>
            </a:r>
            <a:r>
              <a:rPr lang="en-US" baseline="0" dirty="0" smtClean="0"/>
              <a:t> grant, which will help to address some of the major gaps and challenges identified in 2015</a:t>
            </a:r>
          </a:p>
          <a:p>
            <a:pPr marL="0" indent="0">
              <a:buFontTx/>
              <a:buNone/>
            </a:pPr>
            <a:endParaRPr lang="en-US" dirty="0"/>
          </a:p>
        </p:txBody>
      </p:sp>
      <p:sp>
        <p:nvSpPr>
          <p:cNvPr id="4" name="Slide Number Placeholder 3"/>
          <p:cNvSpPr>
            <a:spLocks noGrp="1"/>
          </p:cNvSpPr>
          <p:nvPr>
            <p:ph type="sldNum" sz="quarter" idx="10"/>
          </p:nvPr>
        </p:nvSpPr>
        <p:spPr/>
        <p:txBody>
          <a:bodyPr/>
          <a:lstStyle/>
          <a:p>
            <a:fld id="{9AAB2FDE-0988-1144-9EBE-FCE6CAEAF8DD}" type="slidenum">
              <a:rPr lang="en-US" smtClean="0"/>
              <a:t>5</a:t>
            </a:fld>
            <a:endParaRPr lang="en-US"/>
          </a:p>
        </p:txBody>
      </p:sp>
    </p:spTree>
    <p:extLst>
      <p:ext uri="{BB962C8B-B14F-4D97-AF65-F5344CB8AC3E}">
        <p14:creationId xmlns:p14="http://schemas.microsoft.com/office/powerpoint/2010/main" val="2866719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sz="1200" kern="1200" dirty="0" smtClean="0">
                <a:solidFill>
                  <a:schemeClr val="tx1"/>
                </a:solidFill>
                <a:effectLst/>
                <a:latin typeface="+mn-lt"/>
                <a:ea typeface="+mn-ea"/>
                <a:cs typeface="+mn-cs"/>
              </a:rPr>
              <a:t>The guides may include the following components: start-up checklist, preparedness actions or adaptations, budgeting tools, evidence on effectiveness and limitations, common contexts where it is successful including case studies, lesson learnt, and how to measure results.</a:t>
            </a:r>
          </a:p>
        </p:txBody>
      </p:sp>
      <p:sp>
        <p:nvSpPr>
          <p:cNvPr id="4" name="Slide Number Placeholder 3"/>
          <p:cNvSpPr>
            <a:spLocks noGrp="1"/>
          </p:cNvSpPr>
          <p:nvPr>
            <p:ph type="sldNum" sz="quarter" idx="10"/>
          </p:nvPr>
        </p:nvSpPr>
        <p:spPr/>
        <p:txBody>
          <a:bodyPr/>
          <a:lstStyle/>
          <a:p>
            <a:fld id="{9AAB2FDE-0988-1144-9EBE-FCE6CAEAF8DD}" type="slidenum">
              <a:rPr lang="en-US" smtClean="0"/>
              <a:t>6</a:t>
            </a:fld>
            <a:endParaRPr lang="en-US"/>
          </a:p>
        </p:txBody>
      </p:sp>
    </p:spTree>
    <p:extLst>
      <p:ext uri="{BB962C8B-B14F-4D97-AF65-F5344CB8AC3E}">
        <p14:creationId xmlns:p14="http://schemas.microsoft.com/office/powerpoint/2010/main" val="2658285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9AAB2FDE-0988-1144-9EBE-FCE6CAEAF8DD}" type="slidenum">
              <a:rPr lang="en-US" smtClean="0"/>
              <a:t>7</a:t>
            </a:fld>
            <a:endParaRPr lang="en-US"/>
          </a:p>
        </p:txBody>
      </p:sp>
    </p:spTree>
    <p:extLst>
      <p:ext uri="{BB962C8B-B14F-4D97-AF65-F5344CB8AC3E}">
        <p14:creationId xmlns:p14="http://schemas.microsoft.com/office/powerpoint/2010/main" val="2194604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9AAB2FDE-0988-1144-9EBE-FCE6CAEAF8DD}" type="slidenum">
              <a:rPr lang="en-US" smtClean="0"/>
              <a:t>8</a:t>
            </a:fld>
            <a:endParaRPr lang="en-US"/>
          </a:p>
        </p:txBody>
      </p:sp>
    </p:spTree>
    <p:extLst>
      <p:ext uri="{BB962C8B-B14F-4D97-AF65-F5344CB8AC3E}">
        <p14:creationId xmlns:p14="http://schemas.microsoft.com/office/powerpoint/2010/main" val="1572162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smtClean="0">
                <a:solidFill>
                  <a:srgbClr val="FF0000"/>
                </a:solidFill>
              </a:rPr>
              <a:t>Additional months built in in case there are delays, or additions to the project.</a:t>
            </a:r>
          </a:p>
        </p:txBody>
      </p:sp>
      <p:sp>
        <p:nvSpPr>
          <p:cNvPr id="4" name="Slide Number Placeholder 3"/>
          <p:cNvSpPr>
            <a:spLocks noGrp="1"/>
          </p:cNvSpPr>
          <p:nvPr>
            <p:ph type="sldNum" sz="quarter" idx="10"/>
          </p:nvPr>
        </p:nvSpPr>
        <p:spPr/>
        <p:txBody>
          <a:bodyPr/>
          <a:lstStyle/>
          <a:p>
            <a:fld id="{9AAB2FDE-0988-1144-9EBE-FCE6CAEAF8DD}" type="slidenum">
              <a:rPr lang="en-US" smtClean="0"/>
              <a:t>9</a:t>
            </a:fld>
            <a:endParaRPr lang="en-US"/>
          </a:p>
        </p:txBody>
      </p:sp>
    </p:spTree>
    <p:extLst>
      <p:ext uri="{BB962C8B-B14F-4D97-AF65-F5344CB8AC3E}">
        <p14:creationId xmlns:p14="http://schemas.microsoft.com/office/powerpoint/2010/main" val="2460539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Our biggest success to far, has been the</a:t>
            </a:r>
            <a:r>
              <a:rPr lang="en-US" baseline="0" dirty="0" smtClean="0"/>
              <a:t> </a:t>
            </a:r>
            <a:r>
              <a:rPr lang="en-US" dirty="0" smtClean="0"/>
              <a:t>USAID/OFDA</a:t>
            </a:r>
            <a:r>
              <a:rPr lang="en-US" baseline="0" dirty="0" smtClean="0"/>
              <a:t> grant</a:t>
            </a:r>
          </a:p>
        </p:txBody>
      </p:sp>
      <p:sp>
        <p:nvSpPr>
          <p:cNvPr id="4" name="Slide Number Placeholder 3"/>
          <p:cNvSpPr>
            <a:spLocks noGrp="1"/>
          </p:cNvSpPr>
          <p:nvPr>
            <p:ph type="sldNum" sz="quarter" idx="10"/>
          </p:nvPr>
        </p:nvSpPr>
        <p:spPr/>
        <p:txBody>
          <a:bodyPr/>
          <a:lstStyle/>
          <a:p>
            <a:fld id="{9AAB2FDE-0988-1144-9EBE-FCE6CAEAF8DD}" type="slidenum">
              <a:rPr lang="en-US" smtClean="0"/>
              <a:t>10</a:t>
            </a:fld>
            <a:endParaRPr lang="en-US"/>
          </a:p>
        </p:txBody>
      </p:sp>
    </p:spTree>
    <p:extLst>
      <p:ext uri="{BB962C8B-B14F-4D97-AF65-F5344CB8AC3E}">
        <p14:creationId xmlns:p14="http://schemas.microsoft.com/office/powerpoint/2010/main" val="1613489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smtClean="0"/>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2/8/2018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2/8/2018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2/8/2018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smtClean="0"/>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33987-6305-4E2A-BF18-EF013ECE927B}" type="datetimeFigureOut">
              <a:rPr lang="en-US"/>
              <a:t>2/8/2018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DF33987-6305-4E2A-BF18-EF013ECE927B}" type="datetimeFigureOut">
              <a:rPr lang="en-US"/>
              <a:t>2/8/2018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DF33987-6305-4E2A-BF18-EF013ECE927B}" type="datetimeFigureOut">
              <a:rPr lang="en-US"/>
              <a:t>2/8/2018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DF33987-6305-4E2A-BF18-EF013ECE927B}" type="datetimeFigureOut">
              <a:rPr lang="en-US"/>
              <a:t>2/8/2018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2/8/2018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2/8/2018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2/8/2018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a:pPr/>
              <a:t>2/8/2018</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lliancecpha.org/community-based-child-protection/" TargetMode="External"/><Relationship Id="rId7"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Alexandra.Shaphren@plan-international.org" TargetMode="External"/><Relationship Id="rId5" Type="http://schemas.openxmlformats.org/officeDocument/2006/relationships/hyperlink" Target="mailto:Malia.Robinson@planusa.org" TargetMode="External"/><Relationship Id="rId4" Type="http://schemas.openxmlformats.org/officeDocument/2006/relationships/hyperlink" Target="mailto:cbcp.tf@alliancecpha.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1" y="2209800"/>
            <a:ext cx="9401175" cy="3200400"/>
          </a:xfrm>
        </p:spPr>
        <p:txBody>
          <a:bodyPr>
            <a:normAutofit fontScale="90000"/>
          </a:bodyPr>
          <a:lstStyle/>
          <a:p>
            <a:r>
              <a:rPr lang="en-US" b="1" dirty="0" smtClean="0">
                <a:solidFill>
                  <a:schemeClr val="accent1">
                    <a:lumMod val="50000"/>
                  </a:schemeClr>
                </a:solidFill>
              </a:rPr>
              <a:t>Strengthening community based child protection in </a:t>
            </a:r>
            <a:r>
              <a:rPr lang="en-US" b="1" dirty="0">
                <a:solidFill>
                  <a:schemeClr val="accent1">
                    <a:lumMod val="50000"/>
                  </a:schemeClr>
                </a:solidFill>
              </a:rPr>
              <a:t>humanitarian </a:t>
            </a:r>
            <a:r>
              <a:rPr lang="en-US" b="1" dirty="0" smtClean="0">
                <a:solidFill>
                  <a:schemeClr val="accent1">
                    <a:lumMod val="50000"/>
                  </a:schemeClr>
                </a:solidFill>
              </a:rPr>
              <a:t>settings</a:t>
            </a:r>
            <a:r>
              <a:rPr lang="en-US" b="1" dirty="0">
                <a:solidFill>
                  <a:schemeClr val="accent1">
                    <a:lumMod val="50000"/>
                  </a:schemeClr>
                </a:solidFill>
              </a:rPr>
              <a:t/>
            </a:r>
            <a:br>
              <a:rPr lang="en-US" b="1" dirty="0">
                <a:solidFill>
                  <a:schemeClr val="accent1">
                    <a:lumMod val="50000"/>
                  </a:schemeClr>
                </a:solidFill>
              </a:rPr>
            </a:br>
            <a:r>
              <a:rPr lang="en-US" b="1" dirty="0" smtClean="0">
                <a:solidFill>
                  <a:schemeClr val="accent1">
                    <a:lumMod val="50000"/>
                  </a:schemeClr>
                </a:solidFill>
              </a:rPr>
              <a:t/>
            </a:r>
            <a:br>
              <a:rPr lang="en-US" b="1" dirty="0" smtClean="0">
                <a:solidFill>
                  <a:schemeClr val="accent1">
                    <a:lumMod val="50000"/>
                  </a:schemeClr>
                </a:solidFill>
              </a:rPr>
            </a:br>
            <a:r>
              <a:rPr lang="en-US" sz="2200" b="1" dirty="0" smtClean="0">
                <a:solidFill>
                  <a:schemeClr val="accent1">
                    <a:lumMod val="50000"/>
                  </a:schemeClr>
                </a:solidFill>
              </a:rPr>
              <a:t>An </a:t>
            </a:r>
            <a:r>
              <a:rPr lang="en-US" sz="2200" b="1" dirty="0">
                <a:solidFill>
                  <a:schemeClr val="accent1">
                    <a:lumMod val="50000"/>
                  </a:schemeClr>
                </a:solidFill>
              </a:rPr>
              <a:t>initiative from the CBCP in Emergencies Task </a:t>
            </a:r>
            <a:r>
              <a:rPr lang="en-US" sz="2200" b="1" dirty="0" smtClean="0">
                <a:solidFill>
                  <a:schemeClr val="accent1">
                    <a:lumMod val="50000"/>
                  </a:schemeClr>
                </a:solidFill>
              </a:rPr>
              <a:t>Force</a:t>
            </a:r>
            <a:r>
              <a:rPr lang="en-US" b="1" dirty="0">
                <a:solidFill>
                  <a:schemeClr val="accent1">
                    <a:lumMod val="50000"/>
                  </a:schemeClr>
                </a:solidFill>
              </a:rPr>
              <a:t/>
            </a:r>
            <a:br>
              <a:rPr lang="en-US" b="1" dirty="0">
                <a:solidFill>
                  <a:schemeClr val="accent1">
                    <a:lumMod val="50000"/>
                  </a:schemeClr>
                </a:solidFill>
              </a:rPr>
            </a:br>
            <a:endParaRPr lang="en-US" b="1" dirty="0">
              <a:solidFill>
                <a:schemeClr val="accent1">
                  <a:lumMod val="50000"/>
                </a:schemeClr>
              </a:solidFill>
            </a:endParaRPr>
          </a:p>
        </p:txBody>
      </p:sp>
      <p:sp>
        <p:nvSpPr>
          <p:cNvPr id="3" name="object 10"/>
          <p:cNvSpPr/>
          <p:nvPr/>
        </p:nvSpPr>
        <p:spPr>
          <a:xfrm>
            <a:off x="303212" y="228600"/>
            <a:ext cx="1095375" cy="1133475"/>
          </a:xfrm>
          <a:prstGeom prst="rect">
            <a:avLst/>
          </a:prstGeom>
          <a:blipFill>
            <a:blip r:embed="rId3" cstate="print"/>
            <a:stretch>
              <a:fillRect/>
            </a:stretch>
          </a:blipFill>
        </p:spPr>
        <p:txBody>
          <a:bodyPr wrap="square" lIns="0" tIns="0" rIns="0" bIns="0" rtlCol="0"/>
          <a:lstStyle/>
          <a:p>
            <a:endParaRPr/>
          </a:p>
        </p:txBody>
      </p:sp>
      <p:sp>
        <p:nvSpPr>
          <p:cNvPr id="4" name="Rectangle 3"/>
          <p:cNvSpPr/>
          <p:nvPr/>
        </p:nvSpPr>
        <p:spPr>
          <a:xfrm>
            <a:off x="1522412" y="426005"/>
            <a:ext cx="6092825" cy="738664"/>
          </a:xfrm>
          <a:prstGeom prst="rect">
            <a:avLst/>
          </a:prstGeom>
        </p:spPr>
        <p:txBody>
          <a:bodyPr>
            <a:spAutoFit/>
          </a:bodyPr>
          <a:lstStyle/>
          <a:p>
            <a:r>
              <a:rPr lang="en-US" sz="2400" b="1" dirty="0" smtClean="0">
                <a:solidFill>
                  <a:srgbClr val="405D6F"/>
                </a:solidFill>
                <a:cs typeface="Arial"/>
              </a:rPr>
              <a:t>The Alliance</a:t>
            </a:r>
            <a:r>
              <a:rPr lang="en-US" sz="2400" dirty="0">
                <a:solidFill>
                  <a:srgbClr val="405D6F"/>
                </a:solidFill>
                <a:cs typeface="Arial"/>
              </a:rPr>
              <a:t/>
            </a:r>
            <a:br>
              <a:rPr lang="en-US" sz="2400" dirty="0">
                <a:solidFill>
                  <a:srgbClr val="405D6F"/>
                </a:solidFill>
                <a:cs typeface="Arial"/>
              </a:rPr>
            </a:br>
            <a:r>
              <a:rPr lang="en-US" dirty="0">
                <a:solidFill>
                  <a:srgbClr val="405D6F"/>
                </a:solidFill>
                <a:cs typeface="Arial"/>
              </a:rPr>
              <a:t>for Child Protection in Humanitarian Action</a:t>
            </a:r>
            <a:endParaRPr lang="en-US" dirty="0"/>
          </a:p>
        </p:txBody>
      </p:sp>
      <p:sp>
        <p:nvSpPr>
          <p:cNvPr id="5" name="object 8"/>
          <p:cNvSpPr txBox="1"/>
          <p:nvPr/>
        </p:nvSpPr>
        <p:spPr>
          <a:xfrm>
            <a:off x="8761412" y="6347609"/>
            <a:ext cx="3048000" cy="215444"/>
          </a:xfrm>
          <a:prstGeom prst="rect">
            <a:avLst/>
          </a:prstGeom>
        </p:spPr>
        <p:txBody>
          <a:bodyPr vert="horz" wrap="square" lIns="0" tIns="0" rIns="0" bIns="0" rtlCol="0">
            <a:spAutoFit/>
          </a:bodyPr>
          <a:lstStyle/>
          <a:p>
            <a:pPr marL="12700">
              <a:lnSpc>
                <a:spcPct val="100000"/>
              </a:lnSpc>
            </a:pPr>
            <a:r>
              <a:rPr lang="en-US" sz="1400" b="1" spc="140" dirty="0" smtClean="0">
                <a:solidFill>
                  <a:schemeClr val="accent1">
                    <a:lumMod val="50000"/>
                  </a:schemeClr>
                </a:solidFill>
                <a:cs typeface="Verdana"/>
              </a:rPr>
              <a:t>February </a:t>
            </a:r>
            <a:r>
              <a:rPr lang="en-US" sz="1400" b="1" spc="150" dirty="0" smtClean="0">
                <a:solidFill>
                  <a:schemeClr val="accent1">
                    <a:lumMod val="50000"/>
                  </a:schemeClr>
                </a:solidFill>
                <a:cs typeface="Verdana"/>
              </a:rPr>
              <a:t>2</a:t>
            </a:r>
            <a:r>
              <a:rPr lang="en-US" sz="1400" b="1" spc="215" dirty="0" smtClean="0">
                <a:solidFill>
                  <a:schemeClr val="accent1">
                    <a:lumMod val="50000"/>
                  </a:schemeClr>
                </a:solidFill>
                <a:cs typeface="Verdana"/>
              </a:rPr>
              <a:t>0</a:t>
            </a:r>
            <a:r>
              <a:rPr lang="en-US" sz="1400" b="1" spc="40" dirty="0" smtClean="0">
                <a:solidFill>
                  <a:schemeClr val="accent1">
                    <a:lumMod val="50000"/>
                  </a:schemeClr>
                </a:solidFill>
                <a:cs typeface="Verdana"/>
              </a:rPr>
              <a:t>18</a:t>
            </a:r>
            <a:r>
              <a:rPr lang="en-US" sz="1400" b="1" spc="140" dirty="0" smtClean="0">
                <a:solidFill>
                  <a:schemeClr val="accent1">
                    <a:lumMod val="50000"/>
                  </a:schemeClr>
                </a:solidFill>
                <a:cs typeface="Verdana"/>
              </a:rPr>
              <a:t> </a:t>
            </a:r>
            <a:r>
              <a:rPr lang="en-US" sz="1400" b="1" spc="45" dirty="0" smtClean="0">
                <a:solidFill>
                  <a:schemeClr val="accent1">
                    <a:lumMod val="50000"/>
                  </a:schemeClr>
                </a:solidFill>
                <a:cs typeface="Verdana"/>
              </a:rPr>
              <a:t>|</a:t>
            </a:r>
            <a:r>
              <a:rPr lang="en-US" sz="1400" b="1" dirty="0" smtClean="0">
                <a:solidFill>
                  <a:schemeClr val="accent1">
                    <a:lumMod val="50000"/>
                  </a:schemeClr>
                </a:solidFill>
                <a:cs typeface="Verdana"/>
              </a:rPr>
              <a:t> </a:t>
            </a:r>
            <a:r>
              <a:rPr lang="en-US" sz="1400" b="1" spc="140" dirty="0" smtClean="0">
                <a:solidFill>
                  <a:schemeClr val="accent1">
                    <a:lumMod val="50000"/>
                  </a:schemeClr>
                </a:solidFill>
                <a:cs typeface="Verdana"/>
              </a:rPr>
              <a:t> </a:t>
            </a:r>
            <a:r>
              <a:rPr lang="en-US" sz="1400" b="1" spc="70" dirty="0" smtClean="0">
                <a:solidFill>
                  <a:schemeClr val="accent1">
                    <a:lumMod val="50000"/>
                  </a:schemeClr>
                </a:solidFill>
                <a:cs typeface="Verdana"/>
              </a:rPr>
              <a:t>Webinar</a:t>
            </a:r>
            <a:endParaRPr lang="en-US" sz="1400" dirty="0">
              <a:solidFill>
                <a:schemeClr val="accent1">
                  <a:lumMod val="50000"/>
                </a:schemeClr>
              </a:solidFill>
              <a:cs typeface="Verdana"/>
            </a:endParaRP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the Global CBCP TF</a:t>
            </a:r>
            <a:endParaRPr lang="en-US" sz="3200" dirty="0"/>
          </a:p>
        </p:txBody>
      </p:sp>
      <p:sp>
        <p:nvSpPr>
          <p:cNvPr id="3" name="Subtitle 2"/>
          <p:cNvSpPr>
            <a:spLocks noGrp="1"/>
          </p:cNvSpPr>
          <p:nvPr>
            <p:ph idx="1"/>
          </p:nvPr>
        </p:nvSpPr>
        <p:spPr>
          <a:prstGeom prst="rect">
            <a:avLst/>
          </a:prstGeom>
        </p:spPr>
        <p:txBody>
          <a:bodyPr>
            <a:normAutofit/>
          </a:bodyPr>
          <a:lstStyle/>
          <a:p>
            <a:pPr marL="322017" indent="-322017"/>
            <a:r>
              <a:rPr lang="en-US" sz="2000" dirty="0">
                <a:cs typeface="Arial" panose="020B0604020202020204" pitchFamily="34" charset="0"/>
              </a:rPr>
              <a:t>Development of the technical content of the Field Guide and training materials based on the systematic review, country and global consultations.</a:t>
            </a:r>
          </a:p>
          <a:p>
            <a:pPr marL="322017" indent="-322017"/>
            <a:r>
              <a:rPr lang="en-US" sz="2000" dirty="0">
                <a:cs typeface="Arial" panose="020B0604020202020204" pitchFamily="34" charset="0"/>
              </a:rPr>
              <a:t>Selection of two countries to participate in workshops and trainings </a:t>
            </a:r>
          </a:p>
          <a:p>
            <a:pPr marL="322017" indent="-322017"/>
            <a:r>
              <a:rPr lang="en-US" sz="2000" dirty="0">
                <a:cs typeface="Arial" panose="020B0604020202020204" pitchFamily="34" charset="0"/>
              </a:rPr>
              <a:t>Pre-training course work will be made accessible to participants 1 month in advance for each training</a:t>
            </a:r>
          </a:p>
          <a:p>
            <a:pPr marL="322017" indent="-322017"/>
            <a:r>
              <a:rPr lang="en-US" sz="2000" dirty="0">
                <a:cs typeface="Arial" panose="020B0604020202020204" pitchFamily="34" charset="0"/>
              </a:rPr>
              <a:t>Travel costs and per-diem for all participants in the 5-day training</a:t>
            </a:r>
          </a:p>
          <a:p>
            <a:pPr marL="322017" indent="-322017"/>
            <a:r>
              <a:rPr lang="en-US" sz="2000" dirty="0">
                <a:cs typeface="Arial" panose="020B0604020202020204" pitchFamily="34" charset="0"/>
              </a:rPr>
              <a:t>Selection of Seed Fund recipients and 3 months of technical support </a:t>
            </a:r>
          </a:p>
          <a:p>
            <a:pPr marL="322017" indent="-322017"/>
            <a:r>
              <a:rPr lang="en-US" sz="2000" dirty="0">
                <a:cs typeface="Arial" panose="020B0604020202020204" pitchFamily="34" charset="0"/>
              </a:rPr>
              <a:t>Monitoring and analysis of the initiative </a:t>
            </a:r>
          </a:p>
          <a:p>
            <a:endParaRPr lang="en-US" sz="2000" dirty="0">
              <a:cs typeface="Arial" panose="020B0604020202020204" pitchFamily="34" charset="0"/>
            </a:endParaRPr>
          </a:p>
          <a:p>
            <a:endParaRPr lang="en-US" sz="2000" dirty="0"/>
          </a:p>
        </p:txBody>
      </p:sp>
    </p:spTree>
    <p:extLst>
      <p:ext uri="{BB962C8B-B14F-4D97-AF65-F5344CB8AC3E}">
        <p14:creationId xmlns:p14="http://schemas.microsoft.com/office/powerpoint/2010/main" val="68229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the Country Response</a:t>
            </a:r>
            <a:endParaRPr lang="en-US" sz="3200" dirty="0"/>
          </a:p>
        </p:txBody>
      </p:sp>
      <p:sp>
        <p:nvSpPr>
          <p:cNvPr id="3" name="Subtitle 2"/>
          <p:cNvSpPr>
            <a:spLocks noGrp="1"/>
          </p:cNvSpPr>
          <p:nvPr>
            <p:ph idx="1"/>
          </p:nvPr>
        </p:nvSpPr>
        <p:spPr>
          <a:prstGeom prst="rect">
            <a:avLst/>
          </a:prstGeom>
        </p:spPr>
        <p:txBody>
          <a:bodyPr>
            <a:normAutofit/>
          </a:bodyPr>
          <a:lstStyle/>
          <a:p>
            <a:pPr marL="322017" indent="-322017"/>
            <a:r>
              <a:rPr lang="en-US" sz="2000" dirty="0">
                <a:cs typeface="Arial" panose="020B0604020202020204" pitchFamily="34" charset="0"/>
              </a:rPr>
              <a:t>Participation in the validation workshops for the Field Guide</a:t>
            </a:r>
          </a:p>
          <a:p>
            <a:pPr marL="322017" indent="-322017"/>
            <a:r>
              <a:rPr lang="en-US" sz="2000" dirty="0">
                <a:cs typeface="Arial" panose="020B0604020202020204" pitchFamily="34" charset="0"/>
              </a:rPr>
              <a:t>Nomination of a country team who will be responsible for the roll-out of the training received in country</a:t>
            </a:r>
          </a:p>
          <a:p>
            <a:pPr marL="322017" indent="-322017"/>
            <a:r>
              <a:rPr lang="en-US" sz="2000" dirty="0">
                <a:cs typeface="Arial" panose="020B0604020202020204" pitchFamily="34" charset="0"/>
              </a:rPr>
              <a:t>Organizing the logistics, coordination and roll-out of country-level workshops and trainings </a:t>
            </a:r>
          </a:p>
          <a:p>
            <a:pPr marL="322017" indent="-322017"/>
            <a:r>
              <a:rPr lang="en-US" sz="2000" dirty="0">
                <a:cs typeface="Arial" panose="020B0604020202020204" pitchFamily="34" charset="0"/>
              </a:rPr>
              <a:t>Advocacy for the funding for community based capacity building initiatives</a:t>
            </a:r>
          </a:p>
          <a:p>
            <a:pPr marL="322017" indent="-322017"/>
            <a:r>
              <a:rPr lang="en-US" sz="2000" dirty="0">
                <a:cs typeface="Arial" panose="020B0604020202020204" pitchFamily="34" charset="0"/>
              </a:rPr>
              <a:t>Documentation, monitoring and reporting on the training roll-out</a:t>
            </a:r>
          </a:p>
          <a:p>
            <a:pPr marL="322017" indent="-322017"/>
            <a:r>
              <a:rPr lang="en-US" sz="2000" dirty="0">
                <a:cs typeface="Arial" panose="020B0604020202020204" pitchFamily="34" charset="0"/>
              </a:rPr>
              <a:t>Gathering and sharing lessons learned with the CBCP TF  </a:t>
            </a:r>
          </a:p>
          <a:p>
            <a:pPr marL="322017" indent="-322017"/>
            <a:r>
              <a:rPr lang="en-US" sz="2000" dirty="0">
                <a:cs typeface="Arial" panose="020B0604020202020204" pitchFamily="34" charset="0"/>
              </a:rPr>
              <a:t>Submit additional application for Seed Funds</a:t>
            </a:r>
          </a:p>
          <a:p>
            <a:endParaRPr lang="en-US" sz="2000" dirty="0"/>
          </a:p>
        </p:txBody>
      </p:sp>
    </p:spTree>
    <p:extLst>
      <p:ext uri="{BB962C8B-B14F-4D97-AF65-F5344CB8AC3E}">
        <p14:creationId xmlns:p14="http://schemas.microsoft.com/office/powerpoint/2010/main" val="2356980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152400"/>
            <a:ext cx="9753600" cy="685800"/>
          </a:xfrm>
        </p:spPr>
        <p:txBody>
          <a:bodyPr>
            <a:normAutofit/>
          </a:bodyPr>
          <a:lstStyle/>
          <a:p>
            <a:r>
              <a:rPr lang="en-US" sz="2800" dirty="0"/>
              <a:t>Application Process</a:t>
            </a:r>
            <a:endParaRPr lang="en-US" sz="3200" dirty="0"/>
          </a:p>
        </p:txBody>
      </p:sp>
      <p:sp>
        <p:nvSpPr>
          <p:cNvPr id="3" name="Subtitle 2"/>
          <p:cNvSpPr>
            <a:spLocks noGrp="1"/>
          </p:cNvSpPr>
          <p:nvPr>
            <p:ph idx="1"/>
          </p:nvPr>
        </p:nvSpPr>
        <p:spPr>
          <a:xfrm>
            <a:off x="760412" y="1066800"/>
            <a:ext cx="10744200" cy="5486400"/>
          </a:xfrm>
          <a:prstGeom prst="rect">
            <a:avLst/>
          </a:prstGeom>
        </p:spPr>
        <p:txBody>
          <a:bodyPr>
            <a:noAutofit/>
          </a:bodyPr>
          <a:lstStyle/>
          <a:p>
            <a:pPr marL="322017" indent="-322017"/>
            <a:r>
              <a:rPr lang="en-US" sz="2000" dirty="0">
                <a:cs typeface="Arial" panose="020B0604020202020204" pitchFamily="34" charset="0"/>
              </a:rPr>
              <a:t>Sub-national CPWG/CP sub-clusters are invited to submit an application to the CBCP </a:t>
            </a:r>
            <a:r>
              <a:rPr lang="en-US" sz="2000" dirty="0" smtClean="0">
                <a:cs typeface="Arial" panose="020B0604020202020204" pitchFamily="34" charset="0"/>
              </a:rPr>
              <a:t>TF</a:t>
            </a:r>
            <a:r>
              <a:rPr lang="en-US" sz="2000" dirty="0">
                <a:cs typeface="Arial" panose="020B0604020202020204" pitchFamily="34" charset="0"/>
              </a:rPr>
              <a:t> </a:t>
            </a:r>
            <a:r>
              <a:rPr lang="en-US" sz="2000" dirty="0" smtClean="0">
                <a:cs typeface="Arial" panose="020B0604020202020204" pitchFamily="34" charset="0"/>
              </a:rPr>
              <a:t>(in coordination with national </a:t>
            </a:r>
            <a:r>
              <a:rPr lang="en-US" sz="2000" smtClean="0">
                <a:cs typeface="Arial" panose="020B0604020202020204" pitchFamily="34" charset="0"/>
              </a:rPr>
              <a:t>CPWG/CP counterparts)</a:t>
            </a:r>
            <a:endParaRPr lang="en-US" sz="2000" dirty="0">
              <a:cs typeface="Arial" panose="020B0604020202020204" pitchFamily="34" charset="0"/>
            </a:endParaRPr>
          </a:p>
          <a:p>
            <a:pPr marL="322017" indent="-322017"/>
            <a:r>
              <a:rPr lang="en-US" sz="2000" dirty="0">
                <a:cs typeface="Arial" panose="020B0604020202020204" pitchFamily="34" charset="0"/>
              </a:rPr>
              <a:t>Two countries will be selected to participate in the initiative by a Reference Committee made up of CBCP TF members</a:t>
            </a:r>
            <a:r>
              <a:rPr lang="en-US" sz="2000" dirty="0" smtClean="0">
                <a:cs typeface="Arial" panose="020B0604020202020204" pitchFamily="34" charset="0"/>
              </a:rPr>
              <a:t>.</a:t>
            </a:r>
            <a:endParaRPr lang="en-US" sz="2000" dirty="0">
              <a:cs typeface="Arial" panose="020B0604020202020204" pitchFamily="34" charset="0"/>
            </a:endParaRPr>
          </a:p>
          <a:p>
            <a:pPr marL="322017" indent="-322017"/>
            <a:r>
              <a:rPr lang="en-US" sz="2000" dirty="0">
                <a:cs typeface="Arial" panose="020B0604020202020204" pitchFamily="34" charset="0"/>
              </a:rPr>
              <a:t>With each country CPWG/Sub-Cluster application, a Capacity Building Team should also be nominated (15 participants who will engage fully in the Initiative) </a:t>
            </a:r>
          </a:p>
          <a:p>
            <a:pPr lvl="1"/>
            <a:r>
              <a:rPr lang="en-US" sz="1600" dirty="0" smtClean="0">
                <a:cs typeface="Arial" panose="020B0604020202020204" pitchFamily="34" charset="0"/>
              </a:rPr>
              <a:t>Please </a:t>
            </a:r>
            <a:r>
              <a:rPr lang="en-US" sz="1600" dirty="0">
                <a:cs typeface="Arial" panose="020B0604020202020204" pitchFamily="34" charset="0"/>
              </a:rPr>
              <a:t>consider having a diversity of agencies (government, </a:t>
            </a:r>
            <a:r>
              <a:rPr lang="en-US" sz="1600" dirty="0" smtClean="0">
                <a:cs typeface="Arial" panose="020B0604020202020204" pitchFamily="34" charset="0"/>
              </a:rPr>
              <a:t>national </a:t>
            </a:r>
            <a:r>
              <a:rPr lang="en-US" sz="1600" dirty="0">
                <a:cs typeface="Arial" panose="020B0604020202020204" pitchFamily="34" charset="0"/>
              </a:rPr>
              <a:t>and international agencies and UN) </a:t>
            </a:r>
          </a:p>
          <a:p>
            <a:pPr marL="342900" indent="-342900"/>
            <a:r>
              <a:rPr lang="en-US" sz="2000" dirty="0" smtClean="0">
                <a:cs typeface="Arial" panose="020B0604020202020204" pitchFamily="34" charset="0"/>
              </a:rPr>
              <a:t>The </a:t>
            </a:r>
            <a:r>
              <a:rPr lang="en-US" sz="2000" dirty="0">
                <a:cs typeface="Arial" panose="020B0604020202020204" pitchFamily="34" charset="0"/>
              </a:rPr>
              <a:t>suggested profile of the nominated members for the capacity building team is outlined below: </a:t>
            </a:r>
            <a:endParaRPr lang="en-US" sz="2000" dirty="0" smtClean="0">
              <a:cs typeface="Arial" panose="020B0604020202020204" pitchFamily="34" charset="0"/>
            </a:endParaRPr>
          </a:p>
          <a:p>
            <a:pPr marL="571500" lvl="1" indent="-342900"/>
            <a:r>
              <a:rPr lang="en-US" sz="1600" dirty="0" smtClean="0">
                <a:cs typeface="Arial" panose="020B0604020202020204" pitchFamily="34" charset="0"/>
              </a:rPr>
              <a:t>Maintains </a:t>
            </a:r>
            <a:r>
              <a:rPr lang="en-US" sz="1600" dirty="0">
                <a:cs typeface="Arial" panose="020B0604020202020204" pitchFamily="34" charset="0"/>
              </a:rPr>
              <a:t>positive rapport with a variety of community members </a:t>
            </a:r>
            <a:endParaRPr lang="en-US" sz="1600" dirty="0" smtClean="0">
              <a:cs typeface="Arial" panose="020B0604020202020204" pitchFamily="34" charset="0"/>
            </a:endParaRPr>
          </a:p>
          <a:p>
            <a:pPr marL="571500" lvl="1" indent="-342900"/>
            <a:r>
              <a:rPr lang="en-US" sz="1600" dirty="0">
                <a:cs typeface="Arial" panose="020B0604020202020204" pitchFamily="34" charset="0"/>
              </a:rPr>
              <a:t>Is a resourceful, creative thinker and able to motivate civil society</a:t>
            </a:r>
          </a:p>
          <a:p>
            <a:pPr marL="571500" lvl="1" indent="-342900"/>
            <a:r>
              <a:rPr lang="en-US" sz="1600" dirty="0">
                <a:cs typeface="Arial" panose="020B0604020202020204" pitchFamily="34" charset="0"/>
              </a:rPr>
              <a:t>Ability to lead training and coach practitioners </a:t>
            </a:r>
          </a:p>
          <a:p>
            <a:pPr marL="571500" lvl="1" indent="-342900"/>
            <a:r>
              <a:rPr lang="en-US" sz="1600" dirty="0">
                <a:cs typeface="Arial" panose="020B0604020202020204" pitchFamily="34" charset="0"/>
              </a:rPr>
              <a:t>Experience in the current country context and knowledge of the community</a:t>
            </a:r>
          </a:p>
          <a:p>
            <a:pPr marL="342900" indent="-342900"/>
            <a:r>
              <a:rPr lang="en-US" sz="2000" dirty="0">
                <a:cs typeface="Arial" panose="020B0604020202020204" pitchFamily="34" charset="0"/>
              </a:rPr>
              <a:t>Each nominated participant should submit a copy of their CV and a signed commitment statement as an appendix to the country </a:t>
            </a:r>
            <a:r>
              <a:rPr lang="en-US" sz="2000" dirty="0" smtClean="0">
                <a:cs typeface="Arial" panose="020B0604020202020204" pitchFamily="34" charset="0"/>
              </a:rPr>
              <a:t>application</a:t>
            </a:r>
            <a:endParaRPr lang="en-US" sz="2000" dirty="0">
              <a:cs typeface="Arial" panose="020B0604020202020204" pitchFamily="34" charset="0"/>
            </a:endParaRPr>
          </a:p>
        </p:txBody>
      </p:sp>
    </p:spTree>
    <p:extLst>
      <p:ext uri="{BB962C8B-B14F-4D97-AF65-F5344CB8AC3E}">
        <p14:creationId xmlns:p14="http://schemas.microsoft.com/office/powerpoint/2010/main" val="92242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76200"/>
            <a:ext cx="9753600" cy="685800"/>
          </a:xfrm>
        </p:spPr>
        <p:txBody>
          <a:bodyPr>
            <a:normAutofit/>
          </a:bodyPr>
          <a:lstStyle/>
          <a:p>
            <a:r>
              <a:rPr lang="en-US" sz="2800" dirty="0" smtClean="0"/>
              <a:t>ELIGIBILITY CRITERIA</a:t>
            </a:r>
            <a:endParaRPr lang="en-US" sz="3200" dirty="0"/>
          </a:p>
        </p:txBody>
      </p:sp>
      <p:sp>
        <p:nvSpPr>
          <p:cNvPr id="3" name="Subtitle 2"/>
          <p:cNvSpPr>
            <a:spLocks noGrp="1"/>
          </p:cNvSpPr>
          <p:nvPr>
            <p:ph idx="1"/>
          </p:nvPr>
        </p:nvSpPr>
        <p:spPr>
          <a:xfrm>
            <a:off x="531812" y="838200"/>
            <a:ext cx="11201400" cy="5562600"/>
          </a:xfrm>
          <a:prstGeom prst="rect">
            <a:avLst/>
          </a:prstGeom>
        </p:spPr>
        <p:txBody>
          <a:bodyPr>
            <a:noAutofit/>
          </a:bodyPr>
          <a:lstStyle/>
          <a:p>
            <a:pPr marL="0" indent="0">
              <a:buNone/>
            </a:pPr>
            <a:r>
              <a:rPr lang="en-US" sz="2000" b="1" dirty="0" smtClean="0">
                <a:solidFill>
                  <a:schemeClr val="accent3"/>
                </a:solidFill>
                <a:cs typeface="Arial" panose="020B0604020202020204" pitchFamily="34" charset="0"/>
              </a:rPr>
              <a:t>Required</a:t>
            </a:r>
            <a:r>
              <a:rPr lang="en-US" sz="2000" dirty="0" smtClean="0">
                <a:cs typeface="Arial" panose="020B0604020202020204" pitchFamily="34" charset="0"/>
              </a:rPr>
              <a:t>:</a:t>
            </a:r>
          </a:p>
          <a:p>
            <a:pPr marL="322017" indent="-322017"/>
            <a:r>
              <a:rPr lang="en-US" sz="2000" dirty="0" smtClean="0">
                <a:cs typeface="Arial" panose="020B0604020202020204" pitchFamily="34" charset="0"/>
              </a:rPr>
              <a:t>Have </a:t>
            </a:r>
            <a:r>
              <a:rPr lang="en-US" sz="2000" dirty="0">
                <a:cs typeface="Arial" panose="020B0604020202020204" pitchFamily="34" charset="0"/>
              </a:rPr>
              <a:t>active sub-national groups that: 1) meet once/month, 2) have at least 10 organizations that attend regularly 3) have strong leadership 4) 50% of membership are national civil society groups/government</a:t>
            </a:r>
          </a:p>
          <a:p>
            <a:pPr marL="322017" indent="-322017"/>
            <a:r>
              <a:rPr lang="en-US" sz="2000" dirty="0" smtClean="0">
                <a:cs typeface="Arial" panose="020B0604020202020204" pitchFamily="34" charset="0"/>
              </a:rPr>
              <a:t>The </a:t>
            </a:r>
            <a:r>
              <a:rPr lang="en-US" sz="2000" dirty="0">
                <a:cs typeface="Arial" panose="020B0604020202020204" pitchFamily="34" charset="0"/>
              </a:rPr>
              <a:t>availability of a host agency, who has the interest, staff capacity and time to fulfill the planned activities</a:t>
            </a:r>
          </a:p>
          <a:p>
            <a:pPr marL="322017" indent="-322017"/>
            <a:r>
              <a:rPr lang="en-US" sz="2000" dirty="0" smtClean="0">
                <a:cs typeface="Arial" panose="020B0604020202020204" pitchFamily="34" charset="0"/>
              </a:rPr>
              <a:t>Can </a:t>
            </a:r>
            <a:r>
              <a:rPr lang="en-US" sz="2000" dirty="0">
                <a:cs typeface="Arial" panose="020B0604020202020204" pitchFamily="34" charset="0"/>
              </a:rPr>
              <a:t>demonstrate the existence of effective or impactful Community-based Child Protection interventions </a:t>
            </a:r>
          </a:p>
          <a:p>
            <a:pPr marL="322017" indent="-322017"/>
            <a:r>
              <a:rPr lang="en-US" sz="2000" dirty="0" smtClean="0">
                <a:cs typeface="Arial" panose="020B0604020202020204" pitchFamily="34" charset="0"/>
              </a:rPr>
              <a:t>Child </a:t>
            </a:r>
            <a:r>
              <a:rPr lang="en-US" sz="2000" dirty="0">
                <a:cs typeface="Arial" panose="020B0604020202020204" pitchFamily="34" charset="0"/>
              </a:rPr>
              <a:t>Protection Working Group/Sub-Cluster has prioritized CBCP in the strategy/work plan and/or there is a clear interest in investing further in community engagement/services in their country response</a:t>
            </a:r>
          </a:p>
          <a:p>
            <a:pPr marL="0" indent="0">
              <a:buNone/>
            </a:pPr>
            <a:r>
              <a:rPr lang="en-US" sz="2000" b="1" dirty="0" smtClean="0">
                <a:solidFill>
                  <a:schemeClr val="accent3"/>
                </a:solidFill>
                <a:cs typeface="Arial" panose="020B0604020202020204" pitchFamily="34" charset="0"/>
              </a:rPr>
              <a:t>Preferred</a:t>
            </a:r>
            <a:r>
              <a:rPr lang="en-US" sz="2000" dirty="0" smtClean="0">
                <a:cs typeface="Arial" panose="020B0604020202020204" pitchFamily="34" charset="0"/>
              </a:rPr>
              <a:t>:</a:t>
            </a:r>
          </a:p>
          <a:p>
            <a:pPr marL="342900" indent="-342900"/>
            <a:r>
              <a:rPr lang="en-US" sz="2000" dirty="0" smtClean="0">
                <a:cs typeface="Arial" panose="020B0604020202020204" pitchFamily="34" charset="0"/>
              </a:rPr>
              <a:t>Existence </a:t>
            </a:r>
            <a:r>
              <a:rPr lang="en-US" sz="2000" dirty="0">
                <a:cs typeface="Arial" panose="020B0604020202020204" pitchFamily="34" charset="0"/>
              </a:rPr>
              <a:t>of innovative CBCP interventions and/or tools and resources that have been developed or adapted</a:t>
            </a:r>
          </a:p>
          <a:p>
            <a:pPr marL="342900" indent="-342900"/>
            <a:r>
              <a:rPr lang="en-US" sz="2000" dirty="0" smtClean="0">
                <a:cs typeface="Arial" panose="020B0604020202020204" pitchFamily="34" charset="0"/>
              </a:rPr>
              <a:t>Have </a:t>
            </a:r>
            <a:r>
              <a:rPr lang="en-US" sz="2000" dirty="0">
                <a:cs typeface="Arial" panose="020B0604020202020204" pitchFamily="34" charset="0"/>
              </a:rPr>
              <a:t>an existing Task Force/Sub-Group on CBCP</a:t>
            </a:r>
          </a:p>
          <a:p>
            <a:endParaRPr lang="en-US" sz="2000" dirty="0"/>
          </a:p>
        </p:txBody>
      </p:sp>
    </p:spTree>
    <p:extLst>
      <p:ext uri="{BB962C8B-B14F-4D97-AF65-F5344CB8AC3E}">
        <p14:creationId xmlns:p14="http://schemas.microsoft.com/office/powerpoint/2010/main" val="2868706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026" y="42409"/>
            <a:ext cx="9753600" cy="1325562"/>
          </a:xfrm>
        </p:spPr>
        <p:txBody>
          <a:bodyPr>
            <a:normAutofit/>
          </a:bodyPr>
          <a:lstStyle/>
          <a:p>
            <a:r>
              <a:rPr lang="en-US" sz="2800" dirty="0"/>
              <a:t>Application Process – How to Apply!</a:t>
            </a:r>
          </a:p>
        </p:txBody>
      </p:sp>
      <p:sp>
        <p:nvSpPr>
          <p:cNvPr id="3" name="Subtitle 2"/>
          <p:cNvSpPr>
            <a:spLocks noGrp="1"/>
          </p:cNvSpPr>
          <p:nvPr>
            <p:ph idx="1"/>
          </p:nvPr>
        </p:nvSpPr>
        <p:spPr>
          <a:xfrm>
            <a:off x="836612" y="1752600"/>
            <a:ext cx="7467600" cy="4343400"/>
          </a:xfrm>
          <a:prstGeom prst="rect">
            <a:avLst/>
          </a:prstGeom>
        </p:spPr>
        <p:txBody>
          <a:bodyPr>
            <a:normAutofit fontScale="92500" lnSpcReduction="20000"/>
          </a:bodyPr>
          <a:lstStyle/>
          <a:p>
            <a:pPr marL="322017" indent="-322017"/>
            <a:r>
              <a:rPr lang="en-US" sz="2000" dirty="0" smtClean="0">
                <a:cs typeface="Arial" panose="020B0604020202020204" pitchFamily="34" charset="0"/>
              </a:rPr>
              <a:t>The application documents can </a:t>
            </a:r>
            <a:r>
              <a:rPr lang="en-US" sz="2000" dirty="0">
                <a:cs typeface="Arial" panose="020B0604020202020204" pitchFamily="34" charset="0"/>
              </a:rPr>
              <a:t>be found at: </a:t>
            </a:r>
            <a:r>
              <a:rPr lang="en-US" sz="2000" dirty="0">
                <a:cs typeface="Arial" panose="020B0604020202020204" pitchFamily="34" charset="0"/>
                <a:hlinkClick r:id="rId3"/>
              </a:rPr>
              <a:t>https://alliancecpha.org/community-based-child-protection</a:t>
            </a:r>
            <a:r>
              <a:rPr lang="en-US" sz="2000" dirty="0" smtClean="0">
                <a:cs typeface="Arial" panose="020B0604020202020204" pitchFamily="34" charset="0"/>
                <a:hlinkClick r:id="rId3"/>
              </a:rPr>
              <a:t>/</a:t>
            </a:r>
            <a:r>
              <a:rPr lang="en-US" sz="2000" dirty="0" smtClean="0">
                <a:cs typeface="Arial" panose="020B0604020202020204" pitchFamily="34" charset="0"/>
              </a:rPr>
              <a:t> </a:t>
            </a:r>
          </a:p>
          <a:p>
            <a:pPr marL="0" indent="0">
              <a:buNone/>
            </a:pPr>
            <a:endParaRPr lang="en-US" sz="2000" dirty="0">
              <a:cs typeface="Arial" panose="020B0604020202020204" pitchFamily="34" charset="0"/>
            </a:endParaRPr>
          </a:p>
          <a:p>
            <a:pPr marL="322017" indent="-322017"/>
            <a:r>
              <a:rPr lang="en-US" sz="2000" dirty="0" smtClean="0">
                <a:cs typeface="Arial" panose="020B0604020202020204" pitchFamily="34" charset="0"/>
              </a:rPr>
              <a:t>Country-level </a:t>
            </a:r>
            <a:r>
              <a:rPr lang="en-US" sz="2000" dirty="0">
                <a:cs typeface="Arial" panose="020B0604020202020204" pitchFamily="34" charset="0"/>
              </a:rPr>
              <a:t>application and participant applications to be submitted to </a:t>
            </a:r>
            <a:r>
              <a:rPr lang="en-US" sz="2000" dirty="0" smtClean="0">
                <a:cs typeface="Arial" panose="020B0604020202020204" pitchFamily="34" charset="0"/>
                <a:hlinkClick r:id="rId4"/>
              </a:rPr>
              <a:t>cbcp.tf@alliancecpha.org</a:t>
            </a:r>
            <a:r>
              <a:rPr lang="en-US" sz="2000" dirty="0" smtClean="0">
                <a:cs typeface="Arial" panose="020B0604020202020204" pitchFamily="34" charset="0"/>
              </a:rPr>
              <a:t>. </a:t>
            </a:r>
            <a:endParaRPr lang="en-US" sz="2000" dirty="0">
              <a:cs typeface="Arial" panose="020B0604020202020204" pitchFamily="34" charset="0"/>
            </a:endParaRPr>
          </a:p>
          <a:p>
            <a:pPr marL="322017" indent="-322017"/>
            <a:endParaRPr lang="en-US" sz="2000" dirty="0">
              <a:cs typeface="Arial" panose="020B0604020202020204" pitchFamily="34" charset="0"/>
            </a:endParaRPr>
          </a:p>
          <a:p>
            <a:pPr marL="322017" indent="-322017"/>
            <a:r>
              <a:rPr lang="en-US" sz="2000" dirty="0">
                <a:cs typeface="Arial" panose="020B0604020202020204" pitchFamily="34" charset="0"/>
              </a:rPr>
              <a:t>Deadline: </a:t>
            </a:r>
            <a:r>
              <a:rPr lang="en-US" sz="2000" b="1" dirty="0">
                <a:solidFill>
                  <a:schemeClr val="accent3"/>
                </a:solidFill>
                <a:cs typeface="Arial" panose="020B0604020202020204" pitchFamily="34" charset="0"/>
              </a:rPr>
              <a:t>February 21st, 2018. </a:t>
            </a:r>
          </a:p>
          <a:p>
            <a:pPr marL="322017" indent="-322017"/>
            <a:endParaRPr lang="en-US" sz="2000" dirty="0">
              <a:solidFill>
                <a:srgbClr val="FF0000"/>
              </a:solidFill>
              <a:cs typeface="Arial" panose="020B0604020202020204" pitchFamily="34" charset="0"/>
            </a:endParaRPr>
          </a:p>
          <a:p>
            <a:pPr marL="322017" indent="-322017"/>
            <a:r>
              <a:rPr lang="en-US" sz="2000" dirty="0">
                <a:cs typeface="Arial" panose="020B0604020202020204" pitchFamily="34" charset="0"/>
              </a:rPr>
              <a:t>Questions? Please contact </a:t>
            </a:r>
            <a:r>
              <a:rPr lang="en-US" sz="2000" dirty="0" smtClean="0">
                <a:cs typeface="Arial" panose="020B0604020202020204" pitchFamily="34" charset="0"/>
              </a:rPr>
              <a:t>Malia Robinson, CBCP in Emergencies Project Manager at </a:t>
            </a:r>
            <a:r>
              <a:rPr lang="en-US" sz="2000" dirty="0" smtClean="0">
                <a:solidFill>
                  <a:schemeClr val="accent3"/>
                </a:solidFill>
                <a:cs typeface="Arial" panose="020B0604020202020204" pitchFamily="34" charset="0"/>
                <a:hlinkClick r:id="rId5"/>
              </a:rPr>
              <a:t>Malia.Robinson@planusa.org</a:t>
            </a:r>
            <a:r>
              <a:rPr lang="en-US" sz="2000" dirty="0" smtClean="0">
                <a:solidFill>
                  <a:schemeClr val="accent3"/>
                </a:solidFill>
                <a:cs typeface="Arial" panose="020B0604020202020204" pitchFamily="34" charset="0"/>
              </a:rPr>
              <a:t> </a:t>
            </a:r>
            <a:r>
              <a:rPr lang="en-US" sz="2000" dirty="0">
                <a:cs typeface="Arial" panose="020B0604020202020204" pitchFamily="34" charset="0"/>
              </a:rPr>
              <a:t>or Alexandra Shaphren, </a:t>
            </a:r>
            <a:r>
              <a:rPr lang="en-US" sz="2000" dirty="0" err="1">
                <a:cs typeface="Arial" panose="020B0604020202020204" pitchFamily="34" charset="0"/>
              </a:rPr>
              <a:t>CPiE</a:t>
            </a:r>
            <a:r>
              <a:rPr lang="en-US" sz="2000" dirty="0">
                <a:cs typeface="Arial" panose="020B0604020202020204" pitchFamily="34" charset="0"/>
              </a:rPr>
              <a:t> Specialist and CBCP TF Co-chair at </a:t>
            </a:r>
            <a:r>
              <a:rPr lang="en-US" sz="2000" dirty="0" smtClean="0">
                <a:solidFill>
                  <a:schemeClr val="accent3"/>
                </a:solidFill>
                <a:cs typeface="Arial" panose="020B0604020202020204" pitchFamily="34" charset="0"/>
                <a:hlinkClick r:id="rId6"/>
              </a:rPr>
              <a:t>Alexandra.Shaphren@plan-international.org</a:t>
            </a:r>
            <a:r>
              <a:rPr lang="en-US" sz="2000" dirty="0" smtClean="0">
                <a:solidFill>
                  <a:schemeClr val="accent3"/>
                </a:solidFill>
                <a:cs typeface="Arial" panose="020B0604020202020204" pitchFamily="34" charset="0"/>
              </a:rPr>
              <a:t>. </a:t>
            </a:r>
            <a:endParaRPr lang="en-US" sz="2000" dirty="0">
              <a:solidFill>
                <a:schemeClr val="accent3"/>
              </a:solidFill>
              <a:cs typeface="Arial" panose="020B0604020202020204" pitchFamily="34" charset="0"/>
            </a:endParaRPr>
          </a:p>
          <a:p>
            <a:endParaRPr lang="en-US" sz="2000" dirty="0">
              <a:cs typeface="Arial" panose="020B0604020202020204" pitchFamily="34" charset="0"/>
            </a:endParaRPr>
          </a:p>
          <a:p>
            <a:endParaRPr lang="en-US" sz="1800" dirty="0"/>
          </a:p>
        </p:txBody>
      </p:sp>
      <p:sp>
        <p:nvSpPr>
          <p:cNvPr id="4" name="object 6"/>
          <p:cNvSpPr/>
          <p:nvPr/>
        </p:nvSpPr>
        <p:spPr>
          <a:xfrm>
            <a:off x="8532812" y="1600200"/>
            <a:ext cx="2960867" cy="4275814"/>
          </a:xfrm>
          <a:prstGeom prst="rect">
            <a:avLst/>
          </a:prstGeom>
          <a:blipFill>
            <a:blip r:embed="rId7" cstate="print"/>
            <a:stretch>
              <a:fillRect/>
            </a:stretch>
          </a:blipFill>
        </p:spPr>
        <p:txBody>
          <a:bodyPr wrap="square" lIns="0" tIns="0" rIns="0" bIns="0" rtlCol="0"/>
          <a:lstStyle/>
          <a:p>
            <a:endParaRPr sz="1690"/>
          </a:p>
        </p:txBody>
      </p:sp>
    </p:spTree>
    <p:extLst>
      <p:ext uri="{BB962C8B-B14F-4D97-AF65-F5344CB8AC3E}">
        <p14:creationId xmlns:p14="http://schemas.microsoft.com/office/powerpoint/2010/main" val="44370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Agenda</a:t>
            </a:r>
            <a:endParaRPr lang="en-US" sz="3200" dirty="0"/>
          </a:p>
        </p:txBody>
      </p:sp>
      <p:sp>
        <p:nvSpPr>
          <p:cNvPr id="3" name="Subtitle 2"/>
          <p:cNvSpPr>
            <a:spLocks noGrp="1"/>
          </p:cNvSpPr>
          <p:nvPr>
            <p:ph idx="1"/>
          </p:nvPr>
        </p:nvSpPr>
        <p:spPr>
          <a:xfrm>
            <a:off x="531812" y="2209800"/>
            <a:ext cx="7239000" cy="3429000"/>
          </a:xfrm>
        </p:spPr>
        <p:txBody>
          <a:bodyPr>
            <a:normAutofit/>
          </a:bodyPr>
          <a:lstStyle/>
          <a:p>
            <a:r>
              <a:rPr lang="en-US" sz="2200" dirty="0" smtClean="0"/>
              <a:t>Community Based Child Protection in Emergencies Task Force</a:t>
            </a:r>
          </a:p>
          <a:p>
            <a:r>
              <a:rPr lang="en-US" sz="2200" dirty="0" smtClean="0"/>
              <a:t>The Initiative - Strengthening Community Based Child Protection in Humanitarian Settings </a:t>
            </a:r>
          </a:p>
          <a:p>
            <a:r>
              <a:rPr lang="en-US" sz="2200" dirty="0" smtClean="0"/>
              <a:t>Application Process/Invitation</a:t>
            </a:r>
          </a:p>
          <a:p>
            <a:r>
              <a:rPr lang="en-US" sz="2200" dirty="0" smtClean="0"/>
              <a:t>Questions and Discussion</a:t>
            </a:r>
          </a:p>
          <a:p>
            <a:endParaRPr lang="en-US" dirty="0" smtClean="0"/>
          </a:p>
          <a:p>
            <a:endParaRPr lang="en-US" dirty="0" smtClean="0"/>
          </a:p>
          <a:p>
            <a:endParaRPr lang="en-US" dirty="0"/>
          </a:p>
        </p:txBody>
      </p:sp>
      <p:sp>
        <p:nvSpPr>
          <p:cNvPr id="4" name="object 4"/>
          <p:cNvSpPr/>
          <p:nvPr/>
        </p:nvSpPr>
        <p:spPr>
          <a:xfrm>
            <a:off x="7980075" y="1828800"/>
            <a:ext cx="3005593" cy="4275814"/>
          </a:xfrm>
          <a:prstGeom prst="rect">
            <a:avLst/>
          </a:prstGeom>
          <a:blipFill>
            <a:blip r:embed="rId2" cstate="print"/>
            <a:stretch>
              <a:fillRect/>
            </a:stretch>
          </a:blipFill>
        </p:spPr>
        <p:txBody>
          <a:bodyPr wrap="square" lIns="0" tIns="0" rIns="0" bIns="0" rtlCol="0"/>
          <a:lstStyle/>
          <a:p>
            <a:endParaRPr sz="1690"/>
          </a:p>
        </p:txBody>
      </p:sp>
    </p:spTree>
    <p:extLst>
      <p:ext uri="{BB962C8B-B14F-4D97-AF65-F5344CB8AC3E}">
        <p14:creationId xmlns:p14="http://schemas.microsoft.com/office/powerpoint/2010/main" val="4141606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2" y="427038"/>
            <a:ext cx="9753600" cy="1325562"/>
          </a:xfrm>
        </p:spPr>
        <p:txBody>
          <a:bodyPr>
            <a:normAutofit fontScale="90000"/>
          </a:bodyPr>
          <a:lstStyle/>
          <a:p>
            <a:r>
              <a:rPr lang="en-US" sz="3100" dirty="0" smtClean="0"/>
              <a:t>Community Based Child Protection in Emergencies Task Force (CBCP TF)</a:t>
            </a:r>
            <a:r>
              <a:rPr lang="en-US" dirty="0" smtClean="0"/>
              <a:t/>
            </a:r>
            <a:br>
              <a:rPr lang="en-US" dirty="0" smtClean="0"/>
            </a:br>
            <a:endParaRPr lang="en-US" dirty="0"/>
          </a:p>
        </p:txBody>
      </p:sp>
      <p:sp>
        <p:nvSpPr>
          <p:cNvPr id="3" name="Subtitle 2"/>
          <p:cNvSpPr>
            <a:spLocks noGrp="1"/>
          </p:cNvSpPr>
          <p:nvPr>
            <p:ph idx="1"/>
          </p:nvPr>
        </p:nvSpPr>
        <p:spPr>
          <a:xfrm>
            <a:off x="989012" y="1752600"/>
            <a:ext cx="10287000" cy="4724400"/>
          </a:xfrm>
        </p:spPr>
        <p:txBody>
          <a:bodyPr>
            <a:normAutofit lnSpcReduction="10000"/>
          </a:bodyPr>
          <a:lstStyle/>
          <a:p>
            <a:pPr marL="45720" indent="0">
              <a:buNone/>
            </a:pPr>
            <a:r>
              <a:rPr lang="en-US" dirty="0" smtClean="0"/>
              <a:t>In </a:t>
            </a:r>
            <a:r>
              <a:rPr lang="en-US" b="1" dirty="0" smtClean="0"/>
              <a:t>2015,</a:t>
            </a:r>
            <a:r>
              <a:rPr lang="en-US" dirty="0" smtClean="0"/>
              <a:t> an annual face to face meeting of the Child Protection Working Group (what has now evolved into two entities: th</a:t>
            </a:r>
            <a:r>
              <a:rPr lang="en-US" dirty="0"/>
              <a:t>e</a:t>
            </a:r>
            <a:r>
              <a:rPr lang="en-US" dirty="0" smtClean="0"/>
              <a:t> </a:t>
            </a:r>
            <a:r>
              <a:rPr lang="en-US" b="1" dirty="0" smtClean="0"/>
              <a:t>Alliance for Child Protection in Humanitarian Action </a:t>
            </a:r>
            <a:r>
              <a:rPr lang="en-US" dirty="0" smtClean="0"/>
              <a:t>and Child Protection Area of Responsibility). At this meeting, the following aspects of CBCP was discussed at length:</a:t>
            </a:r>
          </a:p>
          <a:p>
            <a:r>
              <a:rPr lang="en-US" sz="2300" dirty="0" smtClean="0"/>
              <a:t>An evaluation of current practices across contexts in 2009 and 2012 confirmed that humanitarian actors often use a top down approach (ex: Child Protection Committees) which break down after the agency leaves  or funding is gone</a:t>
            </a:r>
          </a:p>
          <a:p>
            <a:r>
              <a:rPr lang="en-US" sz="2300" dirty="0" smtClean="0"/>
              <a:t>Practitioners expressed a lack of access to guidance and tools to improve practices</a:t>
            </a:r>
          </a:p>
          <a:p>
            <a:r>
              <a:rPr lang="en-US" sz="2300" dirty="0"/>
              <a:t>T</a:t>
            </a:r>
            <a:r>
              <a:rPr lang="en-US" sz="2300" dirty="0" smtClean="0"/>
              <a:t>he need for more coordinated interagency efforts towards strengthening CBCP work was recognized</a:t>
            </a:r>
          </a:p>
          <a:p>
            <a:endParaRPr lang="en-US" dirty="0" smtClean="0"/>
          </a:p>
          <a:p>
            <a:endParaRPr lang="en-US" dirty="0"/>
          </a:p>
        </p:txBody>
      </p:sp>
    </p:spTree>
    <p:extLst>
      <p:ext uri="{BB962C8B-B14F-4D97-AF65-F5344CB8AC3E}">
        <p14:creationId xmlns:p14="http://schemas.microsoft.com/office/powerpoint/2010/main" val="1747275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Community Based Child Protection in Emergencies Task Force (CBCP TF)</a:t>
            </a:r>
          </a:p>
        </p:txBody>
      </p:sp>
      <p:sp>
        <p:nvSpPr>
          <p:cNvPr id="3" name="Subtitle 2"/>
          <p:cNvSpPr>
            <a:spLocks noGrp="1"/>
          </p:cNvSpPr>
          <p:nvPr>
            <p:ph idx="1"/>
          </p:nvPr>
        </p:nvSpPr>
        <p:spPr>
          <a:xfrm>
            <a:off x="1217614" y="2133600"/>
            <a:ext cx="9753600" cy="4038600"/>
          </a:xfrm>
          <a:prstGeom prst="rect">
            <a:avLst/>
          </a:prstGeom>
        </p:spPr>
        <p:txBody>
          <a:bodyPr>
            <a:normAutofit lnSpcReduction="10000"/>
          </a:bodyPr>
          <a:lstStyle/>
          <a:p>
            <a:pPr marL="322017" indent="-322017"/>
            <a:r>
              <a:rPr lang="en-US" dirty="0">
                <a:cs typeface="Arial" panose="020B0604020202020204" pitchFamily="34" charset="0"/>
              </a:rPr>
              <a:t>In 2016, the Community-Based Child Protection in Emergencies Task Force (CBCP TF) was formed to address this gap. </a:t>
            </a:r>
          </a:p>
          <a:p>
            <a:pPr marL="322017" indent="-322017"/>
            <a:r>
              <a:rPr lang="en-US" dirty="0">
                <a:cs typeface="Arial" panose="020B0604020202020204" pitchFamily="34" charset="0"/>
              </a:rPr>
              <a:t>The CBCP TF is co-led by Plan International, World Vision International, and UNICEF and has over 20 members organizations</a:t>
            </a:r>
            <a:r>
              <a:rPr lang="en-US" dirty="0" smtClean="0">
                <a:cs typeface="Arial" panose="020B0604020202020204" pitchFamily="34" charset="0"/>
              </a:rPr>
              <a:t>*</a:t>
            </a:r>
            <a:endParaRPr lang="en-US" dirty="0">
              <a:cs typeface="Arial" panose="020B0604020202020204" pitchFamily="34" charset="0"/>
            </a:endParaRPr>
          </a:p>
          <a:p>
            <a:pPr marL="322017" indent="-322017"/>
            <a:r>
              <a:rPr lang="en-US" dirty="0">
                <a:cs typeface="Arial" panose="020B0604020202020204" pitchFamily="34" charset="0"/>
              </a:rPr>
              <a:t>The main objectives of the CBCP TF remain to collect </a:t>
            </a:r>
            <a:r>
              <a:rPr lang="en-US" b="1" dirty="0">
                <a:cs typeface="Arial" panose="020B0604020202020204" pitchFamily="34" charset="0"/>
              </a:rPr>
              <a:t>evidence</a:t>
            </a:r>
            <a:r>
              <a:rPr lang="en-US" dirty="0">
                <a:cs typeface="Arial" panose="020B0604020202020204" pitchFamily="34" charset="0"/>
              </a:rPr>
              <a:t> and </a:t>
            </a:r>
            <a:r>
              <a:rPr lang="en-US" b="1" dirty="0">
                <a:cs typeface="Arial" panose="020B0604020202020204" pitchFamily="34" charset="0"/>
              </a:rPr>
              <a:t>lessons learned</a:t>
            </a:r>
            <a:r>
              <a:rPr lang="en-US" dirty="0">
                <a:cs typeface="Arial" panose="020B0604020202020204" pitchFamily="34" charset="0"/>
              </a:rPr>
              <a:t>, develop </a:t>
            </a:r>
            <a:r>
              <a:rPr lang="en-US" b="1" dirty="0">
                <a:cs typeface="Arial" panose="020B0604020202020204" pitchFamily="34" charset="0"/>
              </a:rPr>
              <a:t>guidance</a:t>
            </a:r>
            <a:r>
              <a:rPr lang="en-US" dirty="0">
                <a:cs typeface="Arial" panose="020B0604020202020204" pitchFamily="34" charset="0"/>
              </a:rPr>
              <a:t> and facilitate </a:t>
            </a:r>
            <a:r>
              <a:rPr lang="en-US" b="1" dirty="0">
                <a:cs typeface="Arial" panose="020B0604020202020204" pitchFamily="34" charset="0"/>
              </a:rPr>
              <a:t>research</a:t>
            </a:r>
            <a:r>
              <a:rPr lang="en-US" dirty="0">
                <a:cs typeface="Arial" panose="020B0604020202020204" pitchFamily="34" charset="0"/>
              </a:rPr>
              <a:t>, and to strengthen learning and </a:t>
            </a:r>
            <a:r>
              <a:rPr lang="en-US" b="1" dirty="0">
                <a:cs typeface="Arial" panose="020B0604020202020204" pitchFamily="34" charset="0"/>
              </a:rPr>
              <a:t>knowledge-sharing</a:t>
            </a:r>
            <a:r>
              <a:rPr lang="en-US" dirty="0">
                <a:cs typeface="Arial" panose="020B0604020202020204" pitchFamily="34" charset="0"/>
              </a:rPr>
              <a:t> among practitioners, donors, academics, other initiatives</a:t>
            </a:r>
          </a:p>
          <a:p>
            <a:pPr marL="322017" indent="-322017"/>
            <a:endParaRPr lang="en-US" sz="2000" dirty="0">
              <a:cs typeface="Arial" panose="020B0604020202020204" pitchFamily="34" charset="0"/>
            </a:endParaRPr>
          </a:p>
          <a:p>
            <a:endParaRPr lang="en-US" sz="2000" dirty="0">
              <a:cs typeface="Arial" panose="020B0604020202020204" pitchFamily="34" charset="0"/>
            </a:endParaRPr>
          </a:p>
          <a:p>
            <a:endParaRPr lang="en-US" sz="2000" dirty="0"/>
          </a:p>
        </p:txBody>
      </p:sp>
    </p:spTree>
    <p:extLst>
      <p:ext uri="{BB962C8B-B14F-4D97-AF65-F5344CB8AC3E}">
        <p14:creationId xmlns:p14="http://schemas.microsoft.com/office/powerpoint/2010/main" val="248677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Community Based Child Protection in Emergencies Task Force (CBCP TF)</a:t>
            </a:r>
          </a:p>
        </p:txBody>
      </p:sp>
      <p:sp>
        <p:nvSpPr>
          <p:cNvPr id="3" name="Subtitle 2"/>
          <p:cNvSpPr>
            <a:spLocks noGrp="1"/>
          </p:cNvSpPr>
          <p:nvPr>
            <p:ph idx="1"/>
          </p:nvPr>
        </p:nvSpPr>
        <p:spPr>
          <a:xfrm>
            <a:off x="1217614" y="1828800"/>
            <a:ext cx="9753600" cy="2930161"/>
          </a:xfrm>
          <a:prstGeom prst="rect">
            <a:avLst/>
          </a:prstGeom>
        </p:spPr>
        <p:txBody>
          <a:bodyPr>
            <a:noAutofit/>
          </a:bodyPr>
          <a:lstStyle/>
          <a:p>
            <a:pPr marL="322017" indent="-322017"/>
            <a:r>
              <a:rPr lang="en-US" sz="2000" dirty="0">
                <a:cs typeface="Arial" panose="020B0604020202020204" pitchFamily="34" charset="0"/>
              </a:rPr>
              <a:t>So what have we done so far?!</a:t>
            </a:r>
          </a:p>
          <a:p>
            <a:pPr marL="322017" indent="-322017"/>
            <a:endParaRPr lang="en-US" sz="2000" dirty="0">
              <a:cs typeface="Arial" panose="020B0604020202020204" pitchFamily="34" charset="0"/>
            </a:endParaRPr>
          </a:p>
          <a:p>
            <a:pPr marL="322017" indent="-322017"/>
            <a:endParaRPr lang="en-US" sz="2000" dirty="0">
              <a:cs typeface="Arial" panose="020B0604020202020204" pitchFamily="34" charset="0"/>
            </a:endParaRPr>
          </a:p>
          <a:p>
            <a:pPr marL="322017" indent="-322017"/>
            <a:endParaRPr lang="en-US" sz="2000" dirty="0">
              <a:cs typeface="Arial" panose="020B0604020202020204" pitchFamily="34" charset="0"/>
            </a:endParaRPr>
          </a:p>
          <a:p>
            <a:pPr marL="322017" indent="-322017"/>
            <a:endParaRPr lang="en-US" sz="2000" dirty="0">
              <a:cs typeface="Arial" panose="020B0604020202020204" pitchFamily="34" charset="0"/>
            </a:endParaRPr>
          </a:p>
          <a:p>
            <a:pPr marL="0" indent="0">
              <a:buNone/>
            </a:pPr>
            <a:endParaRPr lang="en-US" sz="2000" dirty="0">
              <a:cs typeface="Arial" panose="020B0604020202020204" pitchFamily="34" charset="0"/>
            </a:endParaRPr>
          </a:p>
          <a:p>
            <a:endParaRPr lang="en-US" sz="2000" dirty="0">
              <a:cs typeface="Arial" panose="020B0604020202020204" pitchFamily="34" charset="0"/>
            </a:endParaRPr>
          </a:p>
          <a:p>
            <a:endParaRPr lang="en-US" sz="2000" dirty="0"/>
          </a:p>
        </p:txBody>
      </p:sp>
      <p:sp>
        <p:nvSpPr>
          <p:cNvPr id="4" name="TextBox 3"/>
          <p:cNvSpPr txBox="1"/>
          <p:nvPr/>
        </p:nvSpPr>
        <p:spPr>
          <a:xfrm rot="20323260">
            <a:off x="1440844" y="2446273"/>
            <a:ext cx="2289976" cy="786113"/>
          </a:xfrm>
          <a:prstGeom prst="rect">
            <a:avLst/>
          </a:prstGeom>
          <a:noFill/>
          <a:ln>
            <a:noFill/>
          </a:ln>
        </p:spPr>
        <p:txBody>
          <a:bodyPr wrap="square" rtlCol="0">
            <a:spAutoFit/>
          </a:bodyPr>
          <a:lstStyle/>
          <a:p>
            <a:pPr algn="ctr"/>
            <a:r>
              <a:rPr lang="en-US" sz="2254" b="1" dirty="0">
                <a:solidFill>
                  <a:schemeClr val="accent3"/>
                </a:solidFill>
              </a:rPr>
              <a:t>Terms Database</a:t>
            </a:r>
          </a:p>
        </p:txBody>
      </p:sp>
      <p:sp>
        <p:nvSpPr>
          <p:cNvPr id="5" name="TextBox 4"/>
          <p:cNvSpPr txBox="1"/>
          <p:nvPr/>
        </p:nvSpPr>
        <p:spPr>
          <a:xfrm rot="21122961">
            <a:off x="3948171" y="2610490"/>
            <a:ext cx="2289976" cy="786113"/>
          </a:xfrm>
          <a:prstGeom prst="rect">
            <a:avLst/>
          </a:prstGeom>
          <a:noFill/>
          <a:ln>
            <a:noFill/>
          </a:ln>
        </p:spPr>
        <p:txBody>
          <a:bodyPr wrap="square" rtlCol="0">
            <a:spAutoFit/>
          </a:bodyPr>
          <a:lstStyle/>
          <a:p>
            <a:pPr algn="ctr"/>
            <a:r>
              <a:rPr lang="en-US" sz="2254" b="1" dirty="0">
                <a:solidFill>
                  <a:schemeClr val="accent1">
                    <a:lumMod val="75000"/>
                  </a:schemeClr>
                </a:solidFill>
              </a:rPr>
              <a:t>Webinars and Case Studies</a:t>
            </a:r>
          </a:p>
        </p:txBody>
      </p:sp>
      <p:sp>
        <p:nvSpPr>
          <p:cNvPr id="6" name="TextBox 5"/>
          <p:cNvSpPr txBox="1"/>
          <p:nvPr/>
        </p:nvSpPr>
        <p:spPr>
          <a:xfrm rot="1302394">
            <a:off x="6658010" y="1983508"/>
            <a:ext cx="2289976" cy="1133002"/>
          </a:xfrm>
          <a:prstGeom prst="rect">
            <a:avLst/>
          </a:prstGeom>
          <a:noFill/>
          <a:ln>
            <a:noFill/>
          </a:ln>
        </p:spPr>
        <p:txBody>
          <a:bodyPr wrap="square" rtlCol="0">
            <a:spAutoFit/>
          </a:bodyPr>
          <a:lstStyle/>
          <a:p>
            <a:pPr algn="ctr"/>
            <a:r>
              <a:rPr lang="en-US" sz="2254" b="1" dirty="0">
                <a:solidFill>
                  <a:schemeClr val="accent4"/>
                </a:solidFill>
              </a:rPr>
              <a:t>Contribution to Other Initiatives</a:t>
            </a:r>
          </a:p>
        </p:txBody>
      </p:sp>
      <p:sp>
        <p:nvSpPr>
          <p:cNvPr id="7" name="TextBox 6"/>
          <p:cNvSpPr txBox="1"/>
          <p:nvPr/>
        </p:nvSpPr>
        <p:spPr>
          <a:xfrm>
            <a:off x="8033415" y="3363387"/>
            <a:ext cx="2289976" cy="1133002"/>
          </a:xfrm>
          <a:prstGeom prst="rect">
            <a:avLst/>
          </a:prstGeom>
          <a:noFill/>
          <a:ln>
            <a:noFill/>
          </a:ln>
        </p:spPr>
        <p:txBody>
          <a:bodyPr wrap="square" rtlCol="0">
            <a:spAutoFit/>
          </a:bodyPr>
          <a:lstStyle/>
          <a:p>
            <a:pPr algn="ctr"/>
            <a:r>
              <a:rPr lang="en-US" sz="2254" b="1" dirty="0">
                <a:solidFill>
                  <a:schemeClr val="accent3"/>
                </a:solidFill>
              </a:rPr>
              <a:t>CPMS Standard Revision</a:t>
            </a:r>
          </a:p>
        </p:txBody>
      </p:sp>
      <p:sp>
        <p:nvSpPr>
          <p:cNvPr id="8" name="TextBox 7"/>
          <p:cNvSpPr txBox="1"/>
          <p:nvPr/>
        </p:nvSpPr>
        <p:spPr>
          <a:xfrm rot="20323260">
            <a:off x="5432337" y="3031827"/>
            <a:ext cx="2289976" cy="1479892"/>
          </a:xfrm>
          <a:prstGeom prst="rect">
            <a:avLst/>
          </a:prstGeom>
          <a:noFill/>
          <a:ln>
            <a:noFill/>
          </a:ln>
        </p:spPr>
        <p:txBody>
          <a:bodyPr wrap="square" rtlCol="0">
            <a:spAutoFit/>
          </a:bodyPr>
          <a:lstStyle/>
          <a:p>
            <a:pPr algn="ctr"/>
            <a:r>
              <a:rPr lang="en-US" sz="2254" b="1" dirty="0">
                <a:solidFill>
                  <a:srgbClr val="00B0F0"/>
                </a:solidFill>
              </a:rPr>
              <a:t>Mobile Programming Key Considerations</a:t>
            </a:r>
          </a:p>
        </p:txBody>
      </p:sp>
      <p:sp>
        <p:nvSpPr>
          <p:cNvPr id="9" name="TextBox 8"/>
          <p:cNvSpPr txBox="1"/>
          <p:nvPr/>
        </p:nvSpPr>
        <p:spPr>
          <a:xfrm>
            <a:off x="1931349" y="3511421"/>
            <a:ext cx="2289976" cy="786113"/>
          </a:xfrm>
          <a:prstGeom prst="rect">
            <a:avLst/>
          </a:prstGeom>
          <a:noFill/>
          <a:ln>
            <a:noFill/>
          </a:ln>
        </p:spPr>
        <p:txBody>
          <a:bodyPr wrap="square" rtlCol="0">
            <a:spAutoFit/>
          </a:bodyPr>
          <a:lstStyle/>
          <a:p>
            <a:pPr algn="ctr"/>
            <a:r>
              <a:rPr lang="en-US" sz="2254" b="1" dirty="0">
                <a:solidFill>
                  <a:schemeClr val="accent5"/>
                </a:solidFill>
              </a:rPr>
              <a:t>Resource Database</a:t>
            </a:r>
          </a:p>
        </p:txBody>
      </p:sp>
      <p:sp>
        <p:nvSpPr>
          <p:cNvPr id="10" name="Rectangle 9"/>
          <p:cNvSpPr/>
          <p:nvPr/>
        </p:nvSpPr>
        <p:spPr>
          <a:xfrm>
            <a:off x="1217614" y="4924961"/>
            <a:ext cx="8880891" cy="1323439"/>
          </a:xfrm>
          <a:prstGeom prst="rect">
            <a:avLst/>
          </a:prstGeom>
        </p:spPr>
        <p:txBody>
          <a:bodyPr wrap="square">
            <a:spAutoFit/>
          </a:bodyPr>
          <a:lstStyle/>
          <a:p>
            <a:pPr marL="322017" indent="-322017">
              <a:buFont typeface="Arial" panose="020B0604020202020204" pitchFamily="34" charset="0"/>
              <a:buChar char="•"/>
            </a:pPr>
            <a:r>
              <a:rPr lang="en-US" sz="2000" dirty="0">
                <a:cs typeface="Arial" panose="020B0604020202020204" pitchFamily="34" charset="0"/>
              </a:rPr>
              <a:t>In 2017, the CBCP TF received funding from USAID/OFDA to develop a </a:t>
            </a:r>
            <a:r>
              <a:rPr lang="en-GB" sz="2000" i="1" dirty="0"/>
              <a:t>Field Guide to Strengthening CBCP in Humanitarian Settings </a:t>
            </a:r>
            <a:r>
              <a:rPr lang="en-GB" sz="2000" dirty="0">
                <a:cs typeface="Arial" panose="020B0604020202020204" pitchFamily="34" charset="0"/>
              </a:rPr>
              <a:t>(</a:t>
            </a:r>
            <a:r>
              <a:rPr lang="en-US" sz="2000" dirty="0">
                <a:cs typeface="Arial" panose="020B0604020202020204" pitchFamily="34" charset="0"/>
              </a:rPr>
              <a:t>Field Guide) and accompanying capacity building initiative that includes face to face training and funding to test the Field Guide.</a:t>
            </a:r>
          </a:p>
        </p:txBody>
      </p:sp>
    </p:spTree>
    <p:extLst>
      <p:ext uri="{BB962C8B-B14F-4D97-AF65-F5344CB8AC3E}">
        <p14:creationId xmlns:p14="http://schemas.microsoft.com/office/powerpoint/2010/main" val="1244649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The Strengthening CBCP Initiative</a:t>
            </a:r>
          </a:p>
        </p:txBody>
      </p:sp>
      <p:sp>
        <p:nvSpPr>
          <p:cNvPr id="3" name="Subtitle 2"/>
          <p:cNvSpPr>
            <a:spLocks noGrp="1"/>
          </p:cNvSpPr>
          <p:nvPr>
            <p:ph idx="1"/>
          </p:nvPr>
        </p:nvSpPr>
        <p:spPr>
          <a:prstGeom prst="rect">
            <a:avLst/>
          </a:prstGeom>
        </p:spPr>
        <p:txBody>
          <a:bodyPr>
            <a:noAutofit/>
          </a:bodyPr>
          <a:lstStyle/>
          <a:p>
            <a:r>
              <a:rPr lang="en-US" sz="2000" dirty="0">
                <a:cs typeface="Arial" panose="020B0604020202020204" pitchFamily="34" charset="0"/>
              </a:rPr>
              <a:t>The </a:t>
            </a:r>
            <a:r>
              <a:rPr lang="en-GB" sz="2000" i="1" dirty="0"/>
              <a:t>Strengthening CBCP in Humanitarian Settings </a:t>
            </a:r>
            <a:r>
              <a:rPr lang="en-US" sz="2000" dirty="0">
                <a:cs typeface="Arial" panose="020B0604020202020204" pitchFamily="34" charset="0"/>
              </a:rPr>
              <a:t>has three core components</a:t>
            </a:r>
            <a:r>
              <a:rPr lang="en-US" sz="2000" dirty="0" smtClean="0">
                <a:cs typeface="Arial" panose="020B0604020202020204" pitchFamily="34" charset="0"/>
              </a:rPr>
              <a:t>:</a:t>
            </a:r>
            <a:endParaRPr lang="en-US" sz="2000" dirty="0">
              <a:cs typeface="Arial" panose="020B0604020202020204" pitchFamily="34" charset="0"/>
            </a:endParaRPr>
          </a:p>
          <a:p>
            <a:pPr marL="429357" indent="-429357">
              <a:buFont typeface="+mj-lt"/>
              <a:buAutoNum type="arabicPeriod"/>
            </a:pPr>
            <a:r>
              <a:rPr lang="en-US" sz="2000" b="1" dirty="0">
                <a:cs typeface="Arial" panose="020B0604020202020204" pitchFamily="34" charset="0"/>
              </a:rPr>
              <a:t>Developing a Field Guide</a:t>
            </a:r>
            <a:r>
              <a:rPr lang="en-US" sz="2000" dirty="0">
                <a:cs typeface="Arial" panose="020B0604020202020204" pitchFamily="34" charset="0"/>
              </a:rPr>
              <a:t>: to provide evidence-based tips, or </a:t>
            </a:r>
            <a:r>
              <a:rPr lang="en-US" sz="2000" dirty="0">
                <a:solidFill>
                  <a:schemeClr val="accent3"/>
                </a:solidFill>
                <a:cs typeface="Arial" panose="020B0604020202020204" pitchFamily="34" charset="0"/>
              </a:rPr>
              <a:t>“key considerations” </a:t>
            </a:r>
            <a:r>
              <a:rPr lang="en-US" sz="2000" dirty="0">
                <a:cs typeface="Arial" panose="020B0604020202020204" pitchFamily="34" charset="0"/>
              </a:rPr>
              <a:t>that we know support effective, community-driven, and sustainable CBCP and to address gaps in practical resources through </a:t>
            </a:r>
            <a:r>
              <a:rPr lang="en-US" sz="2000" dirty="0">
                <a:solidFill>
                  <a:schemeClr val="accent3"/>
                </a:solidFill>
                <a:cs typeface="Arial" panose="020B0604020202020204" pitchFamily="34" charset="0"/>
              </a:rPr>
              <a:t>“how to guides” </a:t>
            </a:r>
            <a:r>
              <a:rPr lang="en-US" sz="2000" dirty="0">
                <a:cs typeface="Arial" panose="020B0604020202020204" pitchFamily="34" charset="0"/>
              </a:rPr>
              <a:t>quick reference guidance and tools on ways community based prevention and response approaches can be implemented in various contexts. </a:t>
            </a:r>
          </a:p>
          <a:p>
            <a:pPr marL="429357" indent="-429357">
              <a:buFont typeface="+mj-lt"/>
              <a:buAutoNum type="arabicPeriod"/>
            </a:pPr>
            <a:r>
              <a:rPr lang="en-US" sz="2000" dirty="0">
                <a:cs typeface="Arial" panose="020B0604020202020204" pitchFamily="34" charset="0"/>
              </a:rPr>
              <a:t>Deliver </a:t>
            </a:r>
            <a:r>
              <a:rPr lang="en-US" sz="2000" b="1" dirty="0">
                <a:cs typeface="Arial" panose="020B0604020202020204" pitchFamily="34" charset="0"/>
              </a:rPr>
              <a:t>capacity building </a:t>
            </a:r>
            <a:r>
              <a:rPr lang="en-US" sz="2000" dirty="0">
                <a:cs typeface="Arial" panose="020B0604020202020204" pitchFamily="34" charset="0"/>
              </a:rPr>
              <a:t>to practitioners through a </a:t>
            </a:r>
            <a:r>
              <a:rPr lang="en-US" sz="2000" dirty="0">
                <a:solidFill>
                  <a:schemeClr val="accent3"/>
                </a:solidFill>
                <a:cs typeface="Arial" panose="020B0604020202020204" pitchFamily="34" charset="0"/>
              </a:rPr>
              <a:t>Training of Trainers </a:t>
            </a:r>
            <a:r>
              <a:rPr lang="en-US" sz="2000" dirty="0">
                <a:cs typeface="Arial" panose="020B0604020202020204" pitchFamily="34" charset="0"/>
              </a:rPr>
              <a:t>(TOT) </a:t>
            </a:r>
            <a:r>
              <a:rPr lang="en-US" sz="2000" dirty="0">
                <a:solidFill>
                  <a:schemeClr val="accent3"/>
                </a:solidFill>
                <a:cs typeface="Arial" panose="020B0604020202020204" pitchFamily="34" charset="0"/>
              </a:rPr>
              <a:t>face-face</a:t>
            </a:r>
            <a:r>
              <a:rPr lang="en-US" sz="2000" dirty="0">
                <a:cs typeface="Arial" panose="020B0604020202020204" pitchFamily="34" charset="0"/>
              </a:rPr>
              <a:t> roll-out of the Field Guide and additional skills building, in addition to developing an </a:t>
            </a:r>
            <a:r>
              <a:rPr lang="en-US" sz="2000" dirty="0">
                <a:solidFill>
                  <a:schemeClr val="accent3"/>
                </a:solidFill>
                <a:cs typeface="Arial" panose="020B0604020202020204" pitchFamily="34" charset="0"/>
              </a:rPr>
              <a:t>e-learning module</a:t>
            </a:r>
            <a:r>
              <a:rPr lang="en-US" sz="2000" dirty="0">
                <a:cs typeface="Arial" panose="020B0604020202020204" pitchFamily="34" charset="0"/>
              </a:rPr>
              <a:t>. </a:t>
            </a:r>
          </a:p>
          <a:p>
            <a:pPr marL="429357" indent="-429357">
              <a:buFont typeface="+mj-lt"/>
              <a:buAutoNum type="arabicPeriod"/>
            </a:pPr>
            <a:r>
              <a:rPr lang="en-US" sz="2000" b="1" dirty="0">
                <a:cs typeface="Arial" panose="020B0604020202020204" pitchFamily="34" charset="0"/>
              </a:rPr>
              <a:t>Implement</a:t>
            </a:r>
            <a:r>
              <a:rPr lang="en-US" sz="2000" dirty="0">
                <a:cs typeface="Arial" panose="020B0604020202020204" pitchFamily="34" charset="0"/>
              </a:rPr>
              <a:t> the Field Guide </a:t>
            </a:r>
            <a:r>
              <a:rPr lang="en-US" sz="2000" dirty="0" smtClean="0">
                <a:cs typeface="Arial" panose="020B0604020202020204" pitchFamily="34" charset="0"/>
              </a:rPr>
              <a:t>through </a:t>
            </a:r>
            <a:r>
              <a:rPr lang="en-US" sz="2000" dirty="0">
                <a:solidFill>
                  <a:schemeClr val="accent3"/>
                </a:solidFill>
                <a:cs typeface="Arial" panose="020B0604020202020204" pitchFamily="34" charset="0"/>
              </a:rPr>
              <a:t>seed funding </a:t>
            </a:r>
            <a:r>
              <a:rPr lang="en-US" sz="2000" dirty="0">
                <a:cs typeface="Arial" panose="020B0604020202020204" pitchFamily="34" charset="0"/>
              </a:rPr>
              <a:t>opportunities which participating agencies can apply for. </a:t>
            </a:r>
          </a:p>
          <a:p>
            <a:pPr marL="322017" indent="-322017"/>
            <a:endParaRPr lang="en-US" sz="2000" dirty="0">
              <a:cs typeface="Arial" panose="020B0604020202020204" pitchFamily="34" charset="0"/>
            </a:endParaRPr>
          </a:p>
          <a:p>
            <a:endParaRPr lang="en-US" sz="2000" dirty="0">
              <a:cs typeface="Arial" panose="020B0604020202020204" pitchFamily="34" charset="0"/>
            </a:endParaRPr>
          </a:p>
          <a:p>
            <a:endParaRPr lang="en-US" sz="2000" dirty="0"/>
          </a:p>
        </p:txBody>
      </p:sp>
    </p:spTree>
    <p:extLst>
      <p:ext uri="{BB962C8B-B14F-4D97-AF65-F5344CB8AC3E}">
        <p14:creationId xmlns:p14="http://schemas.microsoft.com/office/powerpoint/2010/main" val="285017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The Strengthening CBCP Initiative</a:t>
            </a:r>
          </a:p>
        </p:txBody>
      </p:sp>
      <p:sp>
        <p:nvSpPr>
          <p:cNvPr id="3" name="Subtitle 2"/>
          <p:cNvSpPr>
            <a:spLocks noGrp="1"/>
          </p:cNvSpPr>
          <p:nvPr>
            <p:ph idx="1"/>
          </p:nvPr>
        </p:nvSpPr>
        <p:spPr>
          <a:xfrm>
            <a:off x="1217614" y="1828800"/>
            <a:ext cx="7086598" cy="4343400"/>
          </a:xfrm>
          <a:prstGeom prst="rect">
            <a:avLst/>
          </a:prstGeom>
        </p:spPr>
        <p:txBody>
          <a:bodyPr>
            <a:normAutofit/>
          </a:bodyPr>
          <a:lstStyle/>
          <a:p>
            <a:r>
              <a:rPr lang="en-US" sz="2000" b="1" dirty="0">
                <a:cs typeface="Arial" panose="020B0604020202020204" pitchFamily="34" charset="0"/>
              </a:rPr>
              <a:t>Invitation</a:t>
            </a:r>
            <a:r>
              <a:rPr lang="en-US" sz="2000" dirty="0">
                <a:cs typeface="Arial" panose="020B0604020202020204" pitchFamily="34" charset="0"/>
              </a:rPr>
              <a:t>: The CBCP in Emergencies TF would like to welcome you to participate in the development of this Guidance and Training. We want to ensure that</a:t>
            </a:r>
            <a:r>
              <a:rPr lang="en-US" sz="2000" dirty="0" smtClean="0">
                <a:cs typeface="Arial" panose="020B0604020202020204" pitchFamily="34" charset="0"/>
              </a:rPr>
              <a:t>:</a:t>
            </a:r>
          </a:p>
          <a:p>
            <a:endParaRPr lang="en-US" sz="2000" dirty="0" smtClean="0">
              <a:cs typeface="Arial" panose="020B0604020202020204" pitchFamily="34" charset="0"/>
            </a:endParaRPr>
          </a:p>
          <a:p>
            <a:pPr marL="571500" lvl="1" indent="-342900"/>
            <a:r>
              <a:rPr lang="en-US" sz="1800" dirty="0" smtClean="0">
                <a:cs typeface="Arial" panose="020B0604020202020204" pitchFamily="34" charset="0"/>
              </a:rPr>
              <a:t>The </a:t>
            </a:r>
            <a:r>
              <a:rPr lang="en-US" sz="1800" dirty="0">
                <a:cs typeface="Arial" panose="020B0604020202020204" pitchFamily="34" charset="0"/>
              </a:rPr>
              <a:t>Field Guide is significantly informed by the work at the country level</a:t>
            </a:r>
          </a:p>
          <a:p>
            <a:pPr marL="571500" lvl="1" indent="-342900"/>
            <a:r>
              <a:rPr lang="en-US" sz="1800" dirty="0">
                <a:cs typeface="Arial" panose="020B0604020202020204" pitchFamily="34" charset="0"/>
              </a:rPr>
              <a:t>Meets the needs of field level practitioners</a:t>
            </a:r>
          </a:p>
          <a:p>
            <a:pPr marL="571500" lvl="1" indent="-342900"/>
            <a:r>
              <a:rPr lang="en-US" sz="1800" dirty="0">
                <a:cs typeface="Arial" panose="020B0604020202020204" pitchFamily="34" charset="0"/>
              </a:rPr>
              <a:t>The process benefits the country programs that support the initiative</a:t>
            </a:r>
          </a:p>
          <a:p>
            <a:pPr marL="571500" lvl="1" indent="-342900"/>
            <a:r>
              <a:rPr lang="en-US" sz="1800" dirty="0">
                <a:cs typeface="Arial" panose="020B0604020202020204" pitchFamily="34" charset="0"/>
              </a:rPr>
              <a:t>To increase practitioners’ confidence and skills when working with communities to deliver the highest quality community based approaches</a:t>
            </a:r>
            <a:r>
              <a:rPr lang="en-US" sz="1600" dirty="0">
                <a:cs typeface="Arial" panose="020B0604020202020204" pitchFamily="34" charset="0"/>
              </a:rPr>
              <a:t>.</a:t>
            </a:r>
          </a:p>
          <a:p>
            <a:pPr marL="322017" indent="-322017">
              <a:buFontTx/>
              <a:buChar char="-"/>
            </a:pPr>
            <a:endParaRPr lang="en-US" sz="2000" dirty="0">
              <a:cs typeface="Arial" panose="020B0604020202020204" pitchFamily="34" charset="0"/>
            </a:endParaRPr>
          </a:p>
          <a:p>
            <a:pPr marL="322017" indent="-322017"/>
            <a:endParaRPr lang="en-US" sz="2000" dirty="0">
              <a:cs typeface="Arial" panose="020B0604020202020204" pitchFamily="34" charset="0"/>
            </a:endParaRPr>
          </a:p>
          <a:p>
            <a:endParaRPr lang="en-US" sz="2000" dirty="0">
              <a:cs typeface="Arial" panose="020B0604020202020204" pitchFamily="34" charset="0"/>
            </a:endParaRPr>
          </a:p>
          <a:p>
            <a:endParaRPr lang="en-US" sz="2000" dirty="0"/>
          </a:p>
        </p:txBody>
      </p:sp>
      <p:sp>
        <p:nvSpPr>
          <p:cNvPr id="5" name="object 5"/>
          <p:cNvSpPr/>
          <p:nvPr/>
        </p:nvSpPr>
        <p:spPr>
          <a:xfrm>
            <a:off x="8456612" y="1676400"/>
            <a:ext cx="3023483" cy="4275814"/>
          </a:xfrm>
          <a:prstGeom prst="rect">
            <a:avLst/>
          </a:prstGeom>
          <a:blipFill>
            <a:blip r:embed="rId3" cstate="print"/>
            <a:stretch>
              <a:fillRect/>
            </a:stretch>
          </a:blipFill>
        </p:spPr>
        <p:txBody>
          <a:bodyPr wrap="square" lIns="0" tIns="0" rIns="0" bIns="0" rtlCol="0"/>
          <a:lstStyle/>
          <a:p>
            <a:endParaRPr sz="1690"/>
          </a:p>
        </p:txBody>
      </p:sp>
    </p:spTree>
    <p:extLst>
      <p:ext uri="{BB962C8B-B14F-4D97-AF65-F5344CB8AC3E}">
        <p14:creationId xmlns:p14="http://schemas.microsoft.com/office/powerpoint/2010/main" val="314886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305882" y="137160"/>
            <a:ext cx="1431235" cy="523220"/>
          </a:xfrm>
          <a:prstGeom prst="rect">
            <a:avLst/>
          </a:prstGeom>
          <a:noFill/>
          <a:ln w="19050">
            <a:solidFill>
              <a:schemeClr val="tx1"/>
            </a:solidFill>
          </a:ln>
        </p:spPr>
        <p:txBody>
          <a:bodyPr wrap="square" rtlCol="0">
            <a:spAutoFit/>
          </a:bodyPr>
          <a:lstStyle/>
          <a:p>
            <a:pPr algn="ctr"/>
            <a:r>
              <a:rPr lang="en-US" sz="1400" dirty="0"/>
              <a:t>Systematic Review</a:t>
            </a:r>
          </a:p>
        </p:txBody>
      </p:sp>
      <p:sp>
        <p:nvSpPr>
          <p:cNvPr id="13" name="TextBox 12"/>
          <p:cNvSpPr txBox="1"/>
          <p:nvPr/>
        </p:nvSpPr>
        <p:spPr>
          <a:xfrm>
            <a:off x="5234321" y="852778"/>
            <a:ext cx="1574358" cy="523220"/>
          </a:xfrm>
          <a:prstGeom prst="rect">
            <a:avLst/>
          </a:prstGeom>
          <a:noFill/>
          <a:ln w="19050">
            <a:solidFill>
              <a:schemeClr val="tx1"/>
            </a:solidFill>
          </a:ln>
        </p:spPr>
        <p:txBody>
          <a:bodyPr wrap="square" rtlCol="0">
            <a:spAutoFit/>
          </a:bodyPr>
          <a:lstStyle/>
          <a:p>
            <a:pPr algn="ctr"/>
            <a:r>
              <a:rPr lang="en-US" sz="1400" dirty="0"/>
              <a:t>Key Considerations</a:t>
            </a:r>
          </a:p>
        </p:txBody>
      </p:sp>
      <p:sp>
        <p:nvSpPr>
          <p:cNvPr id="14" name="TextBox 13"/>
          <p:cNvSpPr txBox="1"/>
          <p:nvPr/>
        </p:nvSpPr>
        <p:spPr>
          <a:xfrm>
            <a:off x="3804437" y="1665583"/>
            <a:ext cx="2194108" cy="523220"/>
          </a:xfrm>
          <a:prstGeom prst="rect">
            <a:avLst/>
          </a:prstGeom>
          <a:solidFill>
            <a:schemeClr val="accent5">
              <a:lumMod val="40000"/>
              <a:lumOff val="60000"/>
            </a:schemeClr>
          </a:solidFill>
          <a:ln w="19050">
            <a:solidFill>
              <a:schemeClr val="tx1"/>
            </a:solidFill>
          </a:ln>
        </p:spPr>
        <p:txBody>
          <a:bodyPr wrap="square" rtlCol="0">
            <a:spAutoFit/>
          </a:bodyPr>
          <a:lstStyle/>
          <a:p>
            <a:pPr algn="ctr"/>
            <a:r>
              <a:rPr lang="en-US" sz="1400" dirty="0"/>
              <a:t>Key Consideration Validation Workshops</a:t>
            </a:r>
          </a:p>
        </p:txBody>
      </p:sp>
      <p:sp>
        <p:nvSpPr>
          <p:cNvPr id="15" name="TextBox 14"/>
          <p:cNvSpPr txBox="1"/>
          <p:nvPr/>
        </p:nvSpPr>
        <p:spPr>
          <a:xfrm>
            <a:off x="6164623" y="1665583"/>
            <a:ext cx="2506011" cy="523220"/>
          </a:xfrm>
          <a:prstGeom prst="rect">
            <a:avLst/>
          </a:prstGeom>
          <a:solidFill>
            <a:schemeClr val="accent5">
              <a:lumMod val="40000"/>
              <a:lumOff val="60000"/>
            </a:schemeClr>
          </a:solidFill>
          <a:ln w="19050">
            <a:solidFill>
              <a:schemeClr val="tx1"/>
            </a:solidFill>
          </a:ln>
        </p:spPr>
        <p:txBody>
          <a:bodyPr wrap="square" rtlCol="0">
            <a:spAutoFit/>
          </a:bodyPr>
          <a:lstStyle/>
          <a:p>
            <a:pPr algn="ctr"/>
            <a:r>
              <a:rPr lang="en-US" sz="1400" dirty="0"/>
              <a:t>How to Guide </a:t>
            </a:r>
            <a:r>
              <a:rPr lang="en-US" sz="1400" dirty="0" smtClean="0"/>
              <a:t>Documentation</a:t>
            </a:r>
            <a:endParaRPr lang="en-US" sz="1400" dirty="0"/>
          </a:p>
        </p:txBody>
      </p:sp>
      <p:sp>
        <p:nvSpPr>
          <p:cNvPr id="16" name="TextBox 15"/>
          <p:cNvSpPr txBox="1"/>
          <p:nvPr/>
        </p:nvSpPr>
        <p:spPr>
          <a:xfrm>
            <a:off x="4865710" y="2531721"/>
            <a:ext cx="2311579" cy="738664"/>
          </a:xfrm>
          <a:prstGeom prst="rect">
            <a:avLst/>
          </a:prstGeom>
          <a:noFill/>
          <a:ln w="19050">
            <a:solidFill>
              <a:schemeClr val="tx1"/>
            </a:solidFill>
          </a:ln>
        </p:spPr>
        <p:txBody>
          <a:bodyPr wrap="square" rtlCol="0">
            <a:spAutoFit/>
          </a:bodyPr>
          <a:lstStyle/>
          <a:p>
            <a:pPr algn="ctr"/>
            <a:r>
              <a:rPr lang="en-US" sz="1400" dirty="0"/>
              <a:t>Field Guide to Strengthening CBCP in Humanitarian Settings</a:t>
            </a:r>
          </a:p>
        </p:txBody>
      </p:sp>
      <p:sp>
        <p:nvSpPr>
          <p:cNvPr id="17" name="TextBox 16"/>
          <p:cNvSpPr txBox="1"/>
          <p:nvPr/>
        </p:nvSpPr>
        <p:spPr>
          <a:xfrm>
            <a:off x="4752292" y="3492176"/>
            <a:ext cx="2538416" cy="738664"/>
          </a:xfrm>
          <a:prstGeom prst="rect">
            <a:avLst/>
          </a:prstGeom>
          <a:noFill/>
          <a:ln w="19050">
            <a:solidFill>
              <a:schemeClr val="tx1"/>
            </a:solidFill>
          </a:ln>
        </p:spPr>
        <p:txBody>
          <a:bodyPr wrap="square" rtlCol="0">
            <a:spAutoFit/>
          </a:bodyPr>
          <a:lstStyle/>
          <a:p>
            <a:pPr algn="ctr"/>
            <a:r>
              <a:rPr lang="en-US" sz="1400" dirty="0"/>
              <a:t>Development of Training Package (face-face and e-learning)</a:t>
            </a:r>
          </a:p>
        </p:txBody>
      </p:sp>
      <p:sp>
        <p:nvSpPr>
          <p:cNvPr id="18" name="TextBox 17"/>
          <p:cNvSpPr txBox="1"/>
          <p:nvPr/>
        </p:nvSpPr>
        <p:spPr>
          <a:xfrm>
            <a:off x="5234320" y="4545196"/>
            <a:ext cx="1574358" cy="523220"/>
          </a:xfrm>
          <a:prstGeom prst="rect">
            <a:avLst/>
          </a:prstGeom>
          <a:solidFill>
            <a:schemeClr val="accent5">
              <a:lumMod val="40000"/>
              <a:lumOff val="60000"/>
            </a:schemeClr>
          </a:solidFill>
          <a:ln w="19050">
            <a:solidFill>
              <a:schemeClr val="tx1"/>
            </a:solidFill>
          </a:ln>
        </p:spPr>
        <p:txBody>
          <a:bodyPr wrap="square" rtlCol="0">
            <a:spAutoFit/>
          </a:bodyPr>
          <a:lstStyle/>
          <a:p>
            <a:pPr algn="ctr"/>
            <a:r>
              <a:rPr lang="en-US" sz="1400" dirty="0"/>
              <a:t>Delivery of TOT Training</a:t>
            </a:r>
          </a:p>
        </p:txBody>
      </p:sp>
      <p:sp>
        <p:nvSpPr>
          <p:cNvPr id="19" name="TextBox 18"/>
          <p:cNvSpPr txBox="1"/>
          <p:nvPr/>
        </p:nvSpPr>
        <p:spPr>
          <a:xfrm>
            <a:off x="5281579" y="5237945"/>
            <a:ext cx="1574358" cy="523220"/>
          </a:xfrm>
          <a:prstGeom prst="rect">
            <a:avLst/>
          </a:prstGeom>
          <a:solidFill>
            <a:schemeClr val="accent5">
              <a:lumMod val="40000"/>
              <a:lumOff val="60000"/>
            </a:schemeClr>
          </a:solidFill>
          <a:ln w="19050">
            <a:solidFill>
              <a:schemeClr val="tx1"/>
            </a:solidFill>
          </a:ln>
        </p:spPr>
        <p:txBody>
          <a:bodyPr wrap="square" rtlCol="0">
            <a:spAutoFit/>
          </a:bodyPr>
          <a:lstStyle/>
          <a:p>
            <a:pPr algn="ctr"/>
            <a:r>
              <a:rPr lang="en-US" sz="1400" dirty="0"/>
              <a:t>Application for Seed Funding</a:t>
            </a:r>
          </a:p>
        </p:txBody>
      </p:sp>
      <p:sp>
        <p:nvSpPr>
          <p:cNvPr id="20" name="TextBox 19"/>
          <p:cNvSpPr txBox="1"/>
          <p:nvPr/>
        </p:nvSpPr>
        <p:spPr>
          <a:xfrm>
            <a:off x="4424186" y="6009471"/>
            <a:ext cx="1574358" cy="523220"/>
          </a:xfrm>
          <a:prstGeom prst="rect">
            <a:avLst/>
          </a:prstGeom>
          <a:solidFill>
            <a:schemeClr val="accent5">
              <a:lumMod val="40000"/>
              <a:lumOff val="60000"/>
            </a:schemeClr>
          </a:solidFill>
          <a:ln w="19050">
            <a:solidFill>
              <a:schemeClr val="tx1"/>
            </a:solidFill>
          </a:ln>
        </p:spPr>
        <p:txBody>
          <a:bodyPr wrap="square" rtlCol="0">
            <a:spAutoFit/>
          </a:bodyPr>
          <a:lstStyle/>
          <a:p>
            <a:pPr algn="ctr"/>
            <a:r>
              <a:rPr lang="en-US" sz="1400" dirty="0"/>
              <a:t>Technical Assistance</a:t>
            </a:r>
          </a:p>
        </p:txBody>
      </p:sp>
      <p:sp>
        <p:nvSpPr>
          <p:cNvPr id="21" name="TextBox 20"/>
          <p:cNvSpPr txBox="1"/>
          <p:nvPr/>
        </p:nvSpPr>
        <p:spPr>
          <a:xfrm>
            <a:off x="6272641" y="6139539"/>
            <a:ext cx="1574358" cy="307777"/>
          </a:xfrm>
          <a:prstGeom prst="rect">
            <a:avLst/>
          </a:prstGeom>
          <a:solidFill>
            <a:schemeClr val="accent5">
              <a:lumMod val="40000"/>
              <a:lumOff val="60000"/>
            </a:schemeClr>
          </a:solidFill>
          <a:ln w="19050">
            <a:solidFill>
              <a:schemeClr val="tx1"/>
            </a:solidFill>
          </a:ln>
        </p:spPr>
        <p:txBody>
          <a:bodyPr wrap="square" rtlCol="0">
            <a:spAutoFit/>
          </a:bodyPr>
          <a:lstStyle/>
          <a:p>
            <a:r>
              <a:rPr lang="en-US" sz="1400" dirty="0"/>
              <a:t>Field Testing</a:t>
            </a:r>
          </a:p>
        </p:txBody>
      </p:sp>
      <p:sp>
        <p:nvSpPr>
          <p:cNvPr id="23" name="Title 1"/>
          <p:cNvSpPr>
            <a:spLocks noGrp="1"/>
          </p:cNvSpPr>
          <p:nvPr>
            <p:ph type="title"/>
          </p:nvPr>
        </p:nvSpPr>
        <p:spPr>
          <a:xfrm>
            <a:off x="303212" y="368083"/>
            <a:ext cx="2590800" cy="763104"/>
          </a:xfrm>
        </p:spPr>
        <p:txBody>
          <a:bodyPr>
            <a:normAutofit/>
          </a:bodyPr>
          <a:lstStyle/>
          <a:p>
            <a:r>
              <a:rPr lang="en-US" sz="2800" dirty="0"/>
              <a:t>Overview</a:t>
            </a:r>
            <a:endParaRPr lang="en-US" sz="3200" dirty="0"/>
          </a:p>
        </p:txBody>
      </p:sp>
      <p:sp>
        <p:nvSpPr>
          <p:cNvPr id="24" name="Rectangle 23"/>
          <p:cNvSpPr/>
          <p:nvPr/>
        </p:nvSpPr>
        <p:spPr>
          <a:xfrm>
            <a:off x="788244" y="1867979"/>
            <a:ext cx="429370" cy="32331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5874" tIns="42937" rIns="85874" bIns="42937" numCol="1" spcCol="0" rtlCol="0" fromWordArt="0" anchor="ctr" anchorCtr="0" forceAA="0" compatLnSpc="1">
            <a:prstTxWarp prst="textNoShape">
              <a:avLst/>
            </a:prstTxWarp>
            <a:noAutofit/>
          </a:bodyPr>
          <a:lstStyle/>
          <a:p>
            <a:pPr algn="ctr"/>
            <a:endParaRPr lang="en-US" sz="1690"/>
          </a:p>
        </p:txBody>
      </p:sp>
      <p:sp>
        <p:nvSpPr>
          <p:cNvPr id="25" name="TextBox 24"/>
          <p:cNvSpPr txBox="1"/>
          <p:nvPr/>
        </p:nvSpPr>
        <p:spPr>
          <a:xfrm>
            <a:off x="1217615" y="1833483"/>
            <a:ext cx="2379091" cy="612475"/>
          </a:xfrm>
          <a:prstGeom prst="rect">
            <a:avLst/>
          </a:prstGeom>
          <a:noFill/>
        </p:spPr>
        <p:txBody>
          <a:bodyPr wrap="square" rtlCol="0">
            <a:spAutoFit/>
          </a:bodyPr>
          <a:lstStyle/>
          <a:p>
            <a:r>
              <a:rPr lang="en-US" sz="1690" dirty="0"/>
              <a:t>= Country Level Activities</a:t>
            </a:r>
          </a:p>
        </p:txBody>
      </p:sp>
      <p:sp>
        <p:nvSpPr>
          <p:cNvPr id="26" name="TextBox 25"/>
          <p:cNvSpPr txBox="1"/>
          <p:nvPr/>
        </p:nvSpPr>
        <p:spPr>
          <a:xfrm>
            <a:off x="8670634" y="3270385"/>
            <a:ext cx="2311579" cy="872547"/>
          </a:xfrm>
          <a:prstGeom prst="rect">
            <a:avLst/>
          </a:prstGeom>
          <a:solidFill>
            <a:schemeClr val="accent5">
              <a:lumMod val="40000"/>
              <a:lumOff val="60000"/>
            </a:schemeClr>
          </a:solidFill>
          <a:ln w="19050">
            <a:solidFill>
              <a:schemeClr val="tx1"/>
            </a:solidFill>
          </a:ln>
        </p:spPr>
        <p:txBody>
          <a:bodyPr wrap="square" rtlCol="0">
            <a:spAutoFit/>
          </a:bodyPr>
          <a:lstStyle/>
          <a:p>
            <a:pPr algn="ctr"/>
            <a:r>
              <a:rPr lang="en-US" sz="1690" dirty="0"/>
              <a:t>Inputs/feedback will be sought from Countries</a:t>
            </a:r>
          </a:p>
        </p:txBody>
      </p:sp>
      <p:cxnSp>
        <p:nvCxnSpPr>
          <p:cNvPr id="28" name="Straight Arrow Connector 27"/>
          <p:cNvCxnSpPr>
            <a:stCxn id="16" idx="3"/>
            <a:endCxn id="26" idx="1"/>
          </p:cNvCxnSpPr>
          <p:nvPr/>
        </p:nvCxnSpPr>
        <p:spPr>
          <a:xfrm>
            <a:off x="7177289" y="2901053"/>
            <a:ext cx="1493345" cy="805606"/>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8" idx="3"/>
            <a:endCxn id="26" idx="1"/>
          </p:cNvCxnSpPr>
          <p:nvPr/>
        </p:nvCxnSpPr>
        <p:spPr>
          <a:xfrm flipV="1">
            <a:off x="6808678" y="3706659"/>
            <a:ext cx="1861956" cy="1100147"/>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26" idx="1"/>
          </p:cNvCxnSpPr>
          <p:nvPr/>
        </p:nvCxnSpPr>
        <p:spPr>
          <a:xfrm flipV="1">
            <a:off x="7040076" y="3706659"/>
            <a:ext cx="1630558" cy="2432881"/>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552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152400"/>
            <a:ext cx="9753600" cy="533400"/>
          </a:xfrm>
        </p:spPr>
        <p:txBody>
          <a:bodyPr>
            <a:normAutofit/>
          </a:bodyPr>
          <a:lstStyle/>
          <a:p>
            <a:r>
              <a:rPr lang="en-US" sz="2800" dirty="0"/>
              <a:t>Timeline</a:t>
            </a:r>
            <a:endParaRPr lang="en-US" sz="3200" dirty="0"/>
          </a:p>
        </p:txBody>
      </p:sp>
      <p:graphicFrame>
        <p:nvGraphicFramePr>
          <p:cNvPr id="5" name="Content Placeholder 5"/>
          <p:cNvGraphicFramePr>
            <a:graphicFrameLocks/>
          </p:cNvGraphicFramePr>
          <p:nvPr>
            <p:extLst>
              <p:ext uri="{D42A27DB-BD31-4B8C-83A1-F6EECF244321}">
                <p14:modId xmlns:p14="http://schemas.microsoft.com/office/powerpoint/2010/main" val="3206863396"/>
              </p:ext>
            </p:extLst>
          </p:nvPr>
        </p:nvGraphicFramePr>
        <p:xfrm>
          <a:off x="379412" y="703943"/>
          <a:ext cx="11430000" cy="6031776"/>
        </p:xfrm>
        <a:graphic>
          <a:graphicData uri="http://schemas.openxmlformats.org/drawingml/2006/table">
            <a:tbl>
              <a:tblPr firstRow="1" firstCol="1" bandRow="1">
                <a:tableStyleId>{073A0DAA-6AF3-43AB-8588-CEC1D06C72B9}</a:tableStyleId>
              </a:tblPr>
              <a:tblGrid>
                <a:gridCol w="562131"/>
                <a:gridCol w="3466475"/>
                <a:gridCol w="7401394"/>
              </a:tblGrid>
              <a:tr h="305595">
                <a:tc>
                  <a:txBody>
                    <a:bodyPr/>
                    <a:lstStyle/>
                    <a:p>
                      <a:pPr marL="0" marR="0">
                        <a:lnSpc>
                          <a:spcPct val="115000"/>
                        </a:lnSpc>
                        <a:spcBef>
                          <a:spcPts val="0"/>
                        </a:spcBef>
                        <a:spcAft>
                          <a:spcPts val="0"/>
                        </a:spcAft>
                        <a:tabLst>
                          <a:tab pos="3728085" algn="l"/>
                        </a:tabLst>
                      </a:pPr>
                      <a:endParaRPr lang="en-US" sz="1700" dirty="0">
                        <a:effectLst/>
                        <a:latin typeface="+mn-lt"/>
                        <a:ea typeface="Times New Roman" panose="02020603050405020304" pitchFamily="18" charset="0"/>
                      </a:endParaRPr>
                    </a:p>
                  </a:txBody>
                  <a:tcPr marL="64406" marR="64406" marT="8945" marB="0"/>
                </a:tc>
                <a:tc>
                  <a:txBody>
                    <a:bodyPr/>
                    <a:lstStyle/>
                    <a:p>
                      <a:pPr marL="0" marR="0">
                        <a:lnSpc>
                          <a:spcPct val="115000"/>
                        </a:lnSpc>
                        <a:spcBef>
                          <a:spcPts val="0"/>
                        </a:spcBef>
                        <a:spcAft>
                          <a:spcPts val="0"/>
                        </a:spcAft>
                        <a:tabLst>
                          <a:tab pos="3728085" algn="l"/>
                        </a:tabLst>
                      </a:pPr>
                      <a:r>
                        <a:rPr lang="en-US" sz="1700" dirty="0" smtClean="0">
                          <a:effectLst/>
                          <a:latin typeface="+mn-lt"/>
                        </a:rPr>
                        <a:t>Initiative Phase</a:t>
                      </a:r>
                      <a:r>
                        <a:rPr lang="en-US" sz="1700" dirty="0">
                          <a:effectLst/>
                          <a:latin typeface="+mn-lt"/>
                        </a:rPr>
                        <a:t> </a:t>
                      </a:r>
                      <a:endParaRPr lang="en-US" sz="1900" dirty="0">
                        <a:effectLst/>
                        <a:latin typeface="+mn-lt"/>
                        <a:ea typeface="Times New Roman" panose="02020603050405020304" pitchFamily="18" charset="0"/>
                      </a:endParaRPr>
                    </a:p>
                  </a:txBody>
                  <a:tcPr marL="64406" marR="64406" marT="8945" marB="0"/>
                </a:tc>
                <a:tc>
                  <a:txBody>
                    <a:bodyPr/>
                    <a:lstStyle/>
                    <a:p>
                      <a:pPr marL="0" marR="0">
                        <a:lnSpc>
                          <a:spcPct val="115000"/>
                        </a:lnSpc>
                        <a:spcBef>
                          <a:spcPts val="0"/>
                        </a:spcBef>
                        <a:spcAft>
                          <a:spcPts val="0"/>
                        </a:spcAft>
                        <a:tabLst>
                          <a:tab pos="3728085" algn="l"/>
                        </a:tabLst>
                      </a:pPr>
                      <a:r>
                        <a:rPr lang="en-US" sz="1700" dirty="0">
                          <a:effectLst/>
                          <a:latin typeface="+mn-lt"/>
                        </a:rPr>
                        <a:t>Description of Content </a:t>
                      </a:r>
                      <a:endParaRPr lang="en-US" sz="1900" dirty="0">
                        <a:effectLst/>
                        <a:latin typeface="+mn-lt"/>
                        <a:ea typeface="Times New Roman" panose="02020603050405020304" pitchFamily="18" charset="0"/>
                      </a:endParaRPr>
                    </a:p>
                  </a:txBody>
                  <a:tcPr marL="64406" marR="64406" marT="8945" marB="0"/>
                </a:tc>
              </a:tr>
              <a:tr h="1075318">
                <a:tc>
                  <a:txBody>
                    <a:bodyPr/>
                    <a:lstStyle/>
                    <a:p>
                      <a:pPr marL="0" marR="0">
                        <a:lnSpc>
                          <a:spcPct val="115000"/>
                        </a:lnSpc>
                        <a:spcBef>
                          <a:spcPts val="0"/>
                        </a:spcBef>
                        <a:spcAft>
                          <a:spcPts val="0"/>
                        </a:spcAft>
                        <a:tabLst>
                          <a:tab pos="3728085" algn="l"/>
                        </a:tabLst>
                      </a:pPr>
                      <a:r>
                        <a:rPr lang="en-US" sz="1700" dirty="0" smtClean="0">
                          <a:effectLst/>
                          <a:latin typeface="+mn-lt"/>
                          <a:ea typeface="Times New Roman" panose="02020603050405020304" pitchFamily="18" charset="0"/>
                        </a:rPr>
                        <a:t>Apr-Jun</a:t>
                      </a:r>
                      <a:endParaRPr lang="en-US" sz="1700" dirty="0">
                        <a:effectLst/>
                        <a:latin typeface="+mn-lt"/>
                        <a:ea typeface="Times New Roman" panose="02020603050405020304" pitchFamily="18" charset="0"/>
                      </a:endParaRPr>
                    </a:p>
                  </a:txBody>
                  <a:tcPr marL="64406" marR="64406" marT="8945" marB="0" vert="vert270" anchor="ctr" anchorCtr="1"/>
                </a:tc>
                <a:tc>
                  <a:txBody>
                    <a:bodyPr/>
                    <a:lstStyle/>
                    <a:p>
                      <a:pPr marL="0" marR="0">
                        <a:lnSpc>
                          <a:spcPct val="115000"/>
                        </a:lnSpc>
                        <a:spcBef>
                          <a:spcPts val="0"/>
                        </a:spcBef>
                        <a:spcAft>
                          <a:spcPts val="0"/>
                        </a:spcAft>
                        <a:tabLst>
                          <a:tab pos="3728085" algn="l"/>
                        </a:tabLst>
                      </a:pPr>
                      <a:r>
                        <a:rPr lang="en-US" sz="1600" dirty="0" smtClean="0">
                          <a:effectLst/>
                          <a:latin typeface="+mn-lt"/>
                        </a:rPr>
                        <a:t>Phase </a:t>
                      </a:r>
                      <a:r>
                        <a:rPr lang="en-US" sz="1600" dirty="0">
                          <a:effectLst/>
                          <a:latin typeface="+mn-lt"/>
                        </a:rPr>
                        <a:t>I: </a:t>
                      </a:r>
                      <a:r>
                        <a:rPr lang="en-US" sz="1600" dirty="0" smtClean="0">
                          <a:effectLst/>
                          <a:latin typeface="+mn-lt"/>
                        </a:rPr>
                        <a:t>Key Considerations Validation Workshop and How to Guide Documentation Mission</a:t>
                      </a:r>
                      <a:endParaRPr lang="en-US" sz="1600" dirty="0">
                        <a:effectLst/>
                        <a:latin typeface="+mn-lt"/>
                        <a:ea typeface="Times New Roman" panose="02020603050405020304" pitchFamily="18" charset="0"/>
                      </a:endParaRPr>
                    </a:p>
                  </a:txBody>
                  <a:tcPr marL="64406" marR="64406" marT="8945" marB="0"/>
                </a:tc>
                <a:tc>
                  <a:txBody>
                    <a:bodyPr/>
                    <a:lstStyle/>
                    <a:p>
                      <a:pPr marL="342900" marR="0" lvl="0" indent="-342900">
                        <a:lnSpc>
                          <a:spcPct val="115000"/>
                        </a:lnSpc>
                        <a:spcBef>
                          <a:spcPts val="0"/>
                        </a:spcBef>
                        <a:spcAft>
                          <a:spcPts val="0"/>
                        </a:spcAft>
                        <a:buFont typeface="Symbol" panose="05050102010706020507" pitchFamily="18" charset="2"/>
                        <a:buChar char=""/>
                        <a:tabLst>
                          <a:tab pos="3728085" algn="l"/>
                        </a:tabLst>
                      </a:pPr>
                      <a:r>
                        <a:rPr lang="en-US" sz="1600" dirty="0" smtClean="0">
                          <a:effectLst/>
                          <a:latin typeface="+mn-lt"/>
                        </a:rPr>
                        <a:t>Workshop to</a:t>
                      </a:r>
                      <a:r>
                        <a:rPr lang="en-US" sz="1600" baseline="0" dirty="0" smtClean="0">
                          <a:effectLst/>
                          <a:latin typeface="+mn-lt"/>
                        </a:rPr>
                        <a:t> validate/change/adapt key considerations</a:t>
                      </a:r>
                    </a:p>
                    <a:p>
                      <a:pPr marL="342900" marR="0" lvl="0" indent="-342900">
                        <a:lnSpc>
                          <a:spcPct val="115000"/>
                        </a:lnSpc>
                        <a:spcBef>
                          <a:spcPts val="0"/>
                        </a:spcBef>
                        <a:spcAft>
                          <a:spcPts val="0"/>
                        </a:spcAft>
                        <a:buFont typeface="Symbol" panose="05050102010706020507" pitchFamily="18" charset="2"/>
                        <a:buChar char=""/>
                        <a:tabLst>
                          <a:tab pos="3728085" algn="l"/>
                        </a:tabLst>
                      </a:pPr>
                      <a:r>
                        <a:rPr lang="en-US" sz="1600" baseline="0" dirty="0" smtClean="0">
                          <a:effectLst/>
                          <a:latin typeface="+mn-lt"/>
                        </a:rPr>
                        <a:t>Documentation of promising practices in CBCP</a:t>
                      </a:r>
                    </a:p>
                    <a:p>
                      <a:pPr marL="742950" marR="0" lvl="1" indent="-285750">
                        <a:lnSpc>
                          <a:spcPct val="115000"/>
                        </a:lnSpc>
                        <a:spcBef>
                          <a:spcPts val="0"/>
                        </a:spcBef>
                        <a:spcAft>
                          <a:spcPts val="0"/>
                        </a:spcAft>
                        <a:buFont typeface="Courier New" panose="02070309020205020404" pitchFamily="49" charset="0"/>
                        <a:buChar char="o"/>
                      </a:pPr>
                      <a:r>
                        <a:rPr lang="en-US" sz="1600" dirty="0" smtClean="0">
                          <a:effectLst/>
                          <a:latin typeface="+mn-lt"/>
                        </a:rPr>
                        <a:t>Workshop to collect existing tools, identify gaps in resources</a:t>
                      </a:r>
                      <a:endParaRPr lang="en-US" sz="1600" dirty="0">
                        <a:effectLst/>
                        <a:latin typeface="+mn-lt"/>
                      </a:endParaRPr>
                    </a:p>
                    <a:p>
                      <a:pPr marL="742950" marR="0" lvl="1" indent="-285750">
                        <a:lnSpc>
                          <a:spcPct val="115000"/>
                        </a:lnSpc>
                        <a:spcBef>
                          <a:spcPts val="0"/>
                        </a:spcBef>
                        <a:spcAft>
                          <a:spcPts val="0"/>
                        </a:spcAft>
                        <a:buFont typeface="Courier New" panose="02070309020205020404" pitchFamily="49" charset="0"/>
                        <a:buChar char="o"/>
                      </a:pPr>
                      <a:r>
                        <a:rPr lang="en-US" sz="1600" dirty="0" smtClean="0">
                          <a:effectLst/>
                          <a:latin typeface="+mn-lt"/>
                        </a:rPr>
                        <a:t>Field mission to document innovative practices</a:t>
                      </a:r>
                      <a:endParaRPr lang="en-US" sz="1600" dirty="0">
                        <a:effectLst/>
                        <a:latin typeface="+mn-lt"/>
                        <a:ea typeface="Times New Roman" panose="02020603050405020304" pitchFamily="18" charset="0"/>
                      </a:endParaRPr>
                    </a:p>
                  </a:txBody>
                  <a:tcPr marL="64406" marR="64406" marT="8945" marB="0"/>
                </a:tc>
              </a:tr>
              <a:tr h="1620795">
                <a:tc>
                  <a:txBody>
                    <a:bodyPr/>
                    <a:lstStyle/>
                    <a:p>
                      <a:pPr marL="0" marR="0">
                        <a:lnSpc>
                          <a:spcPct val="115000"/>
                        </a:lnSpc>
                        <a:spcBef>
                          <a:spcPts val="0"/>
                        </a:spcBef>
                        <a:spcAft>
                          <a:spcPts val="0"/>
                        </a:spcAft>
                        <a:tabLst>
                          <a:tab pos="3728085" algn="l"/>
                        </a:tabLst>
                      </a:pPr>
                      <a:r>
                        <a:rPr lang="en-US" sz="1700" dirty="0" smtClean="0">
                          <a:effectLst/>
                          <a:latin typeface="+mn-lt"/>
                          <a:ea typeface="Times New Roman" panose="02020603050405020304" pitchFamily="18" charset="0"/>
                        </a:rPr>
                        <a:t>Jul-Sep</a:t>
                      </a:r>
                      <a:endParaRPr lang="en-US" sz="1700" dirty="0">
                        <a:effectLst/>
                        <a:latin typeface="+mn-lt"/>
                        <a:ea typeface="Times New Roman" panose="02020603050405020304" pitchFamily="18" charset="0"/>
                      </a:endParaRPr>
                    </a:p>
                  </a:txBody>
                  <a:tcPr marL="64406" marR="64406" marT="8945" marB="0" vert="vert270" anchor="ctr" anchorCtr="1"/>
                </a:tc>
                <a:tc>
                  <a:txBody>
                    <a:bodyPr/>
                    <a:lstStyle/>
                    <a:p>
                      <a:pPr marL="0" marR="0">
                        <a:lnSpc>
                          <a:spcPct val="115000"/>
                        </a:lnSpc>
                        <a:spcBef>
                          <a:spcPts val="0"/>
                        </a:spcBef>
                        <a:spcAft>
                          <a:spcPts val="0"/>
                        </a:spcAft>
                        <a:tabLst>
                          <a:tab pos="3728085" algn="l"/>
                        </a:tabLst>
                      </a:pPr>
                      <a:r>
                        <a:rPr lang="en-US" sz="1600" dirty="0" smtClean="0">
                          <a:effectLst/>
                          <a:latin typeface="+mn-lt"/>
                        </a:rPr>
                        <a:t>Phase 2: Provide Feedback on the Field Guide</a:t>
                      </a:r>
                      <a:endParaRPr lang="en-US" sz="1600" dirty="0">
                        <a:effectLst/>
                        <a:latin typeface="+mn-lt"/>
                        <a:ea typeface="Times New Roman" panose="02020603050405020304" pitchFamily="18" charset="0"/>
                      </a:endParaRPr>
                    </a:p>
                  </a:txBody>
                  <a:tcPr marL="64406" marR="64406" marT="8945" marB="0"/>
                </a:tc>
                <a:tc>
                  <a:txBody>
                    <a:bodyPr/>
                    <a:lstStyle/>
                    <a:p>
                      <a:pPr marL="342900" marR="0" lvl="0" indent="-342900">
                        <a:lnSpc>
                          <a:spcPct val="115000"/>
                        </a:lnSpc>
                        <a:spcBef>
                          <a:spcPts val="0"/>
                        </a:spcBef>
                        <a:spcAft>
                          <a:spcPts val="0"/>
                        </a:spcAft>
                        <a:buFont typeface="Symbol" panose="05050102010706020507" pitchFamily="18" charset="2"/>
                        <a:buChar char=""/>
                        <a:tabLst>
                          <a:tab pos="3728085" algn="l"/>
                        </a:tabLst>
                      </a:pPr>
                      <a:r>
                        <a:rPr lang="en-US" sz="1600" dirty="0" smtClean="0">
                          <a:effectLst/>
                          <a:latin typeface="+mn-lt"/>
                        </a:rPr>
                        <a:t>The technical lead will request remote edits/feedback to various components of the</a:t>
                      </a:r>
                      <a:r>
                        <a:rPr lang="en-US" sz="1600" baseline="0" dirty="0" smtClean="0">
                          <a:effectLst/>
                          <a:latin typeface="+mn-lt"/>
                        </a:rPr>
                        <a:t> Field Guide as it is developed including:</a:t>
                      </a:r>
                    </a:p>
                    <a:p>
                      <a:pPr marL="800100" marR="0" lvl="1" indent="-342900" defTabSz="914400" eaLnBrk="1" fontAlgn="auto" latinLnBrk="0" hangingPunct="1">
                        <a:lnSpc>
                          <a:spcPct val="115000"/>
                        </a:lnSpc>
                        <a:spcBef>
                          <a:spcPts val="0"/>
                        </a:spcBef>
                        <a:spcAft>
                          <a:spcPts val="0"/>
                        </a:spcAft>
                        <a:buClrTx/>
                        <a:buSzTx/>
                        <a:buFont typeface="Courier New" panose="02070309020205020404" pitchFamily="49" charset="0"/>
                        <a:buChar char="o"/>
                        <a:tabLst>
                          <a:tab pos="3728085" algn="l"/>
                        </a:tabLst>
                        <a:defRPr/>
                      </a:pPr>
                      <a:r>
                        <a:rPr lang="en-US" sz="1600" dirty="0" smtClean="0">
                          <a:solidFill>
                            <a:schemeClr val="dk1"/>
                          </a:solidFill>
                          <a:effectLst/>
                          <a:latin typeface="+mn-lt"/>
                          <a:ea typeface="+mn-ea"/>
                          <a:cs typeface="+mn-cs"/>
                        </a:rPr>
                        <a:t>Follow-up on collected Case Studies</a:t>
                      </a:r>
                    </a:p>
                    <a:p>
                      <a:pPr marL="800100" marR="0" lvl="1" indent="-342900" defTabSz="914400" eaLnBrk="1" fontAlgn="auto" latinLnBrk="0" hangingPunct="1">
                        <a:lnSpc>
                          <a:spcPct val="115000"/>
                        </a:lnSpc>
                        <a:spcBef>
                          <a:spcPts val="0"/>
                        </a:spcBef>
                        <a:spcAft>
                          <a:spcPts val="0"/>
                        </a:spcAft>
                        <a:buClrTx/>
                        <a:buSzTx/>
                        <a:buFont typeface="Courier New" panose="02070309020205020404" pitchFamily="49" charset="0"/>
                        <a:buChar char="o"/>
                        <a:tabLst>
                          <a:tab pos="3728085" algn="l"/>
                        </a:tabLst>
                        <a:defRPr/>
                      </a:pPr>
                      <a:r>
                        <a:rPr lang="en-US" sz="1600" dirty="0" smtClean="0">
                          <a:solidFill>
                            <a:schemeClr val="dk1"/>
                          </a:solidFill>
                          <a:effectLst/>
                          <a:latin typeface="+mn-lt"/>
                          <a:ea typeface="+mn-ea"/>
                          <a:cs typeface="+mn-cs"/>
                        </a:rPr>
                        <a:t>Verification of How to Guide documentation</a:t>
                      </a:r>
                    </a:p>
                    <a:p>
                      <a:pPr marL="800100" marR="0" lvl="1" indent="-342900" defTabSz="914400" eaLnBrk="1" fontAlgn="auto" latinLnBrk="0" hangingPunct="1">
                        <a:lnSpc>
                          <a:spcPct val="115000"/>
                        </a:lnSpc>
                        <a:spcBef>
                          <a:spcPts val="0"/>
                        </a:spcBef>
                        <a:spcAft>
                          <a:spcPts val="0"/>
                        </a:spcAft>
                        <a:buClrTx/>
                        <a:buSzTx/>
                        <a:buFont typeface="Courier New" panose="02070309020205020404" pitchFamily="49" charset="0"/>
                        <a:buChar char="o"/>
                        <a:tabLst>
                          <a:tab pos="3728085" algn="l"/>
                        </a:tabLst>
                        <a:defRPr/>
                      </a:pPr>
                      <a:r>
                        <a:rPr lang="en-US" sz="1600" dirty="0" smtClean="0">
                          <a:solidFill>
                            <a:schemeClr val="dk1"/>
                          </a:solidFill>
                          <a:effectLst/>
                          <a:latin typeface="+mn-lt"/>
                          <a:ea typeface="+mn-ea"/>
                          <a:cs typeface="+mn-cs"/>
                        </a:rPr>
                        <a:t>Another look at final considerations</a:t>
                      </a:r>
                    </a:p>
                    <a:p>
                      <a:pPr marL="800100" marR="0" lvl="1" indent="-342900" defTabSz="914400" eaLnBrk="1" fontAlgn="auto" latinLnBrk="0" hangingPunct="1">
                        <a:lnSpc>
                          <a:spcPct val="115000"/>
                        </a:lnSpc>
                        <a:spcBef>
                          <a:spcPts val="0"/>
                        </a:spcBef>
                        <a:spcAft>
                          <a:spcPts val="0"/>
                        </a:spcAft>
                        <a:buClrTx/>
                        <a:buSzTx/>
                        <a:buFont typeface="Courier New" panose="02070309020205020404" pitchFamily="49" charset="0"/>
                        <a:buChar char="o"/>
                        <a:tabLst>
                          <a:tab pos="3728085" algn="l"/>
                        </a:tabLst>
                        <a:defRPr/>
                      </a:pPr>
                      <a:r>
                        <a:rPr lang="en-US" sz="1600" dirty="0" smtClean="0">
                          <a:solidFill>
                            <a:schemeClr val="dk1"/>
                          </a:solidFill>
                          <a:effectLst/>
                          <a:latin typeface="+mn-lt"/>
                          <a:ea typeface="+mn-ea"/>
                          <a:cs typeface="+mn-cs"/>
                        </a:rPr>
                        <a:t>AOB</a:t>
                      </a:r>
                    </a:p>
                  </a:txBody>
                  <a:tcPr marL="64406" marR="64406" marT="8945" marB="0"/>
                </a:tc>
              </a:tr>
              <a:tr h="1075318">
                <a:tc>
                  <a:txBody>
                    <a:bodyPr/>
                    <a:lstStyle/>
                    <a:p>
                      <a:pPr marL="0" marR="0">
                        <a:lnSpc>
                          <a:spcPct val="115000"/>
                        </a:lnSpc>
                        <a:spcBef>
                          <a:spcPts val="0"/>
                        </a:spcBef>
                        <a:spcAft>
                          <a:spcPts val="0"/>
                        </a:spcAft>
                        <a:tabLst>
                          <a:tab pos="3728085" algn="l"/>
                        </a:tabLst>
                      </a:pPr>
                      <a:r>
                        <a:rPr lang="en-US" sz="1700" dirty="0" smtClean="0">
                          <a:effectLst/>
                          <a:latin typeface="+mn-lt"/>
                          <a:ea typeface="Times New Roman" panose="02020603050405020304" pitchFamily="18" charset="0"/>
                        </a:rPr>
                        <a:t>Oct-Jan</a:t>
                      </a:r>
                      <a:endParaRPr lang="en-US" sz="1700" dirty="0">
                        <a:effectLst/>
                        <a:latin typeface="+mn-lt"/>
                        <a:ea typeface="Times New Roman" panose="02020603050405020304" pitchFamily="18" charset="0"/>
                      </a:endParaRPr>
                    </a:p>
                  </a:txBody>
                  <a:tcPr marL="64406" marR="64406" marT="8945" marB="0" vert="vert270" anchor="ctr" anchorCtr="1"/>
                </a:tc>
                <a:tc>
                  <a:txBody>
                    <a:bodyPr/>
                    <a:lstStyle/>
                    <a:p>
                      <a:pPr marL="0" marR="0">
                        <a:lnSpc>
                          <a:spcPct val="115000"/>
                        </a:lnSpc>
                        <a:spcBef>
                          <a:spcPts val="0"/>
                        </a:spcBef>
                        <a:spcAft>
                          <a:spcPts val="0"/>
                        </a:spcAft>
                        <a:tabLst>
                          <a:tab pos="3728085" algn="l"/>
                        </a:tabLst>
                      </a:pPr>
                      <a:r>
                        <a:rPr lang="en-US" sz="1600" dirty="0" smtClean="0">
                          <a:effectLst/>
                          <a:latin typeface="+mn-lt"/>
                        </a:rPr>
                        <a:t>Phase 3: Training Participation and Roll-out</a:t>
                      </a:r>
                      <a:endParaRPr lang="en-US" sz="1600" dirty="0">
                        <a:effectLst/>
                        <a:latin typeface="+mn-lt"/>
                        <a:ea typeface="Times New Roman" panose="02020603050405020304" pitchFamily="18" charset="0"/>
                      </a:endParaRPr>
                    </a:p>
                  </a:txBody>
                  <a:tcPr marL="64406" marR="64406" marT="8945" marB="0"/>
                </a:tc>
                <a:tc>
                  <a:txBody>
                    <a:bodyPr/>
                    <a:lstStyle/>
                    <a:p>
                      <a:pPr marL="342900" marR="0" lvl="0" indent="-342900">
                        <a:lnSpc>
                          <a:spcPct val="115000"/>
                        </a:lnSpc>
                        <a:spcBef>
                          <a:spcPts val="0"/>
                        </a:spcBef>
                        <a:spcAft>
                          <a:spcPts val="0"/>
                        </a:spcAft>
                        <a:buFont typeface="Symbol" panose="05050102010706020507" pitchFamily="18" charset="2"/>
                        <a:buChar char=""/>
                        <a:tabLst>
                          <a:tab pos="3728085" algn="l"/>
                        </a:tabLst>
                      </a:pPr>
                      <a:r>
                        <a:rPr lang="en-US" sz="1600" dirty="0">
                          <a:effectLst/>
                          <a:latin typeface="+mn-lt"/>
                        </a:rPr>
                        <a:t>Monthly Skype calls to </a:t>
                      </a:r>
                      <a:r>
                        <a:rPr lang="en-US" sz="1600" dirty="0" smtClean="0">
                          <a:effectLst/>
                          <a:latin typeface="+mn-lt"/>
                        </a:rPr>
                        <a:t>plan the </a:t>
                      </a:r>
                      <a:r>
                        <a:rPr lang="en-US" sz="1600" dirty="0">
                          <a:effectLst/>
                          <a:latin typeface="+mn-lt"/>
                        </a:rPr>
                        <a:t>roll-out of </a:t>
                      </a:r>
                      <a:r>
                        <a:rPr lang="en-US" sz="1600" dirty="0" smtClean="0">
                          <a:effectLst/>
                          <a:latin typeface="+mn-lt"/>
                        </a:rPr>
                        <a:t>training</a:t>
                      </a:r>
                    </a:p>
                    <a:p>
                      <a:pPr marL="342900" marR="0" lvl="0" indent="-342900">
                        <a:lnSpc>
                          <a:spcPct val="115000"/>
                        </a:lnSpc>
                        <a:spcBef>
                          <a:spcPts val="0"/>
                        </a:spcBef>
                        <a:spcAft>
                          <a:spcPts val="0"/>
                        </a:spcAft>
                        <a:buFont typeface="Symbol" panose="05050102010706020507" pitchFamily="18" charset="2"/>
                        <a:buChar char=""/>
                        <a:tabLst>
                          <a:tab pos="3728085" algn="l"/>
                        </a:tabLst>
                      </a:pPr>
                      <a:r>
                        <a:rPr lang="en-US" sz="1600" dirty="0" smtClean="0">
                          <a:effectLst/>
                          <a:latin typeface="+mn-lt"/>
                        </a:rPr>
                        <a:t>Pre-training</a:t>
                      </a:r>
                      <a:r>
                        <a:rPr lang="en-US" sz="1600" baseline="0" dirty="0" smtClean="0">
                          <a:effectLst/>
                          <a:latin typeface="+mn-lt"/>
                        </a:rPr>
                        <a:t> course work/reading</a:t>
                      </a:r>
                      <a:endParaRPr lang="en-US" sz="1600" dirty="0">
                        <a:effectLst/>
                        <a:latin typeface="+mn-lt"/>
                      </a:endParaRPr>
                    </a:p>
                    <a:p>
                      <a:pPr marL="342900" marR="0" lvl="0" indent="-342900">
                        <a:lnSpc>
                          <a:spcPct val="115000"/>
                        </a:lnSpc>
                        <a:spcBef>
                          <a:spcPts val="0"/>
                        </a:spcBef>
                        <a:spcAft>
                          <a:spcPts val="0"/>
                        </a:spcAft>
                        <a:buFont typeface="Symbol" panose="05050102010706020507" pitchFamily="18" charset="2"/>
                        <a:buChar char=""/>
                        <a:tabLst>
                          <a:tab pos="3728085" algn="l"/>
                        </a:tabLst>
                      </a:pPr>
                      <a:r>
                        <a:rPr lang="en-US" sz="1600" dirty="0">
                          <a:effectLst/>
                          <a:latin typeface="+mn-lt"/>
                        </a:rPr>
                        <a:t>Delivery of </a:t>
                      </a:r>
                      <a:r>
                        <a:rPr lang="en-US" sz="1600" dirty="0" smtClean="0">
                          <a:effectLst/>
                          <a:latin typeface="+mn-lt"/>
                        </a:rPr>
                        <a:t>training </a:t>
                      </a:r>
                      <a:r>
                        <a:rPr lang="en-US" sz="1600" dirty="0">
                          <a:effectLst/>
                          <a:latin typeface="+mn-lt"/>
                        </a:rPr>
                        <a:t>in country</a:t>
                      </a:r>
                    </a:p>
                    <a:p>
                      <a:pPr marL="342900" marR="0" lvl="0" indent="-342900">
                        <a:lnSpc>
                          <a:spcPct val="115000"/>
                        </a:lnSpc>
                        <a:spcBef>
                          <a:spcPts val="0"/>
                        </a:spcBef>
                        <a:spcAft>
                          <a:spcPts val="0"/>
                        </a:spcAft>
                        <a:buFont typeface="Symbol" panose="05050102010706020507" pitchFamily="18" charset="2"/>
                        <a:buChar char=""/>
                      </a:pPr>
                      <a:r>
                        <a:rPr lang="en-US" sz="1600" dirty="0" smtClean="0">
                          <a:effectLst/>
                          <a:latin typeface="+mn-lt"/>
                        </a:rPr>
                        <a:t>Final evaluation/feedback survey and discussion</a:t>
                      </a:r>
                      <a:endParaRPr lang="en-US" sz="1600" dirty="0">
                        <a:effectLst/>
                        <a:latin typeface="+mn-lt"/>
                        <a:ea typeface="Times New Roman" panose="02020603050405020304" pitchFamily="18" charset="0"/>
                      </a:endParaRPr>
                    </a:p>
                  </a:txBody>
                  <a:tcPr marL="64406" marR="64406" marT="8945" marB="0"/>
                </a:tc>
              </a:tr>
              <a:tr h="1772230">
                <a:tc>
                  <a:txBody>
                    <a:bodyPr/>
                    <a:lstStyle/>
                    <a:p>
                      <a:pPr marL="0" marR="0">
                        <a:lnSpc>
                          <a:spcPct val="115000"/>
                        </a:lnSpc>
                        <a:spcBef>
                          <a:spcPts val="0"/>
                        </a:spcBef>
                        <a:spcAft>
                          <a:spcPts val="0"/>
                        </a:spcAft>
                        <a:tabLst>
                          <a:tab pos="3728085" algn="l"/>
                        </a:tabLst>
                      </a:pPr>
                      <a:r>
                        <a:rPr lang="en-US" sz="1700" dirty="0" smtClean="0">
                          <a:effectLst/>
                          <a:latin typeface="+mn-lt"/>
                          <a:ea typeface="Times New Roman" panose="02020603050405020304" pitchFamily="18" charset="0"/>
                        </a:rPr>
                        <a:t>Feb-May</a:t>
                      </a:r>
                      <a:endParaRPr lang="en-US" sz="1700" dirty="0">
                        <a:effectLst/>
                        <a:latin typeface="+mn-lt"/>
                        <a:ea typeface="Times New Roman" panose="02020603050405020304" pitchFamily="18" charset="0"/>
                      </a:endParaRPr>
                    </a:p>
                  </a:txBody>
                  <a:tcPr marL="64406" marR="64406" marT="8945" marB="0" vert="vert270" anchor="ctr" anchorCtr="1"/>
                </a:tc>
                <a:tc>
                  <a:txBody>
                    <a:bodyPr/>
                    <a:lstStyle/>
                    <a:p>
                      <a:pPr marL="0" marR="0">
                        <a:lnSpc>
                          <a:spcPct val="115000"/>
                        </a:lnSpc>
                        <a:spcBef>
                          <a:spcPts val="0"/>
                        </a:spcBef>
                        <a:spcAft>
                          <a:spcPts val="0"/>
                        </a:spcAft>
                        <a:tabLst>
                          <a:tab pos="3728085" algn="l"/>
                        </a:tabLst>
                      </a:pPr>
                      <a:r>
                        <a:rPr lang="en-US" sz="1600" dirty="0" smtClean="0">
                          <a:effectLst/>
                          <a:latin typeface="+mn-lt"/>
                          <a:ea typeface="Times New Roman" panose="02020603050405020304" pitchFamily="18" charset="0"/>
                        </a:rPr>
                        <a:t>Phase 4: Application for Seed Funding</a:t>
                      </a:r>
                      <a:endParaRPr lang="en-US" sz="1600" dirty="0">
                        <a:effectLst/>
                        <a:latin typeface="+mn-lt"/>
                        <a:ea typeface="Times New Roman" panose="02020603050405020304" pitchFamily="18" charset="0"/>
                      </a:endParaRPr>
                    </a:p>
                  </a:txBody>
                  <a:tcPr marL="64406" marR="64406" marT="8945"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600" dirty="0" smtClean="0">
                          <a:effectLst/>
                          <a:latin typeface="+mn-lt"/>
                        </a:rPr>
                        <a:t>Submit</a:t>
                      </a:r>
                      <a:r>
                        <a:rPr lang="en-US" sz="1600" baseline="0" dirty="0" smtClean="0">
                          <a:effectLst/>
                          <a:latin typeface="+mn-lt"/>
                        </a:rPr>
                        <a:t> a Concept Note and</a:t>
                      </a:r>
                      <a:r>
                        <a:rPr lang="en-US" sz="1600" dirty="0" smtClean="0">
                          <a:effectLst/>
                          <a:latin typeface="+mn-lt"/>
                        </a:rPr>
                        <a:t> Action Plan to implement a component of the Field Guide (must include a roll-out of the training)</a:t>
                      </a:r>
                    </a:p>
                    <a:p>
                      <a:pPr marL="342900" marR="0" lvl="0" indent="-342900">
                        <a:lnSpc>
                          <a:spcPct val="115000"/>
                        </a:lnSpc>
                        <a:spcBef>
                          <a:spcPts val="0"/>
                        </a:spcBef>
                        <a:spcAft>
                          <a:spcPts val="0"/>
                        </a:spcAft>
                        <a:buFont typeface="Symbol" panose="05050102010706020507" pitchFamily="18" charset="2"/>
                        <a:buChar char=""/>
                      </a:pPr>
                      <a:r>
                        <a:rPr lang="en-US" sz="1600" dirty="0" smtClean="0">
                          <a:effectLst/>
                          <a:latin typeface="+mn-lt"/>
                        </a:rPr>
                        <a:t>Activity and Training report(s) submitted</a:t>
                      </a:r>
                    </a:p>
                    <a:p>
                      <a:pPr marL="342900" marR="0" lvl="0" indent="-342900">
                        <a:lnSpc>
                          <a:spcPct val="115000"/>
                        </a:lnSpc>
                        <a:spcBef>
                          <a:spcPts val="0"/>
                        </a:spcBef>
                        <a:spcAft>
                          <a:spcPts val="0"/>
                        </a:spcAft>
                        <a:buFont typeface="Symbol" panose="05050102010706020507" pitchFamily="18" charset="2"/>
                        <a:buChar char=""/>
                      </a:pPr>
                      <a:r>
                        <a:rPr lang="en-US" sz="1600" dirty="0" smtClean="0">
                          <a:effectLst/>
                          <a:latin typeface="+mn-lt"/>
                        </a:rPr>
                        <a:t>Feedback on the use of the Field Guide</a:t>
                      </a:r>
                      <a:r>
                        <a:rPr lang="en-US" sz="1600" baseline="0" dirty="0" smtClean="0">
                          <a:effectLst/>
                          <a:latin typeface="+mn-lt"/>
                        </a:rPr>
                        <a:t> to the technical lead</a:t>
                      </a:r>
                      <a:endParaRPr lang="en-US" sz="1600" dirty="0" smtClean="0">
                        <a:effectLst/>
                        <a:latin typeface="+mn-lt"/>
                      </a:endParaRPr>
                    </a:p>
                    <a:p>
                      <a:pPr marL="342900" marR="0" lvl="0" indent="-342900">
                        <a:lnSpc>
                          <a:spcPct val="115000"/>
                        </a:lnSpc>
                        <a:spcBef>
                          <a:spcPts val="0"/>
                        </a:spcBef>
                        <a:spcAft>
                          <a:spcPts val="0"/>
                        </a:spcAft>
                        <a:buFont typeface="Symbol" panose="05050102010706020507" pitchFamily="18" charset="2"/>
                        <a:buChar char=""/>
                      </a:pPr>
                      <a:r>
                        <a:rPr lang="en-US" sz="1600" dirty="0" smtClean="0">
                          <a:effectLst/>
                          <a:latin typeface="+mn-lt"/>
                          <a:ea typeface="Times New Roman" panose="02020603050405020304" pitchFamily="18" charset="0"/>
                        </a:rPr>
                        <a:t>Teams</a:t>
                      </a:r>
                      <a:r>
                        <a:rPr lang="en-US" sz="1600" baseline="0" dirty="0" smtClean="0">
                          <a:effectLst/>
                          <a:latin typeface="+mn-lt"/>
                          <a:ea typeface="Times New Roman" panose="02020603050405020304" pitchFamily="18" charset="0"/>
                        </a:rPr>
                        <a:t> receive three months of technical support (remote/in-person)</a:t>
                      </a:r>
                      <a:endParaRPr lang="en-US" sz="1600" dirty="0">
                        <a:effectLst/>
                        <a:latin typeface="+mn-lt"/>
                        <a:ea typeface="Times New Roman" panose="02020603050405020304" pitchFamily="18" charset="0"/>
                      </a:endParaRPr>
                    </a:p>
                  </a:txBody>
                  <a:tcPr marL="64406" marR="64406" marT="8945" marB="0"/>
                </a:tc>
              </a:tr>
            </a:tbl>
          </a:graphicData>
        </a:graphic>
      </p:graphicFrame>
    </p:spTree>
    <p:extLst>
      <p:ext uri="{BB962C8B-B14F-4D97-AF65-F5344CB8AC3E}">
        <p14:creationId xmlns:p14="http://schemas.microsoft.com/office/powerpoint/2010/main" val="241919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ntinental World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007AB78-8AA3-48FB-9A6F-F33600BC4B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World maps series, World  presentation (widescreen)</Template>
  <TotalTime>0</TotalTime>
  <Words>1718</Words>
  <Application>Microsoft Office PowerPoint</Application>
  <PresentationFormat>Custom</PresentationFormat>
  <Paragraphs>160</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Continental World 16x9</vt:lpstr>
      <vt:lpstr>Strengthening community based child protection in humanitarian settings  An initiative from the CBCP in Emergencies Task Force </vt:lpstr>
      <vt:lpstr>Agenda</vt:lpstr>
      <vt:lpstr>Community Based Child Protection in Emergencies Task Force (CBCP TF) </vt:lpstr>
      <vt:lpstr>Community Based Child Protection in Emergencies Task Force (CBCP TF)</vt:lpstr>
      <vt:lpstr>Community Based Child Protection in Emergencies Task Force (CBCP TF)</vt:lpstr>
      <vt:lpstr>The Strengthening CBCP Initiative</vt:lpstr>
      <vt:lpstr>The Strengthening CBCP Initiative</vt:lpstr>
      <vt:lpstr>Overview</vt:lpstr>
      <vt:lpstr>Timeline</vt:lpstr>
      <vt:lpstr>Responsibilities of the Global CBCP TF</vt:lpstr>
      <vt:lpstr>Responsibilities of the Country Response</vt:lpstr>
      <vt:lpstr>Application Process</vt:lpstr>
      <vt:lpstr>ELIGIBILITY CRITERIA</vt:lpstr>
      <vt:lpstr>Application Process – How to Apply!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2016-09-01T15:20:26Z</dcterms:created>
  <dcterms:modified xsi:type="dcterms:W3CDTF">2018-02-08T08:25:27Z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TC028048919991</vt:lpwstr>
  </property>
</Properties>
</file>